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1"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5D4C-A550-8847-BB72-DF4C9CA6701B}" type="datetimeFigureOut">
              <a:rPr lang="en-US" smtClean="0"/>
              <a:t>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01DC2-FBE8-C043-8916-E06DFA8DBF6F}" type="slidenum">
              <a:rPr lang="en-US" smtClean="0"/>
              <a:t>‹#›</a:t>
            </a:fld>
            <a:endParaRPr lang="en-US"/>
          </a:p>
        </p:txBody>
      </p:sp>
    </p:spTree>
    <p:extLst>
      <p:ext uri="{BB962C8B-B14F-4D97-AF65-F5344CB8AC3E}">
        <p14:creationId xmlns:p14="http://schemas.microsoft.com/office/powerpoint/2010/main" val="216282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0B63-FA00-5C43-9436-0497BD4D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0F56C-5F84-F146-98BA-9B1EFD37A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69E0C7-FE5E-B84B-88E3-433F48CB5F74}"/>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FD95FA9C-4B75-6645-9866-F8A994611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EA0B3-03FD-ED45-86A3-BC2CAA53F98C}"/>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350616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D1AF-077B-2A43-8193-3EF1897AE4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EE925-89E8-7641-96BE-5BECAD3E7B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DEBA7-E251-E041-96EE-7EAC93E8733B}"/>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B6EB09D3-635E-C749-87C7-A728BEBF3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016EB-EF2E-1E44-9596-0E0126A3D1DC}"/>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384765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4BD97-93C8-FF41-B090-D1AA8BC412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36ACA-6DF6-2C44-9871-612D5D10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D60A7-B7C1-C64F-AFD4-9EC1D5A9C1FE}"/>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36E4C461-084F-6A42-832D-D04695775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34F45-9F2C-F24C-8408-819B27CD8604}"/>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97263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8549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F17E-62C9-EA4B-9E7A-4AC42E3A0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C477F-B6F8-6647-8D93-A23F50D8C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B4CF0-613F-E64D-B52D-B7820C36390E}"/>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01A813DB-AA85-3E4B-94CD-7D0E8827A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6A330-1F05-3A41-B34B-8972D6342307}"/>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28861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187F-DCDB-E947-9E12-78F889BFC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F192E-85C2-2248-A25A-F810FB7E3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AE763B-E017-5041-8C9E-D780316202E3}"/>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4DA18BB4-8C5A-2C49-9A29-39BF88DE5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8B672-A5F7-A143-B0A5-C9850D91E297}"/>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133435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6333-FA4E-5F4D-BCDC-EDEDC7027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B6778-BC69-2E48-8EB6-284BF8972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1012E0-2B16-524B-9A98-47F3795CF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D786-0CFE-E74C-809D-1551C60663A8}"/>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6" name="Footer Placeholder 5">
            <a:extLst>
              <a:ext uri="{FF2B5EF4-FFF2-40B4-BE49-F238E27FC236}">
                <a16:creationId xmlns:a16="http://schemas.microsoft.com/office/drawing/2014/main" id="{24624DCC-B88F-BA40-B71D-C053F50F9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FA4D2-0A49-814E-AB92-A235D1451ADE}"/>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112001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E4EE-41DE-0F47-9753-4BED1DEE5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8713A5-70E1-7442-B7EC-8620BB719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EA386-C80B-604B-B3B0-34B5DCADE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D27EA-C686-1D43-A7A8-3184C148B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0EAA0-AB9B-A94E-A9A2-599D3B62E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B1E712-BEA2-684A-9AAB-2D225B8DDAB1}"/>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8" name="Footer Placeholder 7">
            <a:extLst>
              <a:ext uri="{FF2B5EF4-FFF2-40B4-BE49-F238E27FC236}">
                <a16:creationId xmlns:a16="http://schemas.microsoft.com/office/drawing/2014/main" id="{A141F002-DC31-5540-85E9-BC6F92807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BE8E8-2320-3C4B-A848-135869672066}"/>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303732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3CF0-063D-CD4B-A495-238A4B43C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C00FF-637D-2C48-9740-1F2B91833129}"/>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4" name="Footer Placeholder 3">
            <a:extLst>
              <a:ext uri="{FF2B5EF4-FFF2-40B4-BE49-F238E27FC236}">
                <a16:creationId xmlns:a16="http://schemas.microsoft.com/office/drawing/2014/main" id="{0557F2E3-FF87-3942-BCD4-5AA690C98E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E74DCE-1136-104F-BD5E-790CC9C34FE8}"/>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116414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23BB9-36EE-9F41-AE38-D11BC0B6A575}"/>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3" name="Footer Placeholder 2">
            <a:extLst>
              <a:ext uri="{FF2B5EF4-FFF2-40B4-BE49-F238E27FC236}">
                <a16:creationId xmlns:a16="http://schemas.microsoft.com/office/drawing/2014/main" id="{797AD559-0614-2543-A0C1-B85CE559D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73A2-8716-C04A-9C4D-6084BE8CBC83}"/>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273595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8750-57AF-CD42-9114-A47E09B20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4821BE-0151-7849-8033-4A4B2C2DC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BDB027-4F2F-9240-80A8-DCBFD1051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E5F18-CE36-474F-A2E2-46383DC86AAD}"/>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6" name="Footer Placeholder 5">
            <a:extLst>
              <a:ext uri="{FF2B5EF4-FFF2-40B4-BE49-F238E27FC236}">
                <a16:creationId xmlns:a16="http://schemas.microsoft.com/office/drawing/2014/main" id="{D077A431-9EEE-974A-BA33-D3A96CE52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3B67B-BD40-444A-82CF-3E0AFAF79BF1}"/>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33310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5F7-2FD8-6A4B-90C3-80F6422CB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3891B-D23C-C745-B04D-2A41203A5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1D6BED-8591-5A4D-99AC-0C74CAFC6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D2492-751E-954A-8DD3-F144DFB71A97}"/>
              </a:ext>
            </a:extLst>
          </p:cNvPr>
          <p:cNvSpPr>
            <a:spLocks noGrp="1"/>
          </p:cNvSpPr>
          <p:nvPr>
            <p:ph type="dt" sz="half" idx="10"/>
          </p:nvPr>
        </p:nvSpPr>
        <p:spPr/>
        <p:txBody>
          <a:bodyPr/>
          <a:lstStyle/>
          <a:p>
            <a:fld id="{6534E194-3BFD-C146-90D0-F05842C95319}" type="datetimeFigureOut">
              <a:rPr lang="en-US" smtClean="0"/>
              <a:t>1/3/22</a:t>
            </a:fld>
            <a:endParaRPr lang="en-US"/>
          </a:p>
        </p:txBody>
      </p:sp>
      <p:sp>
        <p:nvSpPr>
          <p:cNvPr id="6" name="Footer Placeholder 5">
            <a:extLst>
              <a:ext uri="{FF2B5EF4-FFF2-40B4-BE49-F238E27FC236}">
                <a16:creationId xmlns:a16="http://schemas.microsoft.com/office/drawing/2014/main" id="{93F3AD00-BAD0-0149-A73A-7CEC8944D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28779-3918-CF4E-92D5-54303DEDEF4D}"/>
              </a:ext>
            </a:extLst>
          </p:cNvPr>
          <p:cNvSpPr>
            <a:spLocks noGrp="1"/>
          </p:cNvSpPr>
          <p:nvPr>
            <p:ph type="sldNum" sz="quarter" idx="12"/>
          </p:nvPr>
        </p:nvSpPr>
        <p:spPr/>
        <p:txBody>
          <a:bodyPr/>
          <a:lstStyle/>
          <a:p>
            <a:fld id="{A526FE81-B428-FB4D-8638-370833F00043}" type="slidenum">
              <a:rPr lang="en-US" smtClean="0"/>
              <a:t>‹#›</a:t>
            </a:fld>
            <a:endParaRPr lang="en-US"/>
          </a:p>
        </p:txBody>
      </p:sp>
    </p:spTree>
    <p:extLst>
      <p:ext uri="{BB962C8B-B14F-4D97-AF65-F5344CB8AC3E}">
        <p14:creationId xmlns:p14="http://schemas.microsoft.com/office/powerpoint/2010/main" val="322984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2D6ED-11E6-B24A-B012-9CCA1AD3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8809A-1C27-CB43-9832-A50F006E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67F20-4E45-6248-B003-9919D507F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4E194-3BFD-C146-90D0-F05842C95319}" type="datetimeFigureOut">
              <a:rPr lang="en-US" smtClean="0"/>
              <a:t>1/3/22</a:t>
            </a:fld>
            <a:endParaRPr lang="en-US"/>
          </a:p>
        </p:txBody>
      </p:sp>
      <p:sp>
        <p:nvSpPr>
          <p:cNvPr id="5" name="Footer Placeholder 4">
            <a:extLst>
              <a:ext uri="{FF2B5EF4-FFF2-40B4-BE49-F238E27FC236}">
                <a16:creationId xmlns:a16="http://schemas.microsoft.com/office/drawing/2014/main" id="{F37A551C-8279-B34A-A9A5-2537285F0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561E9-F40E-6A43-9027-BE09306BF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6FE81-B428-FB4D-8638-370833F00043}" type="slidenum">
              <a:rPr lang="en-US" smtClean="0"/>
              <a:t>‹#›</a:t>
            </a:fld>
            <a:endParaRPr lang="en-US"/>
          </a:p>
        </p:txBody>
      </p:sp>
    </p:spTree>
    <p:extLst>
      <p:ext uri="{BB962C8B-B14F-4D97-AF65-F5344CB8AC3E}">
        <p14:creationId xmlns:p14="http://schemas.microsoft.com/office/powerpoint/2010/main" val="81547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1BF4-49D4-B240-9AF0-16163854D5AD}"/>
              </a:ext>
            </a:extLst>
          </p:cNvPr>
          <p:cNvSpPr>
            <a:spLocks noGrp="1"/>
          </p:cNvSpPr>
          <p:nvPr>
            <p:ph type="ctrTitle"/>
          </p:nvPr>
        </p:nvSpPr>
        <p:spPr/>
        <p:txBody>
          <a:bodyPr>
            <a:normAutofit/>
          </a:bodyPr>
          <a:lstStyle/>
          <a:p>
            <a:br>
              <a:rPr lang="en-US" dirty="0"/>
            </a:br>
            <a:r>
              <a:rPr lang="en-US" sz="4400" dirty="0"/>
              <a:t>Big Mountain Resort</a:t>
            </a:r>
            <a:br>
              <a:rPr lang="en-US" sz="4400" dirty="0"/>
            </a:br>
            <a:r>
              <a:rPr lang="en-US" sz="4400" dirty="0"/>
              <a:t>Pricing Recommendations </a:t>
            </a:r>
          </a:p>
        </p:txBody>
      </p:sp>
    </p:spTree>
    <p:extLst>
      <p:ext uri="{BB962C8B-B14F-4D97-AF65-F5344CB8AC3E}">
        <p14:creationId xmlns:p14="http://schemas.microsoft.com/office/powerpoint/2010/main" val="424761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61949" y="1576014"/>
            <a:ext cx="4344156" cy="489133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576014"/>
            <a:ext cx="4344156" cy="489133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Context</a:t>
            </a:r>
            <a:endParaRPr sz="1400" dirty="0">
              <a:solidFill>
                <a:srgbClr val="000000"/>
              </a:solidFill>
              <a:latin typeface="Arial"/>
              <a:ea typeface="Arial"/>
              <a:cs typeface="Arial"/>
              <a:sym typeface="Arial"/>
            </a:endParaRPr>
          </a:p>
        </p:txBody>
      </p:sp>
      <p:sp>
        <p:nvSpPr>
          <p:cNvPr id="25" name="Google Shape;25;p1"/>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1"/>
          <p:cNvSpPr/>
          <p:nvPr/>
        </p:nvSpPr>
        <p:spPr>
          <a:xfrm>
            <a:off x="6192376" y="3154555"/>
            <a:ext cx="288315" cy="230051"/>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5</a:t>
            </a:r>
            <a:endParaRPr sz="1400" dirty="0">
              <a:solidFill>
                <a:srgbClr val="000000"/>
              </a:solidFill>
              <a:latin typeface="Arial"/>
              <a:ea typeface="Arial"/>
              <a:cs typeface="Arial"/>
              <a:sym typeface="Arial"/>
            </a:endParaRPr>
          </a:p>
        </p:txBody>
      </p:sp>
      <p:sp>
        <p:nvSpPr>
          <p:cNvPr id="27" name="Google Shape;27;p1"/>
          <p:cNvSpPr/>
          <p:nvPr/>
        </p:nvSpPr>
        <p:spPr>
          <a:xfrm>
            <a:off x="1757516" y="3943811"/>
            <a:ext cx="288315" cy="201393"/>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2</a:t>
            </a:r>
            <a:endParaRPr sz="1400" dirty="0">
              <a:solidFill>
                <a:srgbClr val="000000"/>
              </a:solidFill>
              <a:latin typeface="Arial"/>
              <a:ea typeface="Arial"/>
              <a:cs typeface="Arial"/>
              <a:sym typeface="Arial"/>
            </a:endParaRPr>
          </a:p>
        </p:txBody>
      </p:sp>
      <p:sp>
        <p:nvSpPr>
          <p:cNvPr id="28" name="Google Shape;28;p1"/>
          <p:cNvSpPr/>
          <p:nvPr/>
        </p:nvSpPr>
        <p:spPr>
          <a:xfrm>
            <a:off x="2139774" y="3986377"/>
            <a:ext cx="3597454" cy="15661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74634" y="3186611"/>
            <a:ext cx="3597454" cy="178895"/>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Stakeholders to provide key insight</a:t>
            </a:r>
            <a:endParaRPr sz="1400" dirty="0">
              <a:solidFill>
                <a:srgbClr val="000000"/>
              </a:solidFill>
              <a:latin typeface="Arial"/>
              <a:ea typeface="Arial"/>
              <a:cs typeface="Arial"/>
              <a:sym typeface="Arial"/>
            </a:endParaRPr>
          </a:p>
        </p:txBody>
      </p:sp>
      <p:sp>
        <p:nvSpPr>
          <p:cNvPr id="30" name="Google Shape;30;p1"/>
          <p:cNvSpPr/>
          <p:nvPr/>
        </p:nvSpPr>
        <p:spPr>
          <a:xfrm>
            <a:off x="1742937" y="518656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3</a:t>
            </a:r>
            <a:endParaRPr sz="1400" dirty="0">
              <a:solidFill>
                <a:srgbClr val="000000"/>
              </a:solidFill>
              <a:latin typeface="Arial"/>
              <a:ea typeface="Arial"/>
              <a:cs typeface="Arial"/>
              <a:sym typeface="Arial"/>
            </a:endParaRPr>
          </a:p>
        </p:txBody>
      </p:sp>
      <p:sp>
        <p:nvSpPr>
          <p:cNvPr id="31" name="Google Shape;31;p1"/>
          <p:cNvSpPr/>
          <p:nvPr/>
        </p:nvSpPr>
        <p:spPr>
          <a:xfrm>
            <a:off x="6192376" y="4303709"/>
            <a:ext cx="288315" cy="175806"/>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6</a:t>
            </a:r>
            <a:endParaRPr sz="1400" dirty="0">
              <a:solidFill>
                <a:srgbClr val="000000"/>
              </a:solidFill>
              <a:latin typeface="Arial"/>
              <a:ea typeface="Arial"/>
              <a:cs typeface="Arial"/>
              <a:sym typeface="Arial"/>
            </a:endParaRPr>
          </a:p>
        </p:txBody>
      </p:sp>
      <p:sp>
        <p:nvSpPr>
          <p:cNvPr id="32" name="Google Shape;32;p1"/>
          <p:cNvSpPr/>
          <p:nvPr/>
        </p:nvSpPr>
        <p:spPr>
          <a:xfrm>
            <a:off x="2125195" y="5220850"/>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574634" y="4335766"/>
            <a:ext cx="3597454" cy="136712"/>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rPr>
              <a:t>Key</a:t>
            </a:r>
            <a:r>
              <a:rPr lang="en-AU" sz="1428">
                <a:solidFill>
                  <a:schemeClr val="dk1"/>
                </a:solidFill>
                <a:latin typeface="Arial"/>
                <a:ea typeface="Arial"/>
                <a:cs typeface="Arial"/>
                <a:sym typeface="Arial"/>
              </a:rPr>
              <a:t> data sources </a:t>
            </a:r>
            <a:endParaRPr sz="1400">
              <a:solidFill>
                <a:srgbClr val="000000"/>
              </a:solidFill>
              <a:latin typeface="Arial"/>
              <a:ea typeface="Arial"/>
              <a:cs typeface="Arial"/>
              <a:sym typeface="Arial"/>
            </a:endParaRPr>
          </a:p>
        </p:txBody>
      </p:sp>
      <p:sp>
        <p:nvSpPr>
          <p:cNvPr id="34" name="Google Shape;34;p1"/>
          <p:cNvSpPr txBox="1"/>
          <p:nvPr/>
        </p:nvSpPr>
        <p:spPr>
          <a:xfrm>
            <a:off x="1661949" y="1849993"/>
            <a:ext cx="4324418" cy="2236953"/>
          </a:xfrm>
          <a:prstGeom prst="rect">
            <a:avLst/>
          </a:prstGeom>
          <a:noFill/>
          <a:ln>
            <a:noFill/>
          </a:ln>
        </p:spPr>
        <p:txBody>
          <a:bodyPr spcFirstLastPara="1" wrap="square" lIns="91425" tIns="45700" rIns="91425" bIns="45700" anchor="t" anchorCtr="0">
            <a:noAutofit/>
          </a:bodyPr>
          <a:lstStyle/>
          <a:p>
            <a:pPr lvl="0"/>
            <a:r>
              <a:rPr lang="en-US" sz="1000" dirty="0"/>
              <a:t>Big Mountain Resort, located in Montana, offers spectacular views of Glacier National Park and Flathead National Forest and access to 105 trails.  It has 11 lifts, 2 T-bars, and 1 magic carpet for novice skiers. The longest run is named Hellfire and is 3.3 miles in length. The base elevation is 4,464 ft, and the summit is 6,817 ft with a vertical drop of 2,353 ft.</a:t>
            </a:r>
          </a:p>
          <a:p>
            <a:pPr lvl="0"/>
            <a:r>
              <a:rPr lang="en-US" sz="1000" dirty="0"/>
              <a:t>Big Mountain Resort has recently installed an additional chair lift to help increase the distribution of visitors across the mountain. This additional chair increases their operating costs by $1,540,000 this season.</a:t>
            </a:r>
          </a:p>
          <a:p>
            <a:pPr lvl="0"/>
            <a:r>
              <a:rPr lang="en-US" sz="1000" dirty="0"/>
              <a:t>The business wants some guidance on how to select a better value for their ticket price. They are also considering a number of changes that they hope will either cut costs without undermining the ticket price or will support an even higher ticket price.</a:t>
            </a:r>
          </a:p>
          <a:p>
            <a:pPr lvl="0"/>
            <a:endParaRPr sz="1000" dirty="0"/>
          </a:p>
        </p:txBody>
      </p:sp>
      <p:sp>
        <p:nvSpPr>
          <p:cNvPr id="35" name="Google Shape;35;p1"/>
          <p:cNvSpPr txBox="1"/>
          <p:nvPr/>
        </p:nvSpPr>
        <p:spPr>
          <a:xfrm>
            <a:off x="1681687" y="4252619"/>
            <a:ext cx="4324418" cy="845973"/>
          </a:xfrm>
          <a:prstGeom prst="rect">
            <a:avLst/>
          </a:prstGeom>
          <a:noFill/>
          <a:ln>
            <a:noFill/>
          </a:ln>
        </p:spPr>
        <p:txBody>
          <a:bodyPr spcFirstLastPara="1" wrap="square" lIns="91425" tIns="45700" rIns="91425" bIns="45700" anchor="t" anchorCtr="0">
            <a:noAutofit/>
          </a:bodyPr>
          <a:lstStyle/>
          <a:p>
            <a:pPr lvl="0"/>
            <a:r>
              <a:rPr lang="en-AU" sz="1000" dirty="0">
                <a:solidFill>
                  <a:srgbClr val="000000"/>
                </a:solidFill>
                <a:latin typeface="Arial"/>
                <a:ea typeface="Arial"/>
                <a:cs typeface="Arial"/>
                <a:sym typeface="Arial"/>
              </a:rPr>
              <a:t>Increase the revenue to compensate for </a:t>
            </a:r>
            <a:r>
              <a:rPr lang="en-US" sz="1000" dirty="0"/>
              <a:t>increase in operating costs by $1,540,000</a:t>
            </a:r>
            <a:r>
              <a:rPr lang="en-AU" sz="1000" dirty="0">
                <a:solidFill>
                  <a:srgbClr val="000000"/>
                </a:solidFill>
                <a:latin typeface="Arial"/>
                <a:ea typeface="Arial"/>
                <a:cs typeface="Arial"/>
                <a:sym typeface="Arial"/>
              </a:rPr>
              <a:t> due to additional chair lift. It could be either by cutting the costs or by increasing the ticket price to an extent which is justifiable by the facilities provided by Big Mountain resort as compared to the resorts in same market segment.</a:t>
            </a:r>
            <a:endParaRPr sz="1000" dirty="0">
              <a:solidFill>
                <a:srgbClr val="000000"/>
              </a:solidFill>
              <a:latin typeface="Arial"/>
              <a:ea typeface="Arial"/>
              <a:cs typeface="Arial"/>
              <a:sym typeface="Arial"/>
            </a:endParaRPr>
          </a:p>
        </p:txBody>
      </p:sp>
      <p:sp>
        <p:nvSpPr>
          <p:cNvPr id="36" name="Google Shape;36;p1"/>
          <p:cNvSpPr txBox="1"/>
          <p:nvPr/>
        </p:nvSpPr>
        <p:spPr>
          <a:xfrm>
            <a:off x="1710843" y="5528564"/>
            <a:ext cx="4324418" cy="751488"/>
          </a:xfrm>
          <a:prstGeom prst="rect">
            <a:avLst/>
          </a:prstGeom>
          <a:noFill/>
          <a:ln>
            <a:noFill/>
          </a:ln>
        </p:spPr>
        <p:txBody>
          <a:bodyPr spcFirstLastPara="1" wrap="square" lIns="91425" tIns="45700" rIns="91425" bIns="45700" anchor="t" anchorCtr="0">
            <a:noAutofit/>
          </a:bodyPr>
          <a:lstStyle/>
          <a:p>
            <a:pPr>
              <a:defRPr/>
            </a:pPr>
            <a:r>
              <a:rPr lang="en-US" sz="1000" dirty="0"/>
              <a:t>The scope of solution will be focused on determining the better value for ticket price based on </a:t>
            </a:r>
            <a:r>
              <a:rPr lang="en-AU" sz="1000" dirty="0"/>
              <a:t>facilities provided by Big Mountain resort as compared to the resorts in same market segment.</a:t>
            </a:r>
            <a:endParaRPr lang="en-US" sz="1000" dirty="0"/>
          </a:p>
        </p:txBody>
      </p:sp>
      <p:sp>
        <p:nvSpPr>
          <p:cNvPr id="37" name="Google Shape;37;p1"/>
          <p:cNvSpPr txBox="1"/>
          <p:nvPr/>
        </p:nvSpPr>
        <p:spPr>
          <a:xfrm>
            <a:off x="6082232" y="1869330"/>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00" dirty="0">
                <a:solidFill>
                  <a:srgbClr val="000000"/>
                </a:solidFill>
                <a:latin typeface="Arial"/>
                <a:ea typeface="Arial"/>
                <a:cs typeface="Arial"/>
                <a:sym typeface="Arial"/>
              </a:rPr>
              <a:t>Charging the premium price above average price of resorts in same market segment has limitations.</a:t>
            </a:r>
          </a:p>
          <a:p>
            <a:pPr marL="171450" indent="-171450">
              <a:buFont typeface="Arial" panose="020B0604020202020204" pitchFamily="34" charset="0"/>
              <a:buChar char="•"/>
            </a:pPr>
            <a:r>
              <a:rPr lang="en-AU" sz="1000" dirty="0"/>
              <a:t>Charging the same price as market average does not </a:t>
            </a:r>
            <a:r>
              <a:rPr lang="en-US" sz="1000" dirty="0"/>
              <a:t>provide the business with a good sense of how important some facilities are compared to others and therefore hampers investment strategy</a:t>
            </a:r>
            <a:endParaRPr lang="en-AU" sz="1000" dirty="0">
              <a:solidFill>
                <a:srgbClr val="000000"/>
              </a:solidFill>
              <a:latin typeface="Arial"/>
              <a:ea typeface="Arial"/>
              <a:cs typeface="Arial"/>
              <a:sym typeface="Arial"/>
            </a:endParaRPr>
          </a:p>
        </p:txBody>
      </p:sp>
      <p:sp>
        <p:nvSpPr>
          <p:cNvPr id="38" name="Google Shape;38;p1"/>
          <p:cNvSpPr txBox="1"/>
          <p:nvPr/>
        </p:nvSpPr>
        <p:spPr>
          <a:xfrm>
            <a:off x="6114928" y="4580687"/>
            <a:ext cx="4324418" cy="1003512"/>
          </a:xfrm>
          <a:prstGeom prst="rect">
            <a:avLst/>
          </a:prstGeom>
          <a:noFill/>
          <a:ln>
            <a:noFill/>
          </a:ln>
        </p:spPr>
        <p:txBody>
          <a:bodyPr spcFirstLastPara="1" wrap="square" lIns="91425" tIns="45700" rIns="91425" bIns="45700" anchor="t" anchorCtr="0">
            <a:noAutofit/>
          </a:bodyPr>
          <a:lstStyle/>
          <a:p>
            <a:pPr lvl="0"/>
            <a:r>
              <a:rPr lang="en-AU" sz="1000" dirty="0">
                <a:solidFill>
                  <a:srgbClr val="000000"/>
                </a:solidFill>
                <a:latin typeface="Arial"/>
                <a:ea typeface="Arial"/>
                <a:cs typeface="Arial"/>
                <a:sym typeface="Arial"/>
              </a:rPr>
              <a:t>SQL Database or S3 bucket </a:t>
            </a:r>
            <a:r>
              <a:rPr lang="en-AU" sz="1000" dirty="0"/>
              <a:t> (Data provided in CSV File)  – </a:t>
            </a:r>
            <a:r>
              <a:rPr lang="en-US" sz="1000" dirty="0"/>
              <a:t>Contains information about 330 resorts in the US that are part of the same market share including the data for Big Mountain Resort.</a:t>
            </a:r>
            <a:endParaRPr lang="en-AU" sz="1000" dirty="0"/>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D</a:t>
            </a:r>
            <a:endParaRPr sz="1400" dirty="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E</a:t>
            </a:r>
            <a:endParaRPr sz="1400" dirty="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I</a:t>
            </a:r>
            <a:endParaRPr sz="1400" dirty="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P</a:t>
            </a:r>
            <a:endParaRPr sz="1400" dirty="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1645750" y="128264"/>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000" dirty="0">
                <a:solidFill>
                  <a:srgbClr val="29748D"/>
                </a:solidFill>
                <a:latin typeface="Quattrocento Sans"/>
                <a:ea typeface="Quattrocento Sans"/>
                <a:cs typeface="Quattrocento Sans"/>
                <a:sym typeface="Quattrocento Sans"/>
              </a:rPr>
              <a:t>Big Mountain Resort Problem Statement </a:t>
            </a:r>
            <a:endParaRPr dirty="0"/>
          </a:p>
        </p:txBody>
      </p:sp>
      <p:sp>
        <p:nvSpPr>
          <p:cNvPr id="47" name="Google Shape;47;p1"/>
          <p:cNvSpPr txBox="1"/>
          <p:nvPr/>
        </p:nvSpPr>
        <p:spPr>
          <a:xfrm>
            <a:off x="6153555" y="3421521"/>
            <a:ext cx="4324418" cy="1081065"/>
          </a:xfrm>
          <a:prstGeom prst="rect">
            <a:avLst/>
          </a:prstGeom>
          <a:noFill/>
          <a:ln>
            <a:noFill/>
          </a:ln>
        </p:spPr>
        <p:txBody>
          <a:bodyPr spcFirstLastPara="1" wrap="square" lIns="91425" tIns="45700" rIns="91425" bIns="45700" anchor="t" anchorCtr="0">
            <a:noAutofit/>
          </a:bodyPr>
          <a:lstStyle/>
          <a:p>
            <a:pPr lvl="0"/>
            <a:r>
              <a:rPr lang="en-US" sz="1000" dirty="0"/>
              <a:t>Jimmy Blackburn - Director of Operations</a:t>
            </a:r>
          </a:p>
          <a:p>
            <a:pPr lvl="0"/>
            <a:r>
              <a:rPr lang="en-US" sz="1000" dirty="0"/>
              <a:t>Alesha Eisen - Database Manager</a:t>
            </a:r>
            <a:endParaRPr sz="1000" dirty="0">
              <a:solidFill>
                <a:srgbClr val="000000"/>
              </a:solidFill>
              <a:latin typeface="Arial"/>
              <a:ea typeface="Arial"/>
              <a:cs typeface="Arial"/>
              <a:sym typeface="Arial"/>
            </a:endParaRPr>
          </a:p>
        </p:txBody>
      </p:sp>
      <p:sp>
        <p:nvSpPr>
          <p:cNvPr id="48" name="Google Shape;48;p1"/>
          <p:cNvSpPr txBox="1"/>
          <p:nvPr/>
        </p:nvSpPr>
        <p:spPr>
          <a:xfrm>
            <a:off x="1708140" y="540902"/>
            <a:ext cx="8584648" cy="492443"/>
          </a:xfrm>
          <a:prstGeom prst="rect">
            <a:avLst/>
          </a:prstGeom>
          <a:noFill/>
          <a:ln>
            <a:noFill/>
          </a:ln>
        </p:spPr>
        <p:txBody>
          <a:bodyPr spcFirstLastPara="1" wrap="square" lIns="91425" tIns="45700" rIns="91425" bIns="45700" anchor="t" anchorCtr="0">
            <a:noAutofit/>
          </a:bodyPr>
          <a:lstStyle/>
          <a:p>
            <a:pPr>
              <a:buClr>
                <a:srgbClr val="000000"/>
              </a:buClr>
              <a:buSzPts val="1400"/>
            </a:pPr>
            <a:r>
              <a:rPr lang="en-AU" sz="1400" b="1" dirty="0">
                <a:solidFill>
                  <a:srgbClr val="000000"/>
                </a:solidFill>
                <a:latin typeface="Arial"/>
                <a:ea typeface="Arial"/>
                <a:cs typeface="Arial"/>
                <a:sym typeface="Arial"/>
              </a:rPr>
              <a:t>How to select a better value for ticket price and increase the revenue in order to cover the</a:t>
            </a:r>
          </a:p>
          <a:p>
            <a:pPr>
              <a:buClr>
                <a:srgbClr val="000000"/>
              </a:buClr>
              <a:buSzPts val="1400"/>
            </a:pPr>
            <a:r>
              <a:rPr lang="en-AU" b="1" dirty="0"/>
              <a:t>Additional operating costs due to additional chair lift</a:t>
            </a:r>
            <a:r>
              <a:rPr lang="en-AU" sz="1400" b="1" dirty="0">
                <a:solidFill>
                  <a:srgbClr val="000000"/>
                </a:solidFill>
                <a:latin typeface="Arial"/>
                <a:ea typeface="Arial"/>
                <a:cs typeface="Arial"/>
                <a:sym typeface="Arial"/>
              </a:rPr>
              <a:t>?</a:t>
            </a:r>
            <a:endParaRPr sz="1400" b="1"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79D4F-9E68-3949-8C4E-66D7545AF96D}"/>
              </a:ext>
            </a:extLst>
          </p:cNvPr>
          <p:cNvSpPr>
            <a:spLocks noGrp="1"/>
          </p:cNvSpPr>
          <p:nvPr>
            <p:ph idx="1"/>
          </p:nvPr>
        </p:nvSpPr>
        <p:spPr>
          <a:xfrm>
            <a:off x="1192922" y="1322174"/>
            <a:ext cx="8247993" cy="4854790"/>
          </a:xfrm>
        </p:spPr>
        <p:txBody>
          <a:bodyPr>
            <a:normAutofit fontScale="92500" lnSpcReduction="20000"/>
          </a:bodyPr>
          <a:lstStyle/>
          <a:p>
            <a:r>
              <a:rPr lang="en-US" sz="2600" dirty="0"/>
              <a:t>Pricing for weekend ticket:</a:t>
            </a:r>
          </a:p>
          <a:p>
            <a:pPr lvl="1">
              <a:buFont typeface="Wingdings" pitchFamily="2" charset="2"/>
              <a:buChar char="§"/>
            </a:pPr>
            <a:r>
              <a:rPr lang="en-US" sz="2600" dirty="0"/>
              <a:t>Current price : </a:t>
            </a:r>
            <a:r>
              <a:rPr lang="en-US" sz="2600" dirty="0">
                <a:highlight>
                  <a:srgbClr val="00FFFF"/>
                </a:highlight>
              </a:rPr>
              <a:t>$81</a:t>
            </a:r>
            <a:r>
              <a:rPr lang="en-US" sz="2600" dirty="0"/>
              <a:t> </a:t>
            </a:r>
          </a:p>
          <a:p>
            <a:pPr lvl="1">
              <a:buFont typeface="Wingdings" pitchFamily="2" charset="2"/>
              <a:buChar char="§"/>
            </a:pPr>
            <a:r>
              <a:rPr lang="en-US" sz="2600" dirty="0"/>
              <a:t>Modelled price : </a:t>
            </a:r>
            <a:r>
              <a:rPr lang="en-US" sz="2600" dirty="0">
                <a:highlight>
                  <a:srgbClr val="00FF00"/>
                </a:highlight>
              </a:rPr>
              <a:t>$95.87</a:t>
            </a:r>
          </a:p>
          <a:p>
            <a:pPr lvl="1">
              <a:buFont typeface="Wingdings" pitchFamily="2" charset="2"/>
              <a:buChar char="§"/>
            </a:pPr>
            <a:r>
              <a:rPr lang="en-US" sz="2600" dirty="0"/>
              <a:t>Mean absolute error : </a:t>
            </a:r>
            <a:r>
              <a:rPr lang="en-US" sz="2600" dirty="0">
                <a:highlight>
                  <a:srgbClr val="FFFF00"/>
                </a:highlight>
              </a:rPr>
              <a:t>$10.39</a:t>
            </a:r>
          </a:p>
          <a:p>
            <a:pPr>
              <a:lnSpc>
                <a:spcPct val="120000"/>
              </a:lnSpc>
            </a:pPr>
            <a:r>
              <a:rPr lang="en-US" sz="2600" dirty="0"/>
              <a:t>Suggested price range after considering the mean absolute error is </a:t>
            </a:r>
            <a:r>
              <a:rPr lang="en-US" sz="2600" b="1" dirty="0"/>
              <a:t>$85.48 to $95.87</a:t>
            </a:r>
          </a:p>
          <a:p>
            <a:pPr>
              <a:lnSpc>
                <a:spcPct val="120000"/>
              </a:lnSpc>
            </a:pPr>
            <a:r>
              <a:rPr lang="en-US" sz="2600" dirty="0"/>
              <a:t>Additional operating costs of $1,540,000 translates to price increase of $0.88 per ticket.</a:t>
            </a:r>
            <a:endParaRPr lang="en-US" sz="2600" b="1" dirty="0"/>
          </a:p>
          <a:p>
            <a:pPr>
              <a:lnSpc>
                <a:spcPct val="120000"/>
              </a:lnSpc>
            </a:pPr>
            <a:r>
              <a:rPr lang="en-US" sz="2600" dirty="0"/>
              <a:t>Top 4 features that are valued by visitors:</a:t>
            </a:r>
          </a:p>
          <a:p>
            <a:pPr lvl="1"/>
            <a:r>
              <a:rPr lang="en-US" sz="1800" dirty="0" err="1"/>
              <a:t>vertical_drop</a:t>
            </a:r>
            <a:endParaRPr lang="en-US" sz="1800" dirty="0"/>
          </a:p>
          <a:p>
            <a:pPr lvl="1"/>
            <a:r>
              <a:rPr lang="en-US" sz="1800" dirty="0"/>
              <a:t>Snow </a:t>
            </a:r>
            <a:r>
              <a:rPr lang="en-US" sz="1800" dirty="0" err="1"/>
              <a:t>Making_ac</a:t>
            </a:r>
            <a:endParaRPr lang="en-US" sz="1800" dirty="0"/>
          </a:p>
          <a:p>
            <a:pPr lvl="1"/>
            <a:r>
              <a:rPr lang="en-US" sz="1800" dirty="0" err="1"/>
              <a:t>total_chairs</a:t>
            </a:r>
            <a:endParaRPr lang="en-US" sz="1800" dirty="0"/>
          </a:p>
          <a:p>
            <a:pPr lvl="1"/>
            <a:r>
              <a:rPr lang="en-US" sz="1800" dirty="0" err="1"/>
              <a:t>fastQuads</a:t>
            </a:r>
            <a:endParaRPr lang="en-US" sz="1800" dirty="0"/>
          </a:p>
          <a:p>
            <a:endParaRPr lang="en-US" dirty="0"/>
          </a:p>
          <a:p>
            <a:endParaRPr lang="en-US" dirty="0"/>
          </a:p>
        </p:txBody>
      </p:sp>
      <p:sp>
        <p:nvSpPr>
          <p:cNvPr id="9" name="Title 8">
            <a:extLst>
              <a:ext uri="{FF2B5EF4-FFF2-40B4-BE49-F238E27FC236}">
                <a16:creationId xmlns:a16="http://schemas.microsoft.com/office/drawing/2014/main" id="{BCF72C3D-D8BE-D140-A1E0-AB9F40087C99}"/>
              </a:ext>
            </a:extLst>
          </p:cNvPr>
          <p:cNvSpPr>
            <a:spLocks noGrp="1"/>
          </p:cNvSpPr>
          <p:nvPr>
            <p:ph type="title"/>
          </p:nvPr>
        </p:nvSpPr>
        <p:spPr>
          <a:xfrm>
            <a:off x="1180565" y="515007"/>
            <a:ext cx="9619240"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Pricing recommendation and key findings</a:t>
            </a:r>
            <a:endParaRPr lang="en-US" sz="2000" dirty="0">
              <a:solidFill>
                <a:srgbClr val="29748D"/>
              </a:solidFill>
              <a:latin typeface="Quattrocento Sans"/>
            </a:endParaRPr>
          </a:p>
        </p:txBody>
      </p:sp>
    </p:spTree>
    <p:extLst>
      <p:ext uri="{BB962C8B-B14F-4D97-AF65-F5344CB8AC3E}">
        <p14:creationId xmlns:p14="http://schemas.microsoft.com/office/powerpoint/2010/main" val="135120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79D4F-9E68-3949-8C4E-66D7545AF96D}"/>
              </a:ext>
            </a:extLst>
          </p:cNvPr>
          <p:cNvSpPr>
            <a:spLocks noGrp="1"/>
          </p:cNvSpPr>
          <p:nvPr>
            <p:ph idx="1"/>
          </p:nvPr>
        </p:nvSpPr>
        <p:spPr>
          <a:xfrm>
            <a:off x="1192923" y="1297460"/>
            <a:ext cx="10224720" cy="4879504"/>
          </a:xfrm>
        </p:spPr>
        <p:txBody>
          <a:bodyPr>
            <a:normAutofit/>
          </a:bodyPr>
          <a:lstStyle/>
          <a:p>
            <a:pPr marL="0" indent="0">
              <a:buNone/>
            </a:pPr>
            <a:r>
              <a:rPr lang="en-US" sz="2400" dirty="0"/>
              <a:t>Adult weekend pricing</a:t>
            </a:r>
          </a:p>
          <a:p>
            <a:pPr marL="0" indent="0">
              <a:buNone/>
            </a:pPr>
            <a:endParaRPr lang="en-US" sz="2400" dirty="0"/>
          </a:p>
          <a:p>
            <a:endParaRPr lang="en-US" dirty="0"/>
          </a:p>
        </p:txBody>
      </p:sp>
      <p:sp>
        <p:nvSpPr>
          <p:cNvPr id="9" name="Title 8">
            <a:extLst>
              <a:ext uri="{FF2B5EF4-FFF2-40B4-BE49-F238E27FC236}">
                <a16:creationId xmlns:a16="http://schemas.microsoft.com/office/drawing/2014/main" id="{BCF72C3D-D8BE-D140-A1E0-AB9F40087C99}"/>
              </a:ext>
            </a:extLst>
          </p:cNvPr>
          <p:cNvSpPr>
            <a:spLocks noGrp="1"/>
          </p:cNvSpPr>
          <p:nvPr>
            <p:ph type="title"/>
          </p:nvPr>
        </p:nvSpPr>
        <p:spPr>
          <a:xfrm>
            <a:off x="1180565" y="515007"/>
            <a:ext cx="9619240"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Modelling results and analysis</a:t>
            </a:r>
            <a:endParaRPr lang="en-US" sz="2000" dirty="0">
              <a:solidFill>
                <a:srgbClr val="29748D"/>
              </a:solidFill>
              <a:latin typeface="Quattrocento Sans"/>
            </a:endParaRPr>
          </a:p>
        </p:txBody>
      </p:sp>
      <p:pic>
        <p:nvPicPr>
          <p:cNvPr id="7" name="Picture 6">
            <a:extLst>
              <a:ext uri="{FF2B5EF4-FFF2-40B4-BE49-F238E27FC236}">
                <a16:creationId xmlns:a16="http://schemas.microsoft.com/office/drawing/2014/main" id="{8A60D424-15AF-BE4A-9173-06B028AECA55}"/>
              </a:ext>
            </a:extLst>
          </p:cNvPr>
          <p:cNvPicPr>
            <a:picLocks noChangeAspect="1"/>
          </p:cNvPicPr>
          <p:nvPr/>
        </p:nvPicPr>
        <p:blipFill>
          <a:blip r:embed="rId2"/>
          <a:stretch>
            <a:fillRect/>
          </a:stretch>
        </p:blipFill>
        <p:spPr>
          <a:xfrm>
            <a:off x="1154491" y="1869820"/>
            <a:ext cx="6426121" cy="3579509"/>
          </a:xfrm>
          <a:prstGeom prst="rect">
            <a:avLst/>
          </a:prstGeom>
        </p:spPr>
      </p:pic>
      <p:sp>
        <p:nvSpPr>
          <p:cNvPr id="10" name="TextBox 9">
            <a:extLst>
              <a:ext uri="{FF2B5EF4-FFF2-40B4-BE49-F238E27FC236}">
                <a16:creationId xmlns:a16="http://schemas.microsoft.com/office/drawing/2014/main" id="{C427124C-112D-A24F-836F-FA043B756E37}"/>
              </a:ext>
            </a:extLst>
          </p:cNvPr>
          <p:cNvSpPr txBox="1"/>
          <p:nvPr/>
        </p:nvSpPr>
        <p:spPr>
          <a:xfrm>
            <a:off x="7651758" y="2199502"/>
            <a:ext cx="33857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Big Mountain resort charges $81 per ticket </a:t>
            </a:r>
          </a:p>
          <a:p>
            <a:pPr marL="285750" indent="-285750">
              <a:buFont typeface="Arial" panose="020B0604020202020204" pitchFamily="34" charset="0"/>
              <a:buChar char="•"/>
            </a:pPr>
            <a:r>
              <a:rPr lang="en-US" dirty="0"/>
              <a:t>The plot shows majority of  resorts charge $80 or less and Big Mountain is just sitting there.</a:t>
            </a:r>
          </a:p>
          <a:p>
            <a:pPr marL="285750" indent="-285750">
              <a:buFont typeface="Arial" panose="020B0604020202020204" pitchFamily="34" charset="0"/>
              <a:buChar char="•"/>
            </a:pPr>
            <a:r>
              <a:rPr lang="en-US" dirty="0"/>
              <a:t>Big Mountain is not among high charging resorts (right tail) and many resorts are charging more than Big Mountain.</a:t>
            </a:r>
          </a:p>
        </p:txBody>
      </p:sp>
    </p:spTree>
    <p:extLst>
      <p:ext uri="{BB962C8B-B14F-4D97-AF65-F5344CB8AC3E}">
        <p14:creationId xmlns:p14="http://schemas.microsoft.com/office/powerpoint/2010/main" val="36571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F6578-E78B-D14E-9936-025F354FC391}"/>
              </a:ext>
            </a:extLst>
          </p:cNvPr>
          <p:cNvSpPr>
            <a:spLocks noGrp="1"/>
          </p:cNvSpPr>
          <p:nvPr>
            <p:ph sz="half" idx="1"/>
          </p:nvPr>
        </p:nvSpPr>
        <p:spPr>
          <a:xfrm>
            <a:off x="838200" y="1285103"/>
            <a:ext cx="5181600" cy="4891860"/>
          </a:xfrm>
        </p:spPr>
        <p:txBody>
          <a:bodyPr>
            <a:normAutofit/>
          </a:bodyPr>
          <a:lstStyle/>
          <a:p>
            <a:pPr marL="0" indent="0" algn="ctr">
              <a:buNone/>
            </a:pPr>
            <a:r>
              <a:rPr lang="en-US" sz="2000" dirty="0"/>
              <a:t>Vertical Drop</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r>
              <a:rPr lang="en-US" sz="1800" dirty="0"/>
              <a:t>Vertical drop is most valued feature by visitors.</a:t>
            </a:r>
          </a:p>
          <a:p>
            <a:r>
              <a:rPr lang="en-US" sz="1800" dirty="0"/>
              <a:t>Most resorts have vertical drop of less than 1000 feet. </a:t>
            </a:r>
          </a:p>
          <a:p>
            <a:r>
              <a:rPr lang="en-US" sz="1800" dirty="0"/>
              <a:t>Big Mountain resort does well with 2353 feet and is on the right tail of distribution.</a:t>
            </a:r>
          </a:p>
        </p:txBody>
      </p:sp>
      <p:sp>
        <p:nvSpPr>
          <p:cNvPr id="4" name="Content Placeholder 3">
            <a:extLst>
              <a:ext uri="{FF2B5EF4-FFF2-40B4-BE49-F238E27FC236}">
                <a16:creationId xmlns:a16="http://schemas.microsoft.com/office/drawing/2014/main" id="{B19D6F92-9A67-8149-B80D-0A5B6F1AD25C}"/>
              </a:ext>
            </a:extLst>
          </p:cNvPr>
          <p:cNvSpPr>
            <a:spLocks noGrp="1"/>
          </p:cNvSpPr>
          <p:nvPr>
            <p:ph sz="half" idx="2"/>
          </p:nvPr>
        </p:nvSpPr>
        <p:spPr>
          <a:xfrm>
            <a:off x="6172200" y="1285103"/>
            <a:ext cx="5181600" cy="4891860"/>
          </a:xfrm>
        </p:spPr>
        <p:txBody>
          <a:bodyPr>
            <a:normAutofit/>
          </a:bodyPr>
          <a:lstStyle/>
          <a:p>
            <a:pPr marL="0" indent="0" algn="ctr">
              <a:buNone/>
            </a:pPr>
            <a:r>
              <a:rPr lang="en-US" sz="2000" dirty="0"/>
              <a:t>Snow making</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Snow making is second most valued feature by visitors.</a:t>
            </a:r>
          </a:p>
          <a:p>
            <a:r>
              <a:rPr lang="en-US" sz="1800" dirty="0"/>
              <a:t>Big Big Mountain is among the top resorts in the list with 600 acres of snow making</a:t>
            </a:r>
          </a:p>
        </p:txBody>
      </p:sp>
      <p:sp>
        <p:nvSpPr>
          <p:cNvPr id="5" name="Title 8">
            <a:extLst>
              <a:ext uri="{FF2B5EF4-FFF2-40B4-BE49-F238E27FC236}">
                <a16:creationId xmlns:a16="http://schemas.microsoft.com/office/drawing/2014/main" id="{C3BE8FE3-D323-2240-AC04-3FAB1E879F73}"/>
              </a:ext>
            </a:extLst>
          </p:cNvPr>
          <p:cNvSpPr>
            <a:spLocks noGrp="1"/>
          </p:cNvSpPr>
          <p:nvPr>
            <p:ph type="title"/>
          </p:nvPr>
        </p:nvSpPr>
        <p:spPr>
          <a:xfrm>
            <a:off x="859286" y="515007"/>
            <a:ext cx="10494513"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Modelling results and analysis - continued</a:t>
            </a:r>
            <a:endParaRPr lang="en-US" sz="2000" dirty="0">
              <a:solidFill>
                <a:srgbClr val="29748D"/>
              </a:solidFill>
              <a:latin typeface="Quattrocento Sans"/>
            </a:endParaRPr>
          </a:p>
        </p:txBody>
      </p:sp>
      <p:pic>
        <p:nvPicPr>
          <p:cNvPr id="6" name="Picture 5">
            <a:extLst>
              <a:ext uri="{FF2B5EF4-FFF2-40B4-BE49-F238E27FC236}">
                <a16:creationId xmlns:a16="http://schemas.microsoft.com/office/drawing/2014/main" id="{0C3DFDC0-0A9A-D34A-8524-4A6EE3B9B353}"/>
              </a:ext>
            </a:extLst>
          </p:cNvPr>
          <p:cNvPicPr>
            <a:picLocks noChangeAspect="1"/>
          </p:cNvPicPr>
          <p:nvPr/>
        </p:nvPicPr>
        <p:blipFill>
          <a:blip r:embed="rId2"/>
          <a:stretch>
            <a:fillRect/>
          </a:stretch>
        </p:blipFill>
        <p:spPr>
          <a:xfrm>
            <a:off x="859286" y="1609106"/>
            <a:ext cx="4780568" cy="2691048"/>
          </a:xfrm>
          <a:prstGeom prst="rect">
            <a:avLst/>
          </a:prstGeom>
        </p:spPr>
      </p:pic>
      <p:pic>
        <p:nvPicPr>
          <p:cNvPr id="8" name="Picture 7">
            <a:extLst>
              <a:ext uri="{FF2B5EF4-FFF2-40B4-BE49-F238E27FC236}">
                <a16:creationId xmlns:a16="http://schemas.microsoft.com/office/drawing/2014/main" id="{039BC0C1-0128-FE44-93C7-D14BD8932813}"/>
              </a:ext>
            </a:extLst>
          </p:cNvPr>
          <p:cNvPicPr>
            <a:picLocks noChangeAspect="1"/>
          </p:cNvPicPr>
          <p:nvPr/>
        </p:nvPicPr>
        <p:blipFill>
          <a:blip r:embed="rId3"/>
          <a:stretch>
            <a:fillRect/>
          </a:stretch>
        </p:blipFill>
        <p:spPr>
          <a:xfrm>
            <a:off x="6172200" y="1673238"/>
            <a:ext cx="4739526" cy="2626916"/>
          </a:xfrm>
          <a:prstGeom prst="rect">
            <a:avLst/>
          </a:prstGeom>
        </p:spPr>
      </p:pic>
    </p:spTree>
    <p:extLst>
      <p:ext uri="{BB962C8B-B14F-4D97-AF65-F5344CB8AC3E}">
        <p14:creationId xmlns:p14="http://schemas.microsoft.com/office/powerpoint/2010/main" val="184878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F6578-E78B-D14E-9936-025F354FC391}"/>
              </a:ext>
            </a:extLst>
          </p:cNvPr>
          <p:cNvSpPr>
            <a:spLocks noGrp="1"/>
          </p:cNvSpPr>
          <p:nvPr>
            <p:ph sz="half" idx="1"/>
          </p:nvPr>
        </p:nvSpPr>
        <p:spPr>
          <a:xfrm>
            <a:off x="838200" y="1285103"/>
            <a:ext cx="5181600" cy="4891860"/>
          </a:xfrm>
        </p:spPr>
        <p:txBody>
          <a:bodyPr>
            <a:normAutofit/>
          </a:bodyPr>
          <a:lstStyle/>
          <a:p>
            <a:pPr marL="0" indent="0" algn="ctr">
              <a:buNone/>
            </a:pPr>
            <a:r>
              <a:rPr lang="en-US" sz="2000" dirty="0"/>
              <a:t>Total chairs</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r>
              <a:rPr lang="en-US" sz="1800" dirty="0"/>
              <a:t>Big Mountain has amongst the highest number of total chairs </a:t>
            </a:r>
          </a:p>
          <a:p>
            <a:r>
              <a:rPr lang="en-US" sz="1800" dirty="0"/>
              <a:t>Majority of resorts have less than 10 chairs whereas Big Mountain has 14 of them.</a:t>
            </a:r>
          </a:p>
        </p:txBody>
      </p:sp>
      <p:sp>
        <p:nvSpPr>
          <p:cNvPr id="4" name="Content Placeholder 3">
            <a:extLst>
              <a:ext uri="{FF2B5EF4-FFF2-40B4-BE49-F238E27FC236}">
                <a16:creationId xmlns:a16="http://schemas.microsoft.com/office/drawing/2014/main" id="{B19D6F92-9A67-8149-B80D-0A5B6F1AD25C}"/>
              </a:ext>
            </a:extLst>
          </p:cNvPr>
          <p:cNvSpPr>
            <a:spLocks noGrp="1"/>
          </p:cNvSpPr>
          <p:nvPr>
            <p:ph sz="half" idx="2"/>
          </p:nvPr>
        </p:nvSpPr>
        <p:spPr>
          <a:xfrm>
            <a:off x="6172200" y="1285103"/>
            <a:ext cx="5181600" cy="4891860"/>
          </a:xfrm>
        </p:spPr>
        <p:txBody>
          <a:bodyPr>
            <a:normAutofit/>
          </a:bodyPr>
          <a:lstStyle/>
          <a:p>
            <a:pPr marL="0" indent="0" algn="ctr">
              <a:buNone/>
            </a:pPr>
            <a:r>
              <a:rPr lang="en-US" sz="2000" dirty="0"/>
              <a:t>Fast Quads</a:t>
            </a:r>
          </a:p>
          <a:p>
            <a:endParaRPr lang="en-US" dirty="0"/>
          </a:p>
          <a:p>
            <a:endParaRPr lang="en-US" dirty="0"/>
          </a:p>
          <a:p>
            <a:endParaRPr lang="en-US" dirty="0"/>
          </a:p>
          <a:p>
            <a:endParaRPr lang="en-US" dirty="0"/>
          </a:p>
          <a:p>
            <a:pPr marL="0" indent="0">
              <a:buNone/>
            </a:pPr>
            <a:endParaRPr lang="en-US" sz="1800" dirty="0"/>
          </a:p>
          <a:p>
            <a:endParaRPr lang="en-US" sz="1800" dirty="0"/>
          </a:p>
          <a:p>
            <a:r>
              <a:rPr lang="en-US" sz="1800" dirty="0"/>
              <a:t>Most of the resorts have no Fast Quads.</a:t>
            </a:r>
          </a:p>
          <a:p>
            <a:r>
              <a:rPr lang="en-US" sz="1800" dirty="0"/>
              <a:t>With Big Mountain having 3 of them, it is among the top 10% resorts.</a:t>
            </a:r>
          </a:p>
        </p:txBody>
      </p:sp>
      <p:sp>
        <p:nvSpPr>
          <p:cNvPr id="5" name="Title 8">
            <a:extLst>
              <a:ext uri="{FF2B5EF4-FFF2-40B4-BE49-F238E27FC236}">
                <a16:creationId xmlns:a16="http://schemas.microsoft.com/office/drawing/2014/main" id="{C3BE8FE3-D323-2240-AC04-3FAB1E879F73}"/>
              </a:ext>
            </a:extLst>
          </p:cNvPr>
          <p:cNvSpPr>
            <a:spLocks noGrp="1"/>
          </p:cNvSpPr>
          <p:nvPr>
            <p:ph type="title"/>
          </p:nvPr>
        </p:nvSpPr>
        <p:spPr>
          <a:xfrm>
            <a:off x="859286" y="515007"/>
            <a:ext cx="10494513"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Modelling results and analysis - continued</a:t>
            </a:r>
            <a:endParaRPr lang="en-US" sz="2000" dirty="0">
              <a:solidFill>
                <a:srgbClr val="29748D"/>
              </a:solidFill>
              <a:latin typeface="Quattrocento Sans"/>
            </a:endParaRPr>
          </a:p>
        </p:txBody>
      </p:sp>
      <p:pic>
        <p:nvPicPr>
          <p:cNvPr id="2" name="Picture 1">
            <a:extLst>
              <a:ext uri="{FF2B5EF4-FFF2-40B4-BE49-F238E27FC236}">
                <a16:creationId xmlns:a16="http://schemas.microsoft.com/office/drawing/2014/main" id="{019DD8C1-34D7-6E4E-A2F3-42726C54CE63}"/>
              </a:ext>
            </a:extLst>
          </p:cNvPr>
          <p:cNvPicPr>
            <a:picLocks noChangeAspect="1"/>
          </p:cNvPicPr>
          <p:nvPr/>
        </p:nvPicPr>
        <p:blipFill>
          <a:blip r:embed="rId2"/>
          <a:stretch>
            <a:fillRect/>
          </a:stretch>
        </p:blipFill>
        <p:spPr>
          <a:xfrm>
            <a:off x="859286" y="1673238"/>
            <a:ext cx="4748959" cy="2626916"/>
          </a:xfrm>
          <a:prstGeom prst="rect">
            <a:avLst/>
          </a:prstGeom>
        </p:spPr>
      </p:pic>
      <p:pic>
        <p:nvPicPr>
          <p:cNvPr id="7" name="Picture 6">
            <a:extLst>
              <a:ext uri="{FF2B5EF4-FFF2-40B4-BE49-F238E27FC236}">
                <a16:creationId xmlns:a16="http://schemas.microsoft.com/office/drawing/2014/main" id="{8FFFCD2E-BC64-A24B-A4F2-3F1A2B2DD004}"/>
              </a:ext>
            </a:extLst>
          </p:cNvPr>
          <p:cNvPicPr>
            <a:picLocks noChangeAspect="1"/>
          </p:cNvPicPr>
          <p:nvPr/>
        </p:nvPicPr>
        <p:blipFill>
          <a:blip r:embed="rId3"/>
          <a:stretch>
            <a:fillRect/>
          </a:stretch>
        </p:blipFill>
        <p:spPr>
          <a:xfrm>
            <a:off x="5989737" y="1660881"/>
            <a:ext cx="4748960" cy="2589631"/>
          </a:xfrm>
          <a:prstGeom prst="rect">
            <a:avLst/>
          </a:prstGeom>
        </p:spPr>
      </p:pic>
    </p:spTree>
    <p:extLst>
      <p:ext uri="{BB962C8B-B14F-4D97-AF65-F5344CB8AC3E}">
        <p14:creationId xmlns:p14="http://schemas.microsoft.com/office/powerpoint/2010/main" val="258634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F6578-E78B-D14E-9936-025F354FC391}"/>
              </a:ext>
            </a:extLst>
          </p:cNvPr>
          <p:cNvSpPr>
            <a:spLocks noGrp="1"/>
          </p:cNvSpPr>
          <p:nvPr>
            <p:ph sz="half" idx="1"/>
          </p:nvPr>
        </p:nvSpPr>
        <p:spPr>
          <a:xfrm>
            <a:off x="838200" y="1285103"/>
            <a:ext cx="5181600" cy="4891860"/>
          </a:xfrm>
        </p:spPr>
        <p:txBody>
          <a:bodyPr>
            <a:normAutofit lnSpcReduction="10000"/>
          </a:bodyPr>
          <a:lstStyle/>
          <a:p>
            <a:pPr marL="0" indent="0">
              <a:buNone/>
            </a:pPr>
            <a:r>
              <a:rPr lang="en-US" sz="2000" b="1" dirty="0"/>
              <a:t>	Closing the runs.</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endParaRPr lang="en-US" sz="1800" dirty="0"/>
          </a:p>
          <a:p>
            <a:pPr marL="285750" indent="-285750"/>
            <a:r>
              <a:rPr lang="en-US" sz="1800" dirty="0"/>
              <a:t>Closing 1 run does not impact ticket price.</a:t>
            </a:r>
          </a:p>
          <a:p>
            <a:pPr marL="285750" indent="-285750"/>
            <a:r>
              <a:rPr lang="en-US" sz="1800" dirty="0"/>
              <a:t>Closing 2 or 3 reduces support for ticket price by same amount. </a:t>
            </a:r>
          </a:p>
          <a:p>
            <a:pPr marL="285750" indent="-285750"/>
            <a:r>
              <a:rPr lang="en-US" sz="1800" dirty="0"/>
              <a:t>Closing 10 runs reduces the support for ticket price by $1.75 per ticket.</a:t>
            </a:r>
          </a:p>
          <a:p>
            <a:endParaRPr lang="en-US" sz="1800" dirty="0"/>
          </a:p>
        </p:txBody>
      </p:sp>
      <p:sp>
        <p:nvSpPr>
          <p:cNvPr id="4" name="Content Placeholder 3">
            <a:extLst>
              <a:ext uri="{FF2B5EF4-FFF2-40B4-BE49-F238E27FC236}">
                <a16:creationId xmlns:a16="http://schemas.microsoft.com/office/drawing/2014/main" id="{B19D6F92-9A67-8149-B80D-0A5B6F1AD25C}"/>
              </a:ext>
            </a:extLst>
          </p:cNvPr>
          <p:cNvSpPr>
            <a:spLocks noGrp="1"/>
          </p:cNvSpPr>
          <p:nvPr>
            <p:ph sz="half" idx="2"/>
          </p:nvPr>
        </p:nvSpPr>
        <p:spPr>
          <a:xfrm>
            <a:off x="6490780" y="1285103"/>
            <a:ext cx="4863019" cy="4891860"/>
          </a:xfrm>
        </p:spPr>
        <p:txBody>
          <a:bodyPr>
            <a:normAutofit lnSpcReduction="10000"/>
          </a:bodyPr>
          <a:lstStyle/>
          <a:p>
            <a:pPr marL="0" indent="0">
              <a:lnSpc>
                <a:spcPct val="100000"/>
              </a:lnSpc>
              <a:buNone/>
            </a:pPr>
            <a:r>
              <a:rPr lang="en-US" sz="1800" b="1" dirty="0"/>
              <a:t>Increase vertical drop</a:t>
            </a:r>
            <a:endParaRPr lang="en-US" sz="1800" dirty="0"/>
          </a:p>
          <a:p>
            <a:pPr marL="285750" indent="-285750">
              <a:lnSpc>
                <a:spcPct val="100000"/>
              </a:lnSpc>
            </a:pPr>
            <a:r>
              <a:rPr lang="en-US" sz="1800" dirty="0"/>
              <a:t>Increase the vertical drop by 150 feet and installing an additional chair lift increases support for ticket price by $1.99.</a:t>
            </a:r>
          </a:p>
          <a:p>
            <a:pPr marL="285750" indent="-285750">
              <a:lnSpc>
                <a:spcPct val="110000"/>
              </a:lnSpc>
            </a:pPr>
            <a:r>
              <a:rPr lang="en-US" sz="1800" dirty="0"/>
              <a:t>It can translate into additional revenue of $3474638 for next season.</a:t>
            </a:r>
          </a:p>
          <a:p>
            <a:pPr marL="0" indent="0">
              <a:lnSpc>
                <a:spcPct val="110000"/>
              </a:lnSpc>
              <a:buNone/>
            </a:pPr>
            <a:r>
              <a:rPr lang="en-US" sz="1800" b="1" dirty="0"/>
              <a:t>Other scenarios</a:t>
            </a:r>
            <a:endParaRPr lang="en-US" sz="1800" dirty="0"/>
          </a:p>
          <a:p>
            <a:pPr marL="285750" indent="-285750">
              <a:lnSpc>
                <a:spcPct val="110000"/>
              </a:lnSpc>
            </a:pPr>
            <a:r>
              <a:rPr lang="en-US" sz="1800" dirty="0"/>
              <a:t>Adding 2 acres of snow making cover is too small to make any difference in support for ticket price.</a:t>
            </a:r>
          </a:p>
          <a:p>
            <a:pPr marL="285750" indent="-285750">
              <a:lnSpc>
                <a:spcPct val="110000"/>
              </a:lnSpc>
            </a:pPr>
            <a:r>
              <a:rPr lang="en-US" sz="1800" dirty="0"/>
              <a:t>Increase the longest run by 0.2 mile to and an additional snow making coverage of 4 acres does not make in difference in support for ticket price.</a:t>
            </a:r>
          </a:p>
          <a:p>
            <a:pPr marL="285750" indent="-285750">
              <a:lnSpc>
                <a:spcPct val="100000"/>
              </a:lnSpc>
            </a:pPr>
            <a:endParaRPr lang="en-US" sz="1800" dirty="0"/>
          </a:p>
        </p:txBody>
      </p:sp>
      <p:sp>
        <p:nvSpPr>
          <p:cNvPr id="5" name="Title 8">
            <a:extLst>
              <a:ext uri="{FF2B5EF4-FFF2-40B4-BE49-F238E27FC236}">
                <a16:creationId xmlns:a16="http://schemas.microsoft.com/office/drawing/2014/main" id="{C3BE8FE3-D323-2240-AC04-3FAB1E879F73}"/>
              </a:ext>
            </a:extLst>
          </p:cNvPr>
          <p:cNvSpPr>
            <a:spLocks noGrp="1"/>
          </p:cNvSpPr>
          <p:nvPr>
            <p:ph type="title"/>
          </p:nvPr>
        </p:nvSpPr>
        <p:spPr>
          <a:xfrm>
            <a:off x="859286" y="515007"/>
            <a:ext cx="10494513"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Modelling results and analysis – Other scenarios</a:t>
            </a:r>
            <a:endParaRPr lang="en-US" sz="2000" dirty="0">
              <a:solidFill>
                <a:srgbClr val="29748D"/>
              </a:solidFill>
              <a:latin typeface="Quattrocento Sans"/>
            </a:endParaRPr>
          </a:p>
        </p:txBody>
      </p:sp>
      <p:pic>
        <p:nvPicPr>
          <p:cNvPr id="8" name="Picture 7">
            <a:extLst>
              <a:ext uri="{FF2B5EF4-FFF2-40B4-BE49-F238E27FC236}">
                <a16:creationId xmlns:a16="http://schemas.microsoft.com/office/drawing/2014/main" id="{B230E0DC-1388-B24D-B69A-4D2A75492AEA}"/>
              </a:ext>
            </a:extLst>
          </p:cNvPr>
          <p:cNvPicPr>
            <a:picLocks noChangeAspect="1"/>
          </p:cNvPicPr>
          <p:nvPr/>
        </p:nvPicPr>
        <p:blipFill>
          <a:blip r:embed="rId2"/>
          <a:stretch>
            <a:fillRect/>
          </a:stretch>
        </p:blipFill>
        <p:spPr>
          <a:xfrm>
            <a:off x="1309181" y="1660881"/>
            <a:ext cx="2806673" cy="2991438"/>
          </a:xfrm>
          <a:prstGeom prst="rect">
            <a:avLst/>
          </a:prstGeom>
        </p:spPr>
      </p:pic>
    </p:spTree>
    <p:extLst>
      <p:ext uri="{BB962C8B-B14F-4D97-AF65-F5344CB8AC3E}">
        <p14:creationId xmlns:p14="http://schemas.microsoft.com/office/powerpoint/2010/main" val="305290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79D4F-9E68-3949-8C4E-66D7545AF96D}"/>
              </a:ext>
            </a:extLst>
          </p:cNvPr>
          <p:cNvSpPr>
            <a:spLocks noGrp="1"/>
          </p:cNvSpPr>
          <p:nvPr>
            <p:ph idx="1"/>
          </p:nvPr>
        </p:nvSpPr>
        <p:spPr>
          <a:xfrm>
            <a:off x="1192922" y="1322174"/>
            <a:ext cx="8247993" cy="4854790"/>
          </a:xfrm>
        </p:spPr>
        <p:txBody>
          <a:bodyPr>
            <a:normAutofit fontScale="77500" lnSpcReduction="20000"/>
          </a:bodyPr>
          <a:lstStyle/>
          <a:p>
            <a:pPr>
              <a:lnSpc>
                <a:spcPct val="120000"/>
              </a:lnSpc>
            </a:pPr>
            <a:r>
              <a:rPr lang="en-US" sz="2600" dirty="0"/>
              <a:t>In the distribution of important features Big Mountain resort is on the right tail (among the top) but not in average price distribution which indicates it is under charging for facilities it provides.</a:t>
            </a:r>
          </a:p>
          <a:p>
            <a:pPr>
              <a:lnSpc>
                <a:spcPct val="120000"/>
              </a:lnSpc>
            </a:pPr>
            <a:r>
              <a:rPr lang="en-US" sz="2600" dirty="0"/>
              <a:t>With modelled price as 95.87, even with expected mean absolute error of $10.39, there is room for price increase since the current price is $81.</a:t>
            </a:r>
          </a:p>
          <a:p>
            <a:pPr>
              <a:lnSpc>
                <a:spcPct val="120000"/>
              </a:lnSpc>
            </a:pPr>
            <a:r>
              <a:rPr lang="en-US" sz="2600" dirty="0"/>
              <a:t>Additional operating costs of $1,540,000 due to additional chair lift translates to price increase of $0.88 per ticket and can easily if recovered by suggested price increase.</a:t>
            </a:r>
            <a:endParaRPr lang="en-US" sz="2600" b="1" dirty="0"/>
          </a:p>
          <a:p>
            <a:pPr>
              <a:lnSpc>
                <a:spcPct val="120000"/>
              </a:lnSpc>
            </a:pPr>
            <a:r>
              <a:rPr lang="en-US" sz="2600" dirty="0"/>
              <a:t>Investing in the features valued by visitors like vertical drop, Snow Making, total chairs etc. can increase the support for ticket price and provides quick ROI.</a:t>
            </a:r>
          </a:p>
          <a:p>
            <a:pPr>
              <a:lnSpc>
                <a:spcPct val="120000"/>
              </a:lnSpc>
            </a:pPr>
            <a:r>
              <a:rPr lang="en-US" sz="2600" dirty="0"/>
              <a:t>Decreasing/closing some of the features which are less valued by visitors like Skiable Terrain, Runs, Longest Runs may save some operating costs.</a:t>
            </a:r>
          </a:p>
          <a:p>
            <a:pPr>
              <a:lnSpc>
                <a:spcPct val="120000"/>
              </a:lnSpc>
            </a:pPr>
            <a:endParaRPr lang="en-US" sz="2600" dirty="0"/>
          </a:p>
          <a:p>
            <a:endParaRPr lang="en-US" dirty="0"/>
          </a:p>
          <a:p>
            <a:endParaRPr lang="en-US" dirty="0"/>
          </a:p>
        </p:txBody>
      </p:sp>
      <p:sp>
        <p:nvSpPr>
          <p:cNvPr id="9" name="Title 8">
            <a:extLst>
              <a:ext uri="{FF2B5EF4-FFF2-40B4-BE49-F238E27FC236}">
                <a16:creationId xmlns:a16="http://schemas.microsoft.com/office/drawing/2014/main" id="{BCF72C3D-D8BE-D140-A1E0-AB9F40087C99}"/>
              </a:ext>
            </a:extLst>
          </p:cNvPr>
          <p:cNvSpPr>
            <a:spLocks noGrp="1"/>
          </p:cNvSpPr>
          <p:nvPr>
            <p:ph type="title"/>
          </p:nvPr>
        </p:nvSpPr>
        <p:spPr>
          <a:xfrm>
            <a:off x="1180565" y="515007"/>
            <a:ext cx="9619240" cy="658885"/>
          </a:xfrm>
          <a:solidFill>
            <a:srgbClr val="FEF2DA"/>
          </a:solidFill>
          <a:ln>
            <a:noFill/>
          </a:ln>
        </p:spPr>
        <p:txBody>
          <a:bodyPr spcFirstLastPara="1" wrap="square" lIns="91425" tIns="45700" rIns="91425" bIns="45700" anchor="ctr" anchorCtr="0">
            <a:noAutofit/>
          </a:bodyPr>
          <a:lstStyle/>
          <a:p>
            <a:pPr>
              <a:lnSpc>
                <a:spcPct val="100000"/>
              </a:lnSpc>
              <a:spcBef>
                <a:spcPts val="0"/>
              </a:spcBef>
              <a:buClr>
                <a:srgbClr val="000000"/>
              </a:buClr>
              <a:buSzPts val="1400"/>
            </a:pPr>
            <a:r>
              <a:rPr lang="en-AU" sz="2000" dirty="0">
                <a:solidFill>
                  <a:srgbClr val="29748D"/>
                </a:solidFill>
                <a:latin typeface="Quattrocento Sans"/>
                <a:sym typeface="Quattrocento Sans"/>
              </a:rPr>
              <a:t>Summary and conclusion</a:t>
            </a:r>
            <a:endParaRPr lang="en-US" sz="2000" dirty="0">
              <a:solidFill>
                <a:srgbClr val="29748D"/>
              </a:solidFill>
              <a:latin typeface="Quattrocento Sans"/>
            </a:endParaRPr>
          </a:p>
        </p:txBody>
      </p:sp>
    </p:spTree>
    <p:extLst>
      <p:ext uri="{BB962C8B-B14F-4D97-AF65-F5344CB8AC3E}">
        <p14:creationId xmlns:p14="http://schemas.microsoft.com/office/powerpoint/2010/main" val="269861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1267</Words>
  <Application>Microsoft Macintosh PowerPoint</Application>
  <PresentationFormat>Widescreen</PresentationFormat>
  <Paragraphs>133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Quattrocento Sans</vt:lpstr>
      <vt:lpstr>Wingdings</vt:lpstr>
      <vt:lpstr>Office Theme</vt:lpstr>
      <vt:lpstr> Big Mountain Resort Pricing Recommendations </vt:lpstr>
      <vt:lpstr>Big Mountain Resort Problem Statement </vt:lpstr>
      <vt:lpstr>Pricing recommendation and key findings</vt:lpstr>
      <vt:lpstr>Modelling results and analysis</vt:lpstr>
      <vt:lpstr>Modelling results and analysis - continued</vt:lpstr>
      <vt:lpstr>Modelling results and analysis - continued</vt:lpstr>
      <vt:lpstr>Modelling results and analysis – Other scenarios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Pricing Recommendations </dc:title>
  <dc:creator>Kumawat, Pawan</dc:creator>
  <cp:lastModifiedBy>Kumawat, Pawan</cp:lastModifiedBy>
  <cp:revision>4</cp:revision>
  <dcterms:created xsi:type="dcterms:W3CDTF">2022-01-03T22:37:52Z</dcterms:created>
  <dcterms:modified xsi:type="dcterms:W3CDTF">2022-01-04T06:42:06Z</dcterms:modified>
</cp:coreProperties>
</file>