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300" r:id="rId10"/>
    <p:sldId id="301" r:id="rId11"/>
    <p:sldId id="264" r:id="rId12"/>
    <p:sldId id="265" r:id="rId13"/>
    <p:sldId id="259" r:id="rId14"/>
    <p:sldId id="281" r:id="rId15"/>
    <p:sldId id="280" r:id="rId16"/>
    <p:sldId id="282" r:id="rId17"/>
    <p:sldId id="266" r:id="rId18"/>
    <p:sldId id="283" r:id="rId19"/>
    <p:sldId id="302" r:id="rId20"/>
    <p:sldId id="285" r:id="rId21"/>
    <p:sldId id="267" r:id="rId22"/>
    <p:sldId id="286" r:id="rId23"/>
    <p:sldId id="287" r:id="rId24"/>
    <p:sldId id="268" r:id="rId25"/>
    <p:sldId id="304" r:id="rId26"/>
    <p:sldId id="289" r:id="rId27"/>
    <p:sldId id="269" r:id="rId28"/>
    <p:sldId id="290" r:id="rId29"/>
    <p:sldId id="270" r:id="rId30"/>
    <p:sldId id="291" r:id="rId31"/>
    <p:sldId id="271" r:id="rId32"/>
    <p:sldId id="307" r:id="rId33"/>
    <p:sldId id="306" r:id="rId34"/>
    <p:sldId id="308" r:id="rId35"/>
    <p:sldId id="295" r:id="rId36"/>
    <p:sldId id="272" r:id="rId37"/>
    <p:sldId id="294" r:id="rId38"/>
    <p:sldId id="309" r:id="rId39"/>
    <p:sldId id="296" r:id="rId40"/>
    <p:sldId id="273" r:id="rId41"/>
    <p:sldId id="297" r:id="rId42"/>
    <p:sldId id="274" r:id="rId43"/>
    <p:sldId id="298" r:id="rId44"/>
    <p:sldId id="299" r:id="rId45"/>
    <p:sldId id="279" r:id="rId46"/>
    <p:sldId id="278" r:id="rId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6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10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9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53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24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4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4353-6D6C-4A69-8163-1A011C294F72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386A-7AD8-4471-8415-B1394020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4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i="1" dirty="0" smtClean="0">
                <a:latin typeface="Gill Sans MT" panose="020B0502020104020203" pitchFamily="34" charset="0"/>
              </a:rPr>
              <a:t>Data science</a:t>
            </a:r>
            <a:r>
              <a:rPr lang="fr-FR" sz="4400" dirty="0" smtClean="0">
                <a:latin typeface="Gill Sans MT" panose="020B0502020104020203" pitchFamily="34" charset="0"/>
              </a:rPr>
              <a:t> : un rapide tour d’horizon</a:t>
            </a:r>
            <a:endParaRPr lang="fr-FR" sz="4800" dirty="0">
              <a:latin typeface="Gill Sans MT" panose="020B05020201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Pierre LIENHART – 09/10/2019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II. Classification supervisée : quelques algorithmes 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II.I Arbres de décision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Un arbre de décision peut se voir comme un ensemble de règles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La décision est relativement transparente jusqu’à une certaine profondeur…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37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Un modèle utile comme référence mais souvent trop limité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Gill Sans MT" panose="020B0502020104020203" pitchFamily="34" charset="0"/>
              </a:rPr>
              <a:t>Avantages: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Simplicité et </a:t>
            </a:r>
            <a:r>
              <a:rPr lang="fr-FR" dirty="0" err="1" smtClean="0">
                <a:latin typeface="Gill Sans MT" panose="020B0502020104020203" pitchFamily="34" charset="0"/>
              </a:rPr>
              <a:t>explicabilité</a:t>
            </a:r>
            <a:r>
              <a:rPr lang="fr-FR" dirty="0" smtClean="0">
                <a:latin typeface="Gill Sans MT" panose="020B0502020104020203" pitchFamily="34" charset="0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Gill Sans MT" panose="020B0502020104020203" pitchFamily="34" charset="0"/>
              </a:rPr>
              <a:t>Inconvénients :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Capacité limitée à capturer de la complexité : </a:t>
            </a:r>
          </a:p>
          <a:p>
            <a:pPr lvl="2"/>
            <a:r>
              <a:rPr lang="fr-FR" dirty="0" smtClean="0">
                <a:latin typeface="Gill Sans MT" panose="020B0502020104020203" pitchFamily="34" charset="0"/>
              </a:rPr>
              <a:t>Frontières de décision « rectilignes ».</a:t>
            </a:r>
          </a:p>
          <a:p>
            <a:pPr lvl="2"/>
            <a:r>
              <a:rPr lang="fr-FR" dirty="0" smtClean="0">
                <a:latin typeface="Gill Sans MT" panose="020B0502020104020203" pitchFamily="34" charset="0"/>
              </a:rPr>
              <a:t>Limiter la profondeur, c’est se limiter en nombres de variables explicatives.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Tendance au sur-apprentissage, notamment quand on a peu de données :</a:t>
            </a:r>
          </a:p>
          <a:p>
            <a:pPr lvl="2"/>
            <a:r>
              <a:rPr lang="fr-FR" dirty="0" smtClean="0">
                <a:latin typeface="Gill Sans MT" panose="020B0502020104020203" pitchFamily="34" charset="0"/>
              </a:rPr>
              <a:t>Conséquence : Sous-performe sur des données qu’il n’a jamais vues.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4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>
                <a:latin typeface="Gill Sans MT" panose="020B0502020104020203" pitchFamily="34" charset="0"/>
              </a:rPr>
              <a:t>II. Classification supervisée : quelques algorithmes </a:t>
            </a:r>
            <a:endParaRPr lang="fr-FR" sz="54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II.II </a:t>
            </a:r>
            <a:r>
              <a:rPr lang="fr-FR" i="1" dirty="0" err="1" smtClean="0">
                <a:latin typeface="Gill Sans MT" panose="020B0502020104020203" pitchFamily="34" charset="0"/>
              </a:rPr>
              <a:t>Random</a:t>
            </a:r>
            <a:r>
              <a:rPr lang="fr-FR" i="1" dirty="0" smtClean="0">
                <a:latin typeface="Gill Sans MT" panose="020B0502020104020203" pitchFamily="34" charset="0"/>
              </a:rPr>
              <a:t> </a:t>
            </a:r>
            <a:r>
              <a:rPr lang="fr-FR" i="1" dirty="0" err="1" smtClean="0">
                <a:latin typeface="Gill Sans MT" panose="020B0502020104020203" pitchFamily="34" charset="0"/>
              </a:rPr>
              <a:t>forest</a:t>
            </a:r>
            <a:endParaRPr lang="fr-FR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i="1" dirty="0" err="1" smtClean="0">
                <a:latin typeface="Gill Sans MT" panose="020B0502020104020203" pitchFamily="34" charset="0"/>
              </a:rPr>
              <a:t>Random</a:t>
            </a:r>
            <a:r>
              <a:rPr lang="fr-FR" sz="3600" i="1" dirty="0" smtClean="0">
                <a:latin typeface="Gill Sans MT" panose="020B0502020104020203" pitchFamily="34" charset="0"/>
              </a:rPr>
              <a:t> </a:t>
            </a:r>
            <a:r>
              <a:rPr lang="fr-FR" sz="3600" i="1" dirty="0" err="1" smtClean="0">
                <a:latin typeface="Gill Sans MT" panose="020B0502020104020203" pitchFamily="34" charset="0"/>
              </a:rPr>
              <a:t>forests</a:t>
            </a:r>
            <a:r>
              <a:rPr lang="fr-FR" sz="3600" dirty="0" smtClean="0">
                <a:latin typeface="Gill Sans MT" panose="020B0502020104020203" pitchFamily="34" charset="0"/>
              </a:rPr>
              <a:t>: quand plusieurs opinions valent mieux qu’une 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7" y="1825625"/>
            <a:ext cx="10512685" cy="4351338"/>
          </a:xfrm>
        </p:spPr>
      </p:pic>
    </p:spTree>
    <p:extLst>
      <p:ext uri="{BB962C8B-B14F-4D97-AF65-F5344CB8AC3E}">
        <p14:creationId xmlns:p14="http://schemas.microsoft.com/office/powerpoint/2010/main" val="18934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Gill Sans MT" panose="020B0502020104020203" pitchFamily="34" charset="0"/>
              </a:rPr>
              <a:t>Un </a:t>
            </a:r>
            <a:r>
              <a:rPr lang="fr-FR" sz="3600" i="1" dirty="0" err="1">
                <a:latin typeface="Gill Sans MT" panose="020B0502020104020203" pitchFamily="34" charset="0"/>
              </a:rPr>
              <a:t>random</a:t>
            </a:r>
            <a:r>
              <a:rPr lang="fr-FR" sz="3600" i="1" dirty="0">
                <a:latin typeface="Gill Sans MT" panose="020B0502020104020203" pitchFamily="34" charset="0"/>
              </a:rPr>
              <a:t> </a:t>
            </a:r>
            <a:r>
              <a:rPr lang="fr-FR" sz="3600" i="1" dirty="0" err="1">
                <a:latin typeface="Gill Sans MT" panose="020B0502020104020203" pitchFamily="34" charset="0"/>
              </a:rPr>
              <a:t>forest</a:t>
            </a:r>
            <a:r>
              <a:rPr lang="fr-FR" sz="3600" dirty="0">
                <a:latin typeface="Gill Sans MT" panose="020B0502020104020203" pitchFamily="34" charset="0"/>
              </a:rPr>
              <a:t> n’est qu’un ensemble de modèles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Pour chaque arbre (typiquement plusieurs centaines):</a:t>
            </a: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Sélectionner aléatoirement une fraction des observations (des lignes</a:t>
            </a:r>
            <a:r>
              <a:rPr lang="fr-FR" dirty="0" smtClean="0">
                <a:latin typeface="Gill Sans MT" panose="020B0502020104020203" pitchFamily="34" charset="0"/>
              </a:rPr>
              <a:t>).</a:t>
            </a:r>
            <a:endParaRPr lang="fr-FR" dirty="0">
              <a:latin typeface="Gill Sans MT" panose="020B0502020104020203" pitchFamily="34" charset="0"/>
            </a:endParaRP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Entrainer </a:t>
            </a:r>
            <a:r>
              <a:rPr lang="fr-FR" dirty="0">
                <a:latin typeface="Gill Sans MT" panose="020B0502020104020203" pitchFamily="34" charset="0"/>
              </a:rPr>
              <a:t>l’arbre sur le jeu de données </a:t>
            </a:r>
            <a:r>
              <a:rPr lang="fr-FR" dirty="0" smtClean="0">
                <a:latin typeface="Gill Sans MT" panose="020B0502020104020203" pitchFamily="34" charset="0"/>
              </a:rPr>
              <a:t>obtenu :</a:t>
            </a:r>
          </a:p>
          <a:p>
            <a:pPr lvl="2"/>
            <a:r>
              <a:rPr lang="fr-FR" dirty="0" smtClean="0">
                <a:latin typeface="Gill Sans MT" panose="020B0502020104020203" pitchFamily="34" charset="0"/>
              </a:rPr>
              <a:t>A chaque </a:t>
            </a:r>
            <a:r>
              <a:rPr lang="fr-FR" i="1" dirty="0" smtClean="0">
                <a:latin typeface="Gill Sans MT" panose="020B0502020104020203" pitchFamily="34" charset="0"/>
              </a:rPr>
              <a:t>split </a:t>
            </a:r>
            <a:r>
              <a:rPr lang="fr-FR" dirty="0" smtClean="0">
                <a:latin typeface="Gill Sans MT" panose="020B0502020104020203" pitchFamily="34" charset="0"/>
              </a:rPr>
              <a:t>on détermine si on continue de faire grandir l’arbre sur une sélection </a:t>
            </a:r>
            <a:r>
              <a:rPr lang="fr-FR" i="1" dirty="0" smtClean="0">
                <a:latin typeface="Gill Sans MT" panose="020B0502020104020203" pitchFamily="34" charset="0"/>
              </a:rPr>
              <a:t>aléatoire</a:t>
            </a:r>
            <a:r>
              <a:rPr lang="fr-FR" dirty="0" smtClean="0">
                <a:latin typeface="Gill Sans MT" panose="020B0502020104020203" pitchFamily="34" charset="0"/>
              </a:rPr>
              <a:t> de </a:t>
            </a:r>
            <a:r>
              <a:rPr lang="fr-FR" i="1" dirty="0" err="1" smtClean="0">
                <a:latin typeface="Gill Sans MT" panose="020B0502020104020203" pitchFamily="34" charset="0"/>
              </a:rPr>
              <a:t>features</a:t>
            </a:r>
            <a:r>
              <a:rPr lang="fr-FR" dirty="0" smtClean="0">
                <a:latin typeface="Gill Sans MT" panose="020B0502020104020203" pitchFamily="34" charset="0"/>
              </a:rPr>
              <a:t> (de colonnes).</a:t>
            </a:r>
            <a:endParaRPr lang="fr-FR" i="1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84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Quelles informations un </a:t>
            </a:r>
            <a:r>
              <a:rPr lang="fr-FR" sz="3600" i="1" dirty="0" err="1" smtClean="0">
                <a:latin typeface="Gill Sans MT" panose="020B0502020104020203" pitchFamily="34" charset="0"/>
              </a:rPr>
              <a:t>random</a:t>
            </a:r>
            <a:r>
              <a:rPr lang="fr-FR" sz="3600" i="1" dirty="0" smtClean="0">
                <a:latin typeface="Gill Sans MT" panose="020B0502020104020203" pitchFamily="34" charset="0"/>
              </a:rPr>
              <a:t> </a:t>
            </a:r>
            <a:r>
              <a:rPr lang="fr-FR" sz="3600" i="1" dirty="0" err="1" smtClean="0">
                <a:latin typeface="Gill Sans MT" panose="020B0502020104020203" pitchFamily="34" charset="0"/>
              </a:rPr>
              <a:t>forest</a:t>
            </a:r>
            <a:r>
              <a:rPr lang="fr-FR" sz="3600" dirty="0" smtClean="0">
                <a:latin typeface="Gill Sans MT" panose="020B0502020104020203" pitchFamily="34" charset="0"/>
              </a:rPr>
              <a:t> peut nous donner sur son fonctionnement interne ? 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La répartition des votes pour les différentes classes.</a:t>
            </a:r>
          </a:p>
          <a:p>
            <a:r>
              <a:rPr lang="fr-FR" dirty="0" smtClean="0">
                <a:latin typeface="Gill Sans MT" panose="020B0502020104020203" pitchFamily="34" charset="0"/>
              </a:rPr>
              <a:t>La </a:t>
            </a:r>
            <a:r>
              <a:rPr lang="fr-FR" i="1" dirty="0" err="1" smtClean="0">
                <a:latin typeface="Gill Sans MT" panose="020B0502020104020203" pitchFamily="34" charset="0"/>
              </a:rPr>
              <a:t>feature</a:t>
            </a:r>
            <a:r>
              <a:rPr lang="fr-FR" i="1" dirty="0" smtClean="0">
                <a:latin typeface="Gill Sans MT" panose="020B0502020104020203" pitchFamily="34" charset="0"/>
              </a:rPr>
              <a:t> importance</a:t>
            </a:r>
            <a:r>
              <a:rPr lang="fr-FR" dirty="0" smtClean="0">
                <a:latin typeface="Gill Sans MT" panose="020B0502020104020203" pitchFamily="34" charset="0"/>
              </a:rPr>
              <a:t>: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Mesure de la contribution de chacune des </a:t>
            </a:r>
            <a:r>
              <a:rPr lang="fr-FR" i="1" dirty="0" err="1" smtClean="0">
                <a:latin typeface="Gill Sans MT" panose="020B0502020104020203" pitchFamily="34" charset="0"/>
              </a:rPr>
              <a:t>feature</a:t>
            </a:r>
            <a:r>
              <a:rPr lang="fr-FR" dirty="0" smtClean="0">
                <a:latin typeface="Gill Sans MT" panose="020B0502020104020203" pitchFamily="34" charset="0"/>
              </a:rPr>
              <a:t> à la performance du modèle.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Plus une </a:t>
            </a:r>
            <a:r>
              <a:rPr lang="fr-FR" i="1" dirty="0" err="1" smtClean="0">
                <a:latin typeface="Gill Sans MT" panose="020B0502020104020203" pitchFamily="34" charset="0"/>
              </a:rPr>
              <a:t>feature</a:t>
            </a:r>
            <a:r>
              <a:rPr lang="fr-FR" dirty="0" smtClean="0">
                <a:latin typeface="Gill Sans MT" panose="020B0502020104020203" pitchFamily="34" charset="0"/>
              </a:rPr>
              <a:t> est importante, plus la performance chute quand on la « retire ».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Attention: Interprétation délicate en présence de </a:t>
            </a:r>
            <a:r>
              <a:rPr lang="fr-FR" i="1" dirty="0" err="1" smtClean="0">
                <a:latin typeface="Gill Sans MT" panose="020B0502020104020203" pitchFamily="34" charset="0"/>
              </a:rPr>
              <a:t>features</a:t>
            </a:r>
            <a:r>
              <a:rPr lang="fr-FR" dirty="0" smtClean="0">
                <a:latin typeface="Gill Sans MT" panose="020B0502020104020203" pitchFamily="34" charset="0"/>
              </a:rPr>
              <a:t> corrélées.</a:t>
            </a:r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11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II. Classification supervisée : quelques algorithmes 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II.III Arbres boostés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Comme les </a:t>
            </a:r>
            <a:r>
              <a:rPr lang="fr-FR" sz="3600" i="1" dirty="0" err="1" smtClean="0">
                <a:latin typeface="Gill Sans MT" panose="020B0502020104020203" pitchFamily="34" charset="0"/>
              </a:rPr>
              <a:t>random</a:t>
            </a:r>
            <a:r>
              <a:rPr lang="fr-FR" sz="3600" i="1" dirty="0" smtClean="0">
                <a:latin typeface="Gill Sans MT" panose="020B0502020104020203" pitchFamily="34" charset="0"/>
              </a:rPr>
              <a:t> </a:t>
            </a:r>
            <a:r>
              <a:rPr lang="fr-FR" sz="3600" i="1" dirty="0" err="1" smtClean="0">
                <a:latin typeface="Gill Sans MT" panose="020B0502020104020203" pitchFamily="34" charset="0"/>
              </a:rPr>
              <a:t>forest</a:t>
            </a:r>
            <a:r>
              <a:rPr lang="fr-FR" sz="3600" dirty="0" smtClean="0">
                <a:latin typeface="Gill Sans MT" panose="020B0502020104020203" pitchFamily="34" charset="0"/>
              </a:rPr>
              <a:t>, les modèles boostés sont des ensembles de modèles simples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Le modèle de base est le plus souvent un arbre de décision.</a:t>
            </a:r>
          </a:p>
          <a:p>
            <a:endParaRPr lang="fr-FR" dirty="0" smtClean="0">
              <a:latin typeface="Gill Sans MT" panose="020B0502020104020203" pitchFamily="34" charset="0"/>
            </a:endParaRPr>
          </a:p>
          <a:p>
            <a:r>
              <a:rPr lang="fr-FR" dirty="0" smtClean="0">
                <a:latin typeface="Gill Sans MT" panose="020B0502020104020203" pitchFamily="34" charset="0"/>
              </a:rPr>
              <a:t>La prédiction correspond à la classe pour laquelle les modèles élémentaires ont majoritairement votée.</a:t>
            </a:r>
          </a:p>
          <a:p>
            <a:endParaRPr lang="fr-FR" dirty="0" smtClean="0">
              <a:latin typeface="Gill Sans MT" panose="020B0502020104020203" pitchFamily="34" charset="0"/>
            </a:endParaRPr>
          </a:p>
          <a:p>
            <a:r>
              <a:rPr lang="fr-FR" dirty="0" smtClean="0">
                <a:latin typeface="Gill Sans MT" panose="020B0502020104020203" pitchFamily="34" charset="0"/>
              </a:rPr>
              <a:t>On peut disposer des mêmes informations que pour les </a:t>
            </a:r>
            <a:r>
              <a:rPr lang="fr-FR" i="1" dirty="0" err="1" smtClean="0">
                <a:latin typeface="Gill Sans MT" panose="020B0502020104020203" pitchFamily="34" charset="0"/>
              </a:rPr>
              <a:t>random</a:t>
            </a:r>
            <a:r>
              <a:rPr lang="fr-FR" i="1" dirty="0" smtClean="0">
                <a:latin typeface="Gill Sans MT" panose="020B0502020104020203" pitchFamily="34" charset="0"/>
              </a:rPr>
              <a:t> </a:t>
            </a:r>
            <a:r>
              <a:rPr lang="fr-FR" i="1" dirty="0" err="1" smtClean="0">
                <a:latin typeface="Gill Sans MT" panose="020B0502020104020203" pitchFamily="34" charset="0"/>
              </a:rPr>
              <a:t>forests</a:t>
            </a:r>
            <a:r>
              <a:rPr lang="fr-FR" dirty="0" smtClean="0">
                <a:latin typeface="Gill Sans MT" panose="020B0502020104020203" pitchFamily="34" charset="0"/>
              </a:rPr>
              <a:t> : </a:t>
            </a:r>
            <a:r>
              <a:rPr lang="fr-FR" i="1" dirty="0" err="1" smtClean="0">
                <a:latin typeface="Gill Sans MT" panose="020B0502020104020203" pitchFamily="34" charset="0"/>
              </a:rPr>
              <a:t>feature</a:t>
            </a:r>
            <a:r>
              <a:rPr lang="fr-FR" i="1" dirty="0" smtClean="0">
                <a:latin typeface="Gill Sans MT" panose="020B0502020104020203" pitchFamily="34" charset="0"/>
              </a:rPr>
              <a:t> importance</a:t>
            </a:r>
            <a:r>
              <a:rPr lang="fr-FR" dirty="0" smtClean="0">
                <a:latin typeface="Gill Sans MT" panose="020B0502020104020203" pitchFamily="34" charset="0"/>
              </a:rPr>
              <a:t>, répartition des votes, etc.</a:t>
            </a:r>
          </a:p>
          <a:p>
            <a:endParaRPr lang="fr-FR" dirty="0" smtClean="0">
              <a:latin typeface="Gill Sans MT" panose="020B0502020104020203" pitchFamily="34" charset="0"/>
            </a:endParaRPr>
          </a:p>
          <a:p>
            <a:r>
              <a:rPr lang="fr-FR" dirty="0" smtClean="0">
                <a:latin typeface="Gill Sans MT" panose="020B0502020104020203" pitchFamily="34" charset="0"/>
              </a:rPr>
              <a:t>Remarquablement performants.</a:t>
            </a:r>
          </a:p>
        </p:txBody>
      </p:sp>
    </p:spTree>
    <p:extLst>
      <p:ext uri="{BB962C8B-B14F-4D97-AF65-F5344CB8AC3E}">
        <p14:creationId xmlns:p14="http://schemas.microsoft.com/office/powerpoint/2010/main" val="10467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I. Classification supervisée : rappel de la démarche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8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>
                <a:latin typeface="Gill Sans MT" panose="020B0502020104020203" pitchFamily="34" charset="0"/>
              </a:rPr>
              <a:t>Contrairement au </a:t>
            </a:r>
            <a:r>
              <a:rPr lang="fr-FR" sz="3200" i="1" dirty="0" err="1" smtClean="0">
                <a:latin typeface="Gill Sans MT" panose="020B0502020104020203" pitchFamily="34" charset="0"/>
              </a:rPr>
              <a:t>random</a:t>
            </a:r>
            <a:r>
              <a:rPr lang="fr-FR" sz="3200" i="1" dirty="0" smtClean="0">
                <a:latin typeface="Gill Sans MT" panose="020B0502020104020203" pitchFamily="34" charset="0"/>
              </a:rPr>
              <a:t> </a:t>
            </a:r>
            <a:r>
              <a:rPr lang="fr-FR" sz="3200" i="1" dirty="0" err="1" smtClean="0">
                <a:latin typeface="Gill Sans MT" panose="020B0502020104020203" pitchFamily="34" charset="0"/>
              </a:rPr>
              <a:t>forest</a:t>
            </a:r>
            <a:r>
              <a:rPr lang="fr-FR" sz="3200" dirty="0" smtClean="0">
                <a:latin typeface="Gill Sans MT" panose="020B0502020104020203" pitchFamily="34" charset="0"/>
              </a:rPr>
              <a:t>, les modèles élémentaires sont entrainés séquentiellement et non pas indépendamment</a:t>
            </a:r>
            <a:endParaRPr lang="fr-FR" sz="32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On entraine le premier arbre composant le modèle sur les données et obtient un modèle à un arbre,</a:t>
            </a:r>
          </a:p>
          <a:p>
            <a:r>
              <a:rPr lang="fr-FR" dirty="0" smtClean="0">
                <a:latin typeface="Gill Sans MT" panose="020B0502020104020203" pitchFamily="34" charset="0"/>
              </a:rPr>
              <a:t>On entraine le 2</a:t>
            </a:r>
            <a:r>
              <a:rPr lang="fr-FR" baseline="30000" dirty="0" smtClean="0">
                <a:latin typeface="Gill Sans MT" panose="020B0502020104020203" pitchFamily="34" charset="0"/>
              </a:rPr>
              <a:t>e</a:t>
            </a:r>
            <a:r>
              <a:rPr lang="fr-FR" dirty="0" smtClean="0">
                <a:latin typeface="Gill Sans MT" panose="020B0502020104020203" pitchFamily="34" charset="0"/>
              </a:rPr>
              <a:t> arbre composant le modèle en surpondérant les points où le modèle à un arbre a fait des erreurs, on obtient un modèle à 2 arbres,</a:t>
            </a:r>
          </a:p>
          <a:p>
            <a:r>
              <a:rPr lang="fr-FR" dirty="0">
                <a:latin typeface="Gill Sans MT" panose="020B0502020104020203" pitchFamily="34" charset="0"/>
              </a:rPr>
              <a:t>O</a:t>
            </a:r>
            <a:r>
              <a:rPr lang="fr-FR" dirty="0" smtClean="0">
                <a:latin typeface="Gill Sans MT" panose="020B0502020104020203" pitchFamily="34" charset="0"/>
              </a:rPr>
              <a:t>n entraine le 3</a:t>
            </a:r>
            <a:r>
              <a:rPr lang="fr-FR" baseline="30000" dirty="0" smtClean="0">
                <a:latin typeface="Gill Sans MT" panose="020B0502020104020203" pitchFamily="34" charset="0"/>
              </a:rPr>
              <a:t>e</a:t>
            </a:r>
            <a:r>
              <a:rPr lang="fr-FR" dirty="0" smtClean="0">
                <a:latin typeface="Gill Sans MT" panose="020B0502020104020203" pitchFamily="34" charset="0"/>
              </a:rPr>
              <a:t> arbre composant le modèle en surpondérant les points où le modèle à deux arbres a fait des erreurs, on obtient un modèle à 3 arbres, </a:t>
            </a:r>
          </a:p>
          <a:p>
            <a:r>
              <a:rPr lang="fr-FR" dirty="0" smtClean="0">
                <a:latin typeface="Gill Sans MT" panose="020B0502020104020203" pitchFamily="34" charset="0"/>
              </a:rPr>
              <a:t>Etc.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II. Classification supervisée : quelques algorithmes 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II.IV Régression logistique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Gill Sans MT" panose="020B0502020104020203" pitchFamily="34" charset="0"/>
              </a:rPr>
              <a:t>OK/KO </a:t>
            </a:r>
            <a:r>
              <a:rPr lang="fr-FR" sz="3600" dirty="0" smtClean="0">
                <a:latin typeface="Gill Sans MT" panose="020B0502020104020203" pitchFamily="34" charset="0"/>
              </a:rPr>
              <a:t>comme un pile ou face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On modélise notre problème comme la réalisation d’une expérience aléatoire : le statut d’un vol est le résultat d’un tirage où on avait une probabilité p d’être KO et 1-p d’être OK.</a:t>
            </a:r>
          </a:p>
          <a:p>
            <a:r>
              <a:rPr lang="fr-FR" dirty="0">
                <a:latin typeface="Gill Sans MT" panose="020B0502020104020203" pitchFamily="34" charset="0"/>
              </a:rPr>
              <a:t>Ajustement du modèle : cherche une liaison entre probabilité d’être KO et les données.</a:t>
            </a:r>
          </a:p>
          <a:p>
            <a:r>
              <a:rPr lang="fr-FR" dirty="0">
                <a:latin typeface="Gill Sans MT" panose="020B0502020104020203" pitchFamily="34" charset="0"/>
              </a:rPr>
              <a:t>Au modèle est adjoint un seuil permettant de prendre une décision. Ex: si p &gt; 0,5 alors KO</a:t>
            </a:r>
          </a:p>
          <a:p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5" name="Picture 2" descr="RÃ©sultat de recherche d'images pour &quot;sklearn logistic regression probabili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73" y="2034073"/>
            <a:ext cx="5300854" cy="393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Modèle linéaire : la réponse est fonction de la somme des effets de chacune des variables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𝑣𝑜𝑙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𝐾𝑂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𝑓𝑒𝑎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𝑓𝑒𝑎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𝑓𝑒𝑎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/>
              </a:p>
              <a:p>
                <a:endParaRPr lang="fr-FR" dirty="0" smtClean="0">
                  <a:latin typeface="Gill Sans MT" panose="020B0502020104020203" pitchFamily="34" charset="0"/>
                </a:endParaRPr>
              </a:p>
              <a:p>
                <a:r>
                  <a:rPr lang="fr-FR" dirty="0" smtClean="0">
                    <a:latin typeface="Gill Sans MT" panose="020B0502020104020203" pitchFamily="34" charset="0"/>
                  </a:rPr>
                  <a:t>Coefficients donnent une idée de l’importance et du sens de la contribution de chaque variable au modèle.</a:t>
                </a:r>
                <a:endParaRPr lang="fr-FR" dirty="0">
                  <a:latin typeface="Gill Sans MT" panose="020B0502020104020203" pitchFamily="34" charset="0"/>
                </a:endParaRPr>
              </a:p>
              <a:p>
                <a:endParaRPr lang="fr-FR" dirty="0" smtClean="0">
                  <a:latin typeface="Gill Sans MT" panose="020B0502020104020203" pitchFamily="34" charset="0"/>
                </a:endParaRPr>
              </a:p>
              <a:p>
                <a:r>
                  <a:rPr lang="fr-FR" dirty="0" smtClean="0">
                    <a:latin typeface="Gill Sans MT" panose="020B0502020104020203" pitchFamily="34" charset="0"/>
                  </a:rPr>
                  <a:t>Attention : variables normalisées</a:t>
                </a:r>
                <a:endParaRPr lang="fr-FR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3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II. Classification supervisée : quelques algorithmes 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II.V K-plus-proches voisins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Un point est de la classe la plus représentée parmi ses K plus proches voisins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cxnSp>
        <p:nvCxnSpPr>
          <p:cNvPr id="7" name="Connecteur droit avec flèche 6"/>
          <p:cNvCxnSpPr/>
          <p:nvPr/>
        </p:nvCxnSpPr>
        <p:spPr>
          <a:xfrm flipH="1">
            <a:off x="10055225" y="2105025"/>
            <a:ext cx="987425" cy="75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III. </a:t>
            </a:r>
            <a:r>
              <a:rPr lang="fr-FR" i="1" dirty="0" err="1" smtClean="0">
                <a:latin typeface="Gill Sans MT" panose="020B0502020104020203" pitchFamily="34" charset="0"/>
              </a:rPr>
              <a:t>Preprocessing</a:t>
            </a:r>
            <a:r>
              <a:rPr lang="fr-FR" dirty="0" smtClean="0">
                <a:latin typeface="Gill Sans MT" panose="020B0502020104020203" pitchFamily="34" charset="0"/>
              </a:rPr>
              <a:t> des données: une étape souvent indispensable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III.I Normalisation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1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Beaucoup d’algorithmes exigent que les données d’entrée soient normalisées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Pour chaque </a:t>
            </a:r>
            <a:r>
              <a:rPr lang="fr-FR" sz="2400" i="1" dirty="0" err="1" smtClean="0">
                <a:latin typeface="Gill Sans MT" panose="020B0502020104020203" pitchFamily="34" charset="0"/>
              </a:rPr>
              <a:t>feature</a:t>
            </a:r>
            <a:r>
              <a:rPr lang="fr-FR" sz="2400" dirty="0" smtClean="0">
                <a:latin typeface="Gill Sans MT" panose="020B0502020104020203" pitchFamily="34" charset="0"/>
              </a:rPr>
              <a:t>, on retranche la moyenne et divise par l’écart-type : on obtient un ensemble de </a:t>
            </a:r>
            <a:r>
              <a:rPr lang="fr-FR" sz="2400" dirty="0" err="1" smtClean="0">
                <a:latin typeface="Gill Sans MT" panose="020B0502020104020203" pitchFamily="34" charset="0"/>
              </a:rPr>
              <a:t>features</a:t>
            </a:r>
            <a:r>
              <a:rPr lang="fr-FR" sz="2400" dirty="0" smtClean="0">
                <a:latin typeface="Gill Sans MT" panose="020B0502020104020203" pitchFamily="34" charset="0"/>
              </a:rPr>
              <a:t> «sans unité».</a:t>
            </a:r>
          </a:p>
          <a:p>
            <a:r>
              <a:rPr lang="fr-FR" sz="2400" dirty="0" smtClean="0">
                <a:latin typeface="Gill Sans MT" panose="020B0502020104020203" pitchFamily="34" charset="0"/>
              </a:rPr>
              <a:t>Permet à chaque </a:t>
            </a:r>
            <a:r>
              <a:rPr lang="fr-FR" sz="2400" i="1" dirty="0" err="1" smtClean="0">
                <a:latin typeface="Gill Sans MT" panose="020B0502020104020203" pitchFamily="34" charset="0"/>
              </a:rPr>
              <a:t>feature</a:t>
            </a:r>
            <a:r>
              <a:rPr lang="fr-FR" sz="2400" dirty="0" smtClean="0">
                <a:latin typeface="Gill Sans MT" panose="020B0502020104020203" pitchFamily="34" charset="0"/>
              </a:rPr>
              <a:t> de jouer le même rôle.</a:t>
            </a:r>
          </a:p>
          <a:p>
            <a:r>
              <a:rPr lang="fr-FR" sz="2400" dirty="0" smtClean="0">
                <a:latin typeface="Gill Sans MT" panose="020B0502020104020203" pitchFamily="34" charset="0"/>
              </a:rPr>
              <a:t>Attention lors de l’interprétation des coefficients de certains modèles.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87" y="3623322"/>
            <a:ext cx="3714738" cy="31203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62" y="3623322"/>
            <a:ext cx="3714738" cy="31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III. </a:t>
            </a:r>
            <a:r>
              <a:rPr lang="fr-FR" i="1" dirty="0" err="1" smtClean="0">
                <a:latin typeface="Gill Sans MT" panose="020B0502020104020203" pitchFamily="34" charset="0"/>
              </a:rPr>
              <a:t>Preprocessing</a:t>
            </a:r>
            <a:r>
              <a:rPr lang="fr-FR" dirty="0" smtClean="0">
                <a:latin typeface="Gill Sans MT" panose="020B0502020104020203" pitchFamily="34" charset="0"/>
              </a:rPr>
              <a:t> des données: une étape souvent indispensable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III.I Sélection de </a:t>
            </a:r>
            <a:r>
              <a:rPr lang="fr-FR" i="1" dirty="0" err="1" smtClean="0">
                <a:latin typeface="Gill Sans MT" panose="020B0502020104020203" pitchFamily="34" charset="0"/>
              </a:rPr>
              <a:t>feature</a:t>
            </a:r>
            <a:r>
              <a:rPr lang="fr-FR" dirty="0" smtClean="0">
                <a:latin typeface="Gill Sans MT" panose="020B0502020104020203" pitchFamily="34" charset="0"/>
              </a:rPr>
              <a:t> &amp; Réduction de dimension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Gill Sans MT" panose="020B0502020104020203" pitchFamily="34" charset="0"/>
              </a:rPr>
              <a:t>Un trop grand nombre de </a:t>
            </a:r>
            <a:r>
              <a:rPr lang="fr-FR" sz="3600" i="1" dirty="0" err="1">
                <a:latin typeface="Gill Sans MT" panose="020B0502020104020203" pitchFamily="34" charset="0"/>
              </a:rPr>
              <a:t>features</a:t>
            </a:r>
            <a:r>
              <a:rPr lang="fr-FR" sz="3600" dirty="0">
                <a:latin typeface="Gill Sans MT" panose="020B0502020104020203" pitchFamily="34" charset="0"/>
              </a:rPr>
              <a:t> en entrée d’un modèle peut poser problème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On va chercher à en réduire le nombre en conservant le maximum d'information:</a:t>
            </a:r>
          </a:p>
          <a:p>
            <a:pPr lvl="1"/>
            <a:r>
              <a:rPr lang="fr-FR" b="1" dirty="0">
                <a:latin typeface="Gill Sans MT" panose="020B0502020104020203" pitchFamily="34" charset="0"/>
              </a:rPr>
              <a:t>Sans transformation des </a:t>
            </a:r>
            <a:r>
              <a:rPr lang="fr-FR" b="1" i="1" dirty="0" err="1">
                <a:latin typeface="Gill Sans MT" panose="020B0502020104020203" pitchFamily="34" charset="0"/>
              </a:rPr>
              <a:t>features</a:t>
            </a:r>
            <a:r>
              <a:rPr lang="fr-FR" b="1" dirty="0">
                <a:latin typeface="Gill Sans MT" panose="020B0502020104020203" pitchFamily="34" charset="0"/>
              </a:rPr>
              <a:t> </a:t>
            </a:r>
            <a:r>
              <a:rPr lang="fr-FR" dirty="0">
                <a:latin typeface="Gill Sans MT" panose="020B0502020104020203" pitchFamily="34" charset="0"/>
              </a:rPr>
              <a:t>: on cherche les </a:t>
            </a:r>
            <a:r>
              <a:rPr lang="fr-FR" i="1" dirty="0" err="1">
                <a:latin typeface="Gill Sans MT" panose="020B0502020104020203" pitchFamily="34" charset="0"/>
              </a:rPr>
              <a:t>features</a:t>
            </a:r>
            <a:r>
              <a:rPr lang="fr-FR" dirty="0">
                <a:latin typeface="Gill Sans MT" panose="020B0502020104020203" pitchFamily="34" charset="0"/>
              </a:rPr>
              <a:t> contenant le plus d'information. </a:t>
            </a:r>
          </a:p>
          <a:p>
            <a:pPr lvl="1"/>
            <a:r>
              <a:rPr lang="fr-FR" b="1" dirty="0">
                <a:latin typeface="Gill Sans MT" panose="020B0502020104020203" pitchFamily="34" charset="0"/>
              </a:rPr>
              <a:t>Avec transformation des </a:t>
            </a:r>
            <a:r>
              <a:rPr lang="fr-FR" b="1" i="1" dirty="0" err="1">
                <a:latin typeface="Gill Sans MT" panose="020B0502020104020203" pitchFamily="34" charset="0"/>
              </a:rPr>
              <a:t>features</a:t>
            </a:r>
            <a:r>
              <a:rPr lang="fr-FR" dirty="0">
                <a:latin typeface="Gill Sans MT" panose="020B0502020104020203" pitchFamily="34" charset="0"/>
              </a:rPr>
              <a:t> : on va "fabriquer" de nouvelles </a:t>
            </a:r>
            <a:r>
              <a:rPr lang="fr-FR" i="1" dirty="0" err="1">
                <a:latin typeface="Gill Sans MT" panose="020B0502020104020203" pitchFamily="34" charset="0"/>
              </a:rPr>
              <a:t>features</a:t>
            </a:r>
            <a:r>
              <a:rPr lang="fr-FR" i="1" dirty="0">
                <a:latin typeface="Gill Sans MT" panose="020B0502020104020203" pitchFamily="34" charset="0"/>
              </a:rPr>
              <a:t> </a:t>
            </a:r>
            <a:r>
              <a:rPr lang="fr-FR" dirty="0">
                <a:latin typeface="Gill Sans MT" panose="020B0502020104020203" pitchFamily="34" charset="0"/>
              </a:rPr>
              <a:t>concentrant le plus d'information possible.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Qu’est ce qu’un problème de classification ?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Gill Sans MT" panose="020B0502020104020203" pitchFamily="34" charset="0"/>
              </a:rPr>
              <a:t>Les données se répartissent en plusieurs classes : </a:t>
            </a:r>
          </a:p>
          <a:p>
            <a:pPr lvl="1" algn="just"/>
            <a:r>
              <a:rPr lang="fr-FR" dirty="0" smtClean="0">
                <a:latin typeface="Gill Sans MT" panose="020B0502020104020203" pitchFamily="34" charset="0"/>
              </a:rPr>
              <a:t>Ex: Deux classes OK/KO.</a:t>
            </a:r>
          </a:p>
          <a:p>
            <a:pPr algn="just"/>
            <a:r>
              <a:rPr lang="fr-FR" dirty="0" smtClean="0">
                <a:latin typeface="Gill Sans MT" panose="020B0502020104020203" pitchFamily="34" charset="0"/>
              </a:rPr>
              <a:t>Ajustement d’un modèle</a:t>
            </a:r>
            <a:r>
              <a:rPr lang="fr-FR" dirty="0">
                <a:latin typeface="Gill Sans MT" panose="020B0502020104020203" pitchFamily="34" charset="0"/>
              </a:rPr>
              <a:t> </a:t>
            </a:r>
            <a:r>
              <a:rPr lang="fr-FR" dirty="0" smtClean="0">
                <a:latin typeface="Gill Sans MT" panose="020B0502020104020203" pitchFamily="34" charset="0"/>
              </a:rPr>
              <a:t>: </a:t>
            </a:r>
          </a:p>
          <a:p>
            <a:pPr lvl="1" algn="just"/>
            <a:r>
              <a:rPr lang="fr-FR" dirty="0" smtClean="0">
                <a:latin typeface="Gill Sans MT" panose="020B0502020104020203" pitchFamily="34" charset="0"/>
              </a:rPr>
              <a:t>Vise à «apprendre» la relation entre les données (</a:t>
            </a:r>
            <a:r>
              <a:rPr lang="fr-FR" i="1" dirty="0" err="1" smtClean="0">
                <a:latin typeface="Gill Sans MT" panose="020B0502020104020203" pitchFamily="34" charset="0"/>
              </a:rPr>
              <a:t>features</a:t>
            </a:r>
            <a:r>
              <a:rPr lang="fr-FR" dirty="0" smtClean="0">
                <a:latin typeface="Gill Sans MT" panose="020B0502020104020203" pitchFamily="34" charset="0"/>
              </a:rPr>
              <a:t>) et l’appartenance à une classe.</a:t>
            </a:r>
          </a:p>
          <a:p>
            <a:pPr lvl="1" algn="just"/>
            <a:r>
              <a:rPr lang="fr-FR" dirty="0" smtClean="0">
                <a:latin typeface="Gill Sans MT" panose="020B0502020104020203" pitchFamily="34" charset="0"/>
              </a:rPr>
              <a:t>On parle d’apprentissage supervisé : on a toujours des données et une réponse, le modèle doit faire le lien entre les deux.</a:t>
            </a:r>
          </a:p>
          <a:p>
            <a:pPr algn="just"/>
            <a:r>
              <a:rPr lang="fr-FR" dirty="0" smtClean="0">
                <a:latin typeface="Gill Sans MT" panose="020B0502020104020203" pitchFamily="34" charset="0"/>
              </a:rPr>
              <a:t>Prédiction : vise à prédire à quelle classe appartient un point (Ex: un vol) encore non-assigné</a:t>
            </a:r>
          </a:p>
        </p:txBody>
      </p:sp>
    </p:spTree>
    <p:extLst>
      <p:ext uri="{BB962C8B-B14F-4D97-AF65-F5344CB8AC3E}">
        <p14:creationId xmlns:p14="http://schemas.microsoft.com/office/powerpoint/2010/main" val="5957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Gill Sans MT" panose="020B0502020104020203" pitchFamily="34" charset="0"/>
              </a:rPr>
              <a:t>Un exemple : </a:t>
            </a:r>
            <a:r>
              <a:rPr lang="fr-FR" sz="3600" i="1" dirty="0">
                <a:latin typeface="Gill Sans MT" panose="020B0502020104020203" pitchFamily="34" charset="0"/>
              </a:rPr>
              <a:t>Principal Component </a:t>
            </a:r>
            <a:r>
              <a:rPr lang="fr-FR" sz="3600" i="1" dirty="0" err="1">
                <a:latin typeface="Gill Sans MT" panose="020B0502020104020203" pitchFamily="34" charset="0"/>
              </a:rPr>
              <a:t>Analysis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Gill Sans MT" panose="020B0502020104020203" pitchFamily="34" charset="0"/>
              </a:rPr>
              <a:t>Qu’est ce qu’une </a:t>
            </a:r>
            <a:r>
              <a:rPr lang="fr-FR" sz="2400" i="1" dirty="0" err="1">
                <a:latin typeface="Gill Sans MT" panose="020B0502020104020203" pitchFamily="34" charset="0"/>
              </a:rPr>
              <a:t>feature</a:t>
            </a:r>
            <a:r>
              <a:rPr lang="fr-FR" sz="2400" dirty="0">
                <a:latin typeface="Gill Sans MT" panose="020B0502020104020203" pitchFamily="34" charset="0"/>
              </a:rPr>
              <a:t> « riche en information » ?</a:t>
            </a:r>
          </a:p>
          <a:p>
            <a:pPr lvl="1"/>
            <a:r>
              <a:rPr lang="fr-FR" sz="2000" dirty="0">
                <a:latin typeface="Gill Sans MT" panose="020B0502020104020203" pitchFamily="34" charset="0"/>
              </a:rPr>
              <a:t>Une </a:t>
            </a:r>
            <a:r>
              <a:rPr lang="fr-FR" sz="2000" i="1" dirty="0" err="1">
                <a:latin typeface="Gill Sans MT" panose="020B0502020104020203" pitchFamily="34" charset="0"/>
              </a:rPr>
              <a:t>feature</a:t>
            </a:r>
            <a:r>
              <a:rPr lang="fr-FR" sz="2000" dirty="0">
                <a:latin typeface="Gill Sans MT" panose="020B0502020104020203" pitchFamily="34" charset="0"/>
              </a:rPr>
              <a:t> à « forte dispersion ».</a:t>
            </a:r>
          </a:p>
          <a:p>
            <a:pPr lvl="1"/>
            <a:r>
              <a:rPr lang="fr-FR" sz="2000" dirty="0">
                <a:latin typeface="Gill Sans MT" panose="020B0502020104020203" pitchFamily="34" charset="0"/>
              </a:rPr>
              <a:t>Si une </a:t>
            </a:r>
            <a:r>
              <a:rPr lang="fr-FR" sz="2000" i="1" dirty="0" err="1">
                <a:latin typeface="Gill Sans MT" panose="020B0502020104020203" pitchFamily="34" charset="0"/>
              </a:rPr>
              <a:t>feature</a:t>
            </a:r>
            <a:r>
              <a:rPr lang="fr-FR" sz="2000" dirty="0">
                <a:latin typeface="Gill Sans MT" panose="020B0502020104020203" pitchFamily="34" charset="0"/>
              </a:rPr>
              <a:t> garde a peu près la même valeur sur tout le </a:t>
            </a:r>
            <a:r>
              <a:rPr lang="fr-FR" sz="2000" i="1" dirty="0" err="1">
                <a:latin typeface="Gill Sans MT" panose="020B0502020104020203" pitchFamily="34" charset="0"/>
              </a:rPr>
              <a:t>dataset</a:t>
            </a:r>
            <a:r>
              <a:rPr lang="fr-FR" sz="2000" dirty="0">
                <a:latin typeface="Gill Sans MT" panose="020B0502020104020203" pitchFamily="34" charset="0"/>
              </a:rPr>
              <a:t>, elle n’apporte sans doute pas grand-chose à notre problème.</a:t>
            </a:r>
          </a:p>
          <a:p>
            <a:r>
              <a:rPr lang="fr-FR" sz="2400" dirty="0" smtClean="0">
                <a:latin typeface="Gill Sans MT" panose="020B0502020104020203" pitchFamily="34" charset="0"/>
              </a:rPr>
              <a:t>Quand on veut se fabriquer une nouvelle </a:t>
            </a:r>
            <a:r>
              <a:rPr lang="fr-FR" sz="2400" i="1" dirty="0" err="1" smtClean="0">
                <a:latin typeface="Gill Sans MT" panose="020B0502020104020203" pitchFamily="34" charset="0"/>
              </a:rPr>
              <a:t>feature</a:t>
            </a:r>
            <a:r>
              <a:rPr lang="fr-FR" sz="2400" dirty="0" smtClean="0">
                <a:latin typeface="Gill Sans MT" panose="020B0502020104020203" pitchFamily="34" charset="0"/>
              </a:rPr>
              <a:t>, on va faire en sorte qu’elle soit la plus « dispersée » possible.</a:t>
            </a:r>
            <a:endParaRPr lang="fr-FR" sz="2400" i="1" dirty="0">
              <a:latin typeface="Gill Sans MT" panose="020B0502020104020203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54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Gill Sans MT" panose="020B0502020104020203" pitchFamily="34" charset="0"/>
              </a:rPr>
              <a:t>Un exemple : </a:t>
            </a:r>
            <a:r>
              <a:rPr lang="fr-FR" sz="3600" i="1" dirty="0">
                <a:latin typeface="Gill Sans MT" panose="020B0502020104020203" pitchFamily="34" charset="0"/>
              </a:rPr>
              <a:t>Principal Component </a:t>
            </a:r>
            <a:r>
              <a:rPr lang="fr-FR" sz="3600" i="1" dirty="0" err="1">
                <a:latin typeface="Gill Sans MT" panose="020B0502020104020203" pitchFamily="34" charset="0"/>
              </a:rPr>
              <a:t>Analysis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fr-FR" sz="2600" dirty="0">
                <a:latin typeface="Gill Sans MT" panose="020B0502020104020203" pitchFamily="34" charset="0"/>
              </a:rPr>
              <a:t>PCA : crée un nouveau jeu (même nombre) de </a:t>
            </a:r>
            <a:r>
              <a:rPr lang="fr-FR" sz="2600" i="1" dirty="0" err="1">
                <a:latin typeface="Gill Sans MT" panose="020B0502020104020203" pitchFamily="34" charset="0"/>
              </a:rPr>
              <a:t>features</a:t>
            </a:r>
            <a:r>
              <a:rPr lang="fr-FR" sz="2600" dirty="0">
                <a:latin typeface="Gill Sans MT" panose="020B0502020104020203" pitchFamily="34" charset="0"/>
              </a:rPr>
              <a:t> : </a:t>
            </a:r>
          </a:p>
          <a:p>
            <a:pPr lvl="1" algn="just"/>
            <a:r>
              <a:rPr lang="fr-FR" sz="2300" dirty="0">
                <a:latin typeface="Gill Sans MT" panose="020B0502020104020203" pitchFamily="34" charset="0"/>
              </a:rPr>
              <a:t>On cherche à concentrer le maximum d’information possible sur une seule </a:t>
            </a:r>
            <a:r>
              <a:rPr lang="fr-FR" sz="2300" i="1" dirty="0" err="1">
                <a:latin typeface="Gill Sans MT" panose="020B0502020104020203" pitchFamily="34" charset="0"/>
              </a:rPr>
              <a:t>feature</a:t>
            </a:r>
            <a:r>
              <a:rPr lang="fr-FR" sz="2300" dirty="0">
                <a:latin typeface="Gill Sans MT" panose="020B0502020104020203" pitchFamily="34" charset="0"/>
              </a:rPr>
              <a:t>, on obtient notre première nouvelle </a:t>
            </a:r>
            <a:r>
              <a:rPr lang="fr-FR" sz="2300" i="1" dirty="0" err="1">
                <a:latin typeface="Gill Sans MT" panose="020B0502020104020203" pitchFamily="34" charset="0"/>
              </a:rPr>
              <a:t>feature</a:t>
            </a:r>
            <a:r>
              <a:rPr lang="fr-FR" sz="2300" dirty="0" smtClean="0">
                <a:latin typeface="Gill Sans MT" panose="020B0502020104020203" pitchFamily="34" charset="0"/>
              </a:rPr>
              <a:t>.</a:t>
            </a:r>
            <a:endParaRPr lang="fr-FR" sz="2300" dirty="0">
              <a:latin typeface="Gill Sans MT" panose="020B0502020104020203" pitchFamily="34" charset="0"/>
            </a:endParaRPr>
          </a:p>
          <a:p>
            <a:pPr lvl="1" algn="just"/>
            <a:r>
              <a:rPr lang="fr-FR" sz="2300" dirty="0">
                <a:latin typeface="Gill Sans MT" panose="020B0502020104020203" pitchFamily="34" charset="0"/>
              </a:rPr>
              <a:t>De l’information résiduelle, on cherche à en concentrer le maximum sur une nouvelle </a:t>
            </a:r>
            <a:r>
              <a:rPr lang="fr-FR" sz="2300" i="1" dirty="0" err="1">
                <a:latin typeface="Gill Sans MT" panose="020B0502020104020203" pitchFamily="34" charset="0"/>
              </a:rPr>
              <a:t>feature</a:t>
            </a:r>
            <a:r>
              <a:rPr lang="fr-FR" sz="2300" i="1" dirty="0">
                <a:latin typeface="Gill Sans MT" panose="020B0502020104020203" pitchFamily="34" charset="0"/>
              </a:rPr>
              <a:t> </a:t>
            </a:r>
            <a:r>
              <a:rPr lang="fr-FR" sz="2300" dirty="0">
                <a:latin typeface="Gill Sans MT" panose="020B0502020104020203" pitchFamily="34" charset="0"/>
              </a:rPr>
              <a:t>orthogonale à la première, on obtient notre 2</a:t>
            </a:r>
            <a:r>
              <a:rPr lang="fr-FR" sz="2300" baseline="30000" dirty="0">
                <a:latin typeface="Gill Sans MT" panose="020B0502020104020203" pitchFamily="34" charset="0"/>
              </a:rPr>
              <a:t>e</a:t>
            </a:r>
            <a:r>
              <a:rPr lang="fr-FR" sz="2300" dirty="0">
                <a:latin typeface="Gill Sans MT" panose="020B0502020104020203" pitchFamily="34" charset="0"/>
              </a:rPr>
              <a:t> nouvelle </a:t>
            </a:r>
            <a:r>
              <a:rPr lang="fr-FR" sz="2300" dirty="0" err="1" smtClean="0">
                <a:latin typeface="Gill Sans MT" panose="020B0502020104020203" pitchFamily="34" charset="0"/>
              </a:rPr>
              <a:t>feature</a:t>
            </a:r>
            <a:r>
              <a:rPr lang="fr-FR" sz="2300" dirty="0" smtClean="0">
                <a:latin typeface="Gill Sans MT" panose="020B0502020104020203" pitchFamily="34" charset="0"/>
              </a:rPr>
              <a:t>.</a:t>
            </a:r>
            <a:endParaRPr lang="fr-FR" sz="2300" dirty="0">
              <a:latin typeface="Gill Sans MT" panose="020B0502020104020203" pitchFamily="34" charset="0"/>
            </a:endParaRPr>
          </a:p>
          <a:p>
            <a:pPr lvl="1" algn="just"/>
            <a:r>
              <a:rPr lang="fr-FR" sz="2300" dirty="0">
                <a:latin typeface="Gill Sans MT" panose="020B0502020104020203" pitchFamily="34" charset="0"/>
              </a:rPr>
              <a:t>De l’information résiduelle, on cherche à en concentrer le maximum sur une nouvelle </a:t>
            </a:r>
            <a:r>
              <a:rPr lang="fr-FR" sz="2300" i="1" dirty="0" err="1">
                <a:latin typeface="Gill Sans MT" panose="020B0502020104020203" pitchFamily="34" charset="0"/>
              </a:rPr>
              <a:t>feature</a:t>
            </a:r>
            <a:r>
              <a:rPr lang="fr-FR" sz="2300" i="1" dirty="0">
                <a:latin typeface="Gill Sans MT" panose="020B0502020104020203" pitchFamily="34" charset="0"/>
              </a:rPr>
              <a:t> </a:t>
            </a:r>
            <a:r>
              <a:rPr lang="fr-FR" sz="2300" dirty="0">
                <a:latin typeface="Gill Sans MT" panose="020B0502020104020203" pitchFamily="34" charset="0"/>
              </a:rPr>
              <a:t>orthogonale aux deux premières, on obtient notre 3</a:t>
            </a:r>
            <a:r>
              <a:rPr lang="fr-FR" sz="2300" baseline="30000" dirty="0">
                <a:latin typeface="Gill Sans MT" panose="020B0502020104020203" pitchFamily="34" charset="0"/>
              </a:rPr>
              <a:t>e</a:t>
            </a:r>
            <a:r>
              <a:rPr lang="fr-FR" sz="2300" dirty="0">
                <a:latin typeface="Gill Sans MT" panose="020B0502020104020203" pitchFamily="34" charset="0"/>
              </a:rPr>
              <a:t> nouvelle </a:t>
            </a:r>
            <a:r>
              <a:rPr lang="fr-FR" sz="2300" dirty="0" err="1" smtClean="0">
                <a:latin typeface="Gill Sans MT" panose="020B0502020104020203" pitchFamily="34" charset="0"/>
              </a:rPr>
              <a:t>feature</a:t>
            </a:r>
            <a:r>
              <a:rPr lang="fr-FR" sz="2300" dirty="0" smtClean="0">
                <a:latin typeface="Gill Sans MT" panose="020B0502020104020203" pitchFamily="34" charset="0"/>
              </a:rPr>
              <a:t>.</a:t>
            </a:r>
            <a:endParaRPr lang="fr-FR" sz="2300" dirty="0">
              <a:latin typeface="Gill Sans MT" panose="020B0502020104020203" pitchFamily="34" charset="0"/>
            </a:endParaRPr>
          </a:p>
          <a:p>
            <a:pPr lvl="1" algn="just"/>
            <a:r>
              <a:rPr lang="fr-FR" sz="2300" dirty="0">
                <a:latin typeface="Gill Sans MT" panose="020B0502020104020203" pitchFamily="34" charset="0"/>
              </a:rPr>
              <a:t> Etc.</a:t>
            </a:r>
          </a:p>
          <a:p>
            <a:pPr algn="just"/>
            <a:r>
              <a:rPr lang="fr-FR" sz="2600" dirty="0">
                <a:latin typeface="Gill Sans MT" panose="020B0502020104020203" pitchFamily="34" charset="0"/>
              </a:rPr>
              <a:t>On peut se restreindre aux premières </a:t>
            </a:r>
            <a:r>
              <a:rPr lang="fr-FR" sz="2600" i="1" dirty="0" err="1">
                <a:latin typeface="Gill Sans MT" panose="020B0502020104020203" pitchFamily="34" charset="0"/>
              </a:rPr>
              <a:t>features</a:t>
            </a:r>
            <a:r>
              <a:rPr lang="fr-FR" sz="2600" dirty="0">
                <a:latin typeface="Gill Sans MT" panose="020B0502020104020203" pitchFamily="34" charset="0"/>
              </a:rPr>
              <a:t> : maximum d’information dans minimum de </a:t>
            </a:r>
            <a:r>
              <a:rPr lang="fr-FR" sz="2600" i="1" dirty="0" err="1">
                <a:latin typeface="Gill Sans MT" panose="020B0502020104020203" pitchFamily="34" charset="0"/>
              </a:rPr>
              <a:t>features</a:t>
            </a:r>
            <a:r>
              <a:rPr lang="fr-FR" sz="2600" i="1" dirty="0">
                <a:latin typeface="Gill Sans MT" panose="020B0502020104020203" pitchFamily="34" charset="0"/>
              </a:rPr>
              <a:t> </a:t>
            </a:r>
            <a:r>
              <a:rPr lang="fr-FR" sz="2600" dirty="0">
                <a:latin typeface="Gill Sans MT" panose="020B0502020104020203" pitchFamily="34" charset="0"/>
              </a:rPr>
              <a:t>(et propriétés mathématiques intéressantes).</a:t>
            </a:r>
          </a:p>
          <a:p>
            <a:pPr algn="just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47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Les </a:t>
            </a:r>
            <a:r>
              <a:rPr lang="fr-FR" sz="3600" i="1" dirty="0" err="1" smtClean="0">
                <a:latin typeface="Gill Sans MT" panose="020B0502020104020203" pitchFamily="34" charset="0"/>
              </a:rPr>
              <a:t>features</a:t>
            </a:r>
            <a:r>
              <a:rPr lang="fr-FR" sz="3600" dirty="0" smtClean="0">
                <a:latin typeface="Gill Sans MT" panose="020B0502020104020203" pitchFamily="34" charset="0"/>
              </a:rPr>
              <a:t> de la PCA sont une mixture des </a:t>
            </a:r>
            <a:r>
              <a:rPr lang="fr-FR" sz="3600" i="1" dirty="0" err="1" smtClean="0">
                <a:latin typeface="Gill Sans MT" panose="020B0502020104020203" pitchFamily="34" charset="0"/>
              </a:rPr>
              <a:t>features</a:t>
            </a:r>
            <a:r>
              <a:rPr lang="fr-FR" sz="3600" dirty="0" smtClean="0">
                <a:latin typeface="Gill Sans MT" panose="020B0502020104020203" pitchFamily="34" charset="0"/>
              </a:rPr>
              <a:t> originales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PCA correspond mathématiquement à une rotation du repère : les nouvelles </a:t>
            </a:r>
            <a:r>
              <a:rPr lang="fr-FR" i="1" dirty="0" err="1" smtClean="0">
                <a:latin typeface="Gill Sans MT" panose="020B0502020104020203" pitchFamily="34" charset="0"/>
              </a:rPr>
              <a:t>features</a:t>
            </a:r>
            <a:r>
              <a:rPr lang="fr-FR" i="1" dirty="0" smtClean="0">
                <a:latin typeface="Gill Sans MT" panose="020B0502020104020203" pitchFamily="34" charset="0"/>
              </a:rPr>
              <a:t> </a:t>
            </a:r>
            <a:r>
              <a:rPr lang="fr-FR" dirty="0" smtClean="0">
                <a:latin typeface="Gill Sans MT" panose="020B0502020104020203" pitchFamily="34" charset="0"/>
              </a:rPr>
              <a:t>sont des sommes pondérées des anciennes. 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endParaRPr lang="fr-FR" dirty="0" smtClean="0">
              <a:latin typeface="Gill Sans MT" panose="020B0502020104020203" pitchFamily="34" charset="0"/>
            </a:endParaRPr>
          </a:p>
          <a:p>
            <a:endParaRPr lang="fr-FR" dirty="0" smtClean="0">
              <a:latin typeface="Gill Sans MT" panose="020B0502020104020203" pitchFamily="34" charset="0"/>
            </a:endParaRP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 smtClean="0">
                <a:latin typeface="Gill Sans MT" panose="020B0502020104020203" pitchFamily="34" charset="0"/>
              </a:rPr>
              <a:t>Interprétation possible des nouvelles </a:t>
            </a:r>
            <a:r>
              <a:rPr lang="fr-FR" i="1" dirty="0" err="1" smtClean="0">
                <a:latin typeface="Gill Sans MT" panose="020B0502020104020203" pitchFamily="34" charset="0"/>
              </a:rPr>
              <a:t>features</a:t>
            </a:r>
            <a:r>
              <a:rPr lang="fr-FR" dirty="0" smtClean="0">
                <a:latin typeface="Gill Sans MT" panose="020B0502020104020203" pitchFamily="34" charset="0"/>
              </a:rPr>
              <a:t> par l’étude des coefficients : 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Attention : </a:t>
            </a:r>
            <a:r>
              <a:rPr lang="fr-FR" i="1" dirty="0" err="1" smtClean="0">
                <a:latin typeface="Gill Sans MT" panose="020B0502020104020203" pitchFamily="34" charset="0"/>
              </a:rPr>
              <a:t>features</a:t>
            </a:r>
            <a:r>
              <a:rPr lang="fr-FR" dirty="0" smtClean="0">
                <a:latin typeface="Gill Sans MT" panose="020B0502020104020203" pitchFamily="34" charset="0"/>
              </a:rPr>
              <a:t> normalisées </a:t>
            </a:r>
            <a:endParaRPr lang="fr-FR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399" y="2828925"/>
                <a:ext cx="105822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𝑛𝑒𝑤𝑓𝑒𝑎𝑡𝑢𝑟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𝑐𝑜𝑒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𝑓𝑒𝑎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𝑐𝑜𝑒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𝑓𝑒𝑎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𝑐𝑜𝑒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𝑓𝑒𝑎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828925"/>
                <a:ext cx="1058227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399" y="3404860"/>
                <a:ext cx="105822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𝑛𝑒𝑤𝑓𝑒𝑎𝑡𝑢𝑟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𝑐𝑜𝑒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𝑓𝑒𝑎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𝑐𝑜𝑒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𝑓𝑒𝑎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𝑐𝑜𝑒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𝑓𝑒𝑎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404860"/>
                <a:ext cx="1058227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4399" y="3980795"/>
                <a:ext cx="105822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980795"/>
                <a:ext cx="1058227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IV. De l’importance critique de la labellisation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5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Problème de représentativité : il nous faut suffisamment de membres des deux classes OK et KO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Si effectif d’une classe trop faible : difficultés à travailler en supervisé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Problème de sur-apprentissage.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Forte variabilité (donc faible significativité) des métriques de performance.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Fortes contraintes sur la procédure de validation.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Données fortement déséquilibrées : oblige à l’utilisation de techniques dédiées, chacune ayant des désavantages.</a:t>
            </a:r>
          </a:p>
        </p:txBody>
      </p:sp>
    </p:spTree>
    <p:extLst>
      <p:ext uri="{BB962C8B-B14F-4D97-AF65-F5344CB8AC3E}">
        <p14:creationId xmlns:p14="http://schemas.microsoft.com/office/powerpoint/2010/main" val="22631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Gill Sans MT" panose="020B0502020104020203" pitchFamily="34" charset="0"/>
              </a:rPr>
              <a:t>Problème de qualité de la labellisation </a:t>
            </a:r>
            <a:r>
              <a:rPr lang="fr-FR" sz="3600" dirty="0" smtClean="0">
                <a:latin typeface="Gill Sans MT" panose="020B0502020104020203" pitchFamily="34" charset="0"/>
              </a:rPr>
              <a:t>(1/2</a:t>
            </a:r>
            <a:r>
              <a:rPr lang="fr-FR" sz="3600" dirty="0"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7" y="1825625"/>
            <a:ext cx="10512685" cy="4351338"/>
          </a:xfrm>
        </p:spPr>
      </p:pic>
    </p:spTree>
    <p:extLst>
      <p:ext uri="{BB962C8B-B14F-4D97-AF65-F5344CB8AC3E}">
        <p14:creationId xmlns:p14="http://schemas.microsoft.com/office/powerpoint/2010/main" val="1463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Problème de qualité de la labellisation (2/2)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Certaines techniques de labellisation (« X vols avant la panne») conduise à une part d’arbitraire: 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Bruite les métriques de performance (Ex: «Faux-positif qui n’en était pas vraiment un»).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Confiance au modèle : qu’a t-il vraiment appris ?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Gill Sans MT" panose="020B0502020104020203" pitchFamily="34" charset="0"/>
              </a:rPr>
              <a:t>V. Travailler sans labels : l’apprentissage non-supervisé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V.I Détection d’</a:t>
            </a:r>
            <a:r>
              <a:rPr lang="fr-FR" i="1" dirty="0" err="1" smtClean="0">
                <a:latin typeface="Gill Sans MT" panose="020B0502020104020203" pitchFamily="34" charset="0"/>
              </a:rPr>
              <a:t>outliers</a:t>
            </a:r>
            <a:endParaRPr lang="fr-FR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Détection d’</a:t>
            </a:r>
            <a:r>
              <a:rPr lang="fr-FR" sz="3600" i="1" dirty="0" err="1" smtClean="0">
                <a:latin typeface="Gill Sans MT" panose="020B0502020104020203" pitchFamily="34" charset="0"/>
              </a:rPr>
              <a:t>outliers</a:t>
            </a:r>
            <a:r>
              <a:rPr lang="fr-FR" sz="3600" dirty="0" smtClean="0">
                <a:latin typeface="Gill Sans MT" panose="020B0502020104020203" pitchFamily="34" charset="0"/>
              </a:rPr>
              <a:t> : être loin du troupeau est </a:t>
            </a:r>
            <a:r>
              <a:rPr lang="fr-FR" sz="3600" i="1" dirty="0" smtClean="0">
                <a:latin typeface="Gill Sans MT" panose="020B0502020104020203" pitchFamily="34" charset="0"/>
              </a:rPr>
              <a:t>a priori</a:t>
            </a:r>
            <a:r>
              <a:rPr lang="fr-FR" sz="3600" dirty="0" smtClean="0">
                <a:latin typeface="Gill Sans MT" panose="020B0502020104020203" pitchFamily="34" charset="0"/>
              </a:rPr>
              <a:t> intéressant  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7" y="1825625"/>
            <a:ext cx="10512685" cy="4351338"/>
          </a:xfrm>
        </p:spPr>
      </p:pic>
    </p:spTree>
    <p:extLst>
      <p:ext uri="{BB962C8B-B14F-4D97-AF65-F5344CB8AC3E}">
        <p14:creationId xmlns:p14="http://schemas.microsoft.com/office/powerpoint/2010/main" val="10945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V. Travailler sans labels : l’apprentissage non-supervisé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V.II </a:t>
            </a:r>
            <a:r>
              <a:rPr lang="fr-FR" dirty="0" err="1" smtClean="0">
                <a:latin typeface="Gill Sans MT" panose="020B0502020104020203" pitchFamily="34" charset="0"/>
              </a:rPr>
              <a:t>Clustering</a:t>
            </a:r>
            <a:endParaRPr lang="fr-FR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1. Point de départ : Données brutes non-labellisées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7" y="1825625"/>
            <a:ext cx="10512685" cy="4351338"/>
          </a:xfrm>
        </p:spPr>
      </p:pic>
    </p:spTree>
    <p:extLst>
      <p:ext uri="{BB962C8B-B14F-4D97-AF65-F5344CB8AC3E}">
        <p14:creationId xmlns:p14="http://schemas.microsoft.com/office/powerpoint/2010/main" val="35316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On laisse à l’algorithme la tâche de découvrir une structure (comme des groupes) dans les données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7" y="1825625"/>
            <a:ext cx="10512685" cy="4351338"/>
          </a:xfrm>
        </p:spPr>
      </p:pic>
    </p:spTree>
    <p:extLst>
      <p:ext uri="{BB962C8B-B14F-4D97-AF65-F5344CB8AC3E}">
        <p14:creationId xmlns:p14="http://schemas.microsoft.com/office/powerpoint/2010/main" val="24819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Des K groupes retournés par l’algorithme on peut…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Essayer de raccrocher une interprétation « métier » à chaque groupe.</a:t>
            </a:r>
          </a:p>
          <a:p>
            <a:r>
              <a:rPr lang="fr-FR" dirty="0" smtClean="0">
                <a:latin typeface="Gill Sans MT" panose="020B0502020104020203" pitchFamily="34" charset="0"/>
              </a:rPr>
              <a:t>Utiliser l’appartenance à un groupe comme une </a:t>
            </a:r>
            <a:r>
              <a:rPr lang="fr-FR" i="1" dirty="0" err="1" smtClean="0">
                <a:latin typeface="Gill Sans MT" panose="020B0502020104020203" pitchFamily="34" charset="0"/>
              </a:rPr>
              <a:t>feature</a:t>
            </a:r>
            <a:r>
              <a:rPr lang="fr-FR" dirty="0">
                <a:latin typeface="Gill Sans MT" panose="020B0502020104020203" pitchFamily="34" charset="0"/>
              </a:rPr>
              <a:t>.</a:t>
            </a:r>
            <a:endParaRPr lang="fr-FR" dirty="0" smtClean="0">
              <a:latin typeface="Gill Sans MT" panose="020B0502020104020203" pitchFamily="34" charset="0"/>
            </a:endParaRPr>
          </a:p>
          <a:p>
            <a:r>
              <a:rPr lang="fr-FR" dirty="0" smtClean="0">
                <a:latin typeface="Gill Sans MT" panose="020B0502020104020203" pitchFamily="34" charset="0"/>
              </a:rPr>
              <a:t>Prédire : à un point on associe le label du groupe dont il est le plus proche.</a:t>
            </a:r>
          </a:p>
          <a:p>
            <a:endParaRPr lang="fr-FR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Gill Sans MT" panose="020B0502020104020203" pitchFamily="34" charset="0"/>
              </a:rPr>
              <a:t>Exemples d’algorithmes de </a:t>
            </a:r>
            <a:r>
              <a:rPr lang="fr-FR" i="1" dirty="0" err="1" smtClean="0">
                <a:latin typeface="Gill Sans MT" panose="020B0502020104020203" pitchFamily="34" charset="0"/>
              </a:rPr>
              <a:t>clustering</a:t>
            </a:r>
            <a:r>
              <a:rPr lang="fr-FR" dirty="0" smtClean="0">
                <a:latin typeface="Gill Sans MT" panose="020B0502020104020203" pitchFamily="34" charset="0"/>
              </a:rPr>
              <a:t> : k-</a:t>
            </a:r>
            <a:r>
              <a:rPr lang="fr-FR" dirty="0" err="1" smtClean="0">
                <a:latin typeface="Gill Sans MT" panose="020B0502020104020203" pitchFamily="34" charset="0"/>
              </a:rPr>
              <a:t>means</a:t>
            </a:r>
            <a:r>
              <a:rPr lang="fr-FR" dirty="0" smtClean="0">
                <a:latin typeface="Gill Sans MT" panose="020B0502020104020203" pitchFamily="34" charset="0"/>
              </a:rPr>
              <a:t>, k-</a:t>
            </a:r>
            <a:r>
              <a:rPr lang="fr-FR" dirty="0" err="1" smtClean="0">
                <a:latin typeface="Gill Sans MT" panose="020B0502020104020203" pitchFamily="34" charset="0"/>
              </a:rPr>
              <a:t>medoïds</a:t>
            </a:r>
            <a:r>
              <a:rPr lang="fr-FR" dirty="0" smtClean="0">
                <a:latin typeface="Gill Sans MT" panose="020B0502020104020203" pitchFamily="34" charset="0"/>
              </a:rPr>
              <a:t>, DBSCAN, </a:t>
            </a:r>
            <a:r>
              <a:rPr lang="fr-FR" i="1" dirty="0" err="1" smtClean="0">
                <a:latin typeface="Gill Sans MT" panose="020B0502020104020203" pitchFamily="34" charset="0"/>
              </a:rPr>
              <a:t>Hierarchical</a:t>
            </a:r>
            <a:r>
              <a:rPr lang="fr-FR" i="1" dirty="0" smtClean="0">
                <a:latin typeface="Gill Sans MT" panose="020B0502020104020203" pitchFamily="34" charset="0"/>
              </a:rPr>
              <a:t> </a:t>
            </a:r>
            <a:r>
              <a:rPr lang="fr-FR" i="1" dirty="0" err="1" smtClean="0">
                <a:latin typeface="Gill Sans MT" panose="020B0502020104020203" pitchFamily="34" charset="0"/>
              </a:rPr>
              <a:t>clustering</a:t>
            </a:r>
            <a:r>
              <a:rPr lang="fr-FR" dirty="0" smtClean="0">
                <a:latin typeface="Gill Sans MT" panose="020B0502020104020203" pitchFamily="34" charset="0"/>
              </a:rPr>
              <a:t>, etc.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Annexes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Sur-apprentissage &amp; Sous-apprentissage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>
                <a:latin typeface="Gill Sans MT" panose="020B0502020104020203" pitchFamily="34" charset="0"/>
              </a:rPr>
              <a:t>Situations dont on cherche à se prémunir à la calibration des modèles.</a:t>
            </a:r>
          </a:p>
          <a:p>
            <a:r>
              <a:rPr lang="fr-FR" dirty="0" smtClean="0">
                <a:latin typeface="Gill Sans MT" panose="020B0502020104020203" pitchFamily="34" charset="0"/>
              </a:rPr>
              <a:t>Sous-apprentissage : 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Problème trop complexe pour les capacités du modèle qui n’en capture qu’une image grossière.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Mauvaises performances à l’entrainement et en « conditions réelles » (données jamais vues).</a:t>
            </a:r>
          </a:p>
          <a:p>
            <a:r>
              <a:rPr lang="fr-FR" dirty="0" smtClean="0">
                <a:latin typeface="Gill Sans MT" panose="020B0502020104020203" pitchFamily="34" charset="0"/>
              </a:rPr>
              <a:t>Sur-apprentissage : 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Le modèle « va trop loin » dans son apprentissage et finit par « manquer de recul ».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Excellentes performances à l’entrainement mais médiocres </a:t>
            </a:r>
            <a:r>
              <a:rPr lang="fr-FR" dirty="0" smtClean="0">
                <a:latin typeface="Gill Sans MT" panose="020B0502020104020203" pitchFamily="34" charset="0"/>
              </a:rPr>
              <a:t>sur </a:t>
            </a:r>
            <a:r>
              <a:rPr lang="fr-FR" dirty="0" smtClean="0">
                <a:latin typeface="Gill Sans MT" panose="020B0502020104020203" pitchFamily="34" charset="0"/>
              </a:rPr>
              <a:t>données jamais vues.</a:t>
            </a:r>
          </a:p>
          <a:p>
            <a:r>
              <a:rPr lang="fr-FR" dirty="0" smtClean="0">
                <a:latin typeface="Gill Sans MT" panose="020B0502020104020203" pitchFamily="34" charset="0"/>
              </a:rPr>
              <a:t>Analogie de l’enfant à qui on fait réviser son contrôle :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Sous-apprentissage : L’enfant n’a pas le niveau pour la matière qui est trop difficile, on le voit dès les révisions et au contrôle.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Sur-apprentissage : L’enfant a appris par cœur leçons et exercices mais n’a en fait rien compris de ce qu’on lui demande de retenir : paraît tout savoir à la maison et se plante au contrôle.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2. Labellisation des données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7" y="1825625"/>
            <a:ext cx="10512685" cy="4351338"/>
          </a:xfrm>
        </p:spPr>
      </p:pic>
    </p:spTree>
    <p:extLst>
      <p:ext uri="{BB962C8B-B14F-4D97-AF65-F5344CB8AC3E}">
        <p14:creationId xmlns:p14="http://schemas.microsoft.com/office/powerpoint/2010/main" val="26173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3. </a:t>
            </a:r>
            <a:r>
              <a:rPr lang="fr-FR" sz="3600" i="1" dirty="0" err="1" smtClean="0">
                <a:latin typeface="Gill Sans MT" panose="020B0502020104020203" pitchFamily="34" charset="0"/>
              </a:rPr>
              <a:t>Feature</a:t>
            </a:r>
            <a:r>
              <a:rPr lang="fr-FR" sz="3600" i="1" dirty="0" smtClean="0">
                <a:latin typeface="Gill Sans MT" panose="020B0502020104020203" pitchFamily="34" charset="0"/>
              </a:rPr>
              <a:t> engineering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Création de variables (</a:t>
            </a:r>
            <a:r>
              <a:rPr lang="fr-FR" i="1" dirty="0" err="1" smtClean="0">
                <a:latin typeface="Gill Sans MT" panose="020B0502020104020203" pitchFamily="34" charset="0"/>
              </a:rPr>
              <a:t>features</a:t>
            </a:r>
            <a:r>
              <a:rPr lang="fr-FR" dirty="0" smtClean="0">
                <a:latin typeface="Gill Sans MT" panose="020B0502020104020203" pitchFamily="34" charset="0"/>
              </a:rPr>
              <a:t>) pertinentes pour notre problème.</a:t>
            </a:r>
          </a:p>
          <a:p>
            <a:pPr marL="0" indent="0">
              <a:buNone/>
            </a:pPr>
            <a:endParaRPr lang="fr-FR" dirty="0" smtClean="0">
              <a:latin typeface="Gill Sans MT" panose="020B0502020104020203" pitchFamily="34" charset="0"/>
            </a:endParaRPr>
          </a:p>
          <a:p>
            <a:r>
              <a:rPr lang="fr-FR" dirty="0" smtClean="0">
                <a:latin typeface="Gill Sans MT" panose="020B0502020104020203" pitchFamily="34" charset="0"/>
              </a:rPr>
              <a:t>On cherche à concentrer l’information spécifique à notre problème dans de nouvelles </a:t>
            </a:r>
            <a:r>
              <a:rPr lang="fr-FR" i="1" dirty="0" err="1" smtClean="0">
                <a:latin typeface="Gill Sans MT" panose="020B0502020104020203" pitchFamily="34" charset="0"/>
              </a:rPr>
              <a:t>features</a:t>
            </a:r>
            <a:r>
              <a:rPr lang="fr-FR" i="1" dirty="0" smtClean="0">
                <a:latin typeface="Gill Sans MT" panose="020B0502020104020203" pitchFamily="34" charset="0"/>
              </a:rPr>
              <a:t> </a:t>
            </a:r>
            <a:r>
              <a:rPr lang="fr-FR" dirty="0" smtClean="0">
                <a:latin typeface="Gill Sans MT" panose="020B0502020104020203" pitchFamily="34" charset="0"/>
              </a:rPr>
              <a:t>afin d’améliorer la spécificité du modèle.</a:t>
            </a:r>
            <a:endParaRPr lang="fr-FR" i="1" dirty="0" smtClean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62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Gill Sans MT" panose="020B0502020104020203" pitchFamily="34" charset="0"/>
              </a:rPr>
              <a:t>4. Ajustement d’un modèle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Revient à chercher la frontière de décision.</a:t>
            </a:r>
          </a:p>
          <a:p>
            <a:r>
              <a:rPr lang="fr-FR" dirty="0" smtClean="0">
                <a:latin typeface="Gill Sans MT" panose="020B0502020104020203" pitchFamily="34" charset="0"/>
              </a:rPr>
              <a:t>Le choix du modèle induit des contraintes : 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Sur la forme de la frontière.</a:t>
            </a:r>
          </a:p>
          <a:p>
            <a:pPr lvl="1"/>
            <a:r>
              <a:rPr lang="fr-FR" dirty="0" smtClean="0">
                <a:latin typeface="Gill Sans MT" panose="020B0502020104020203" pitchFamily="34" charset="0"/>
              </a:rPr>
              <a:t>Sur la capacité du modèle à séparer des cas complexes.</a:t>
            </a:r>
          </a:p>
          <a:p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79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5. Prédiction (1/2)</a:t>
            </a:r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7" y="1825625"/>
            <a:ext cx="10512685" cy="4351338"/>
          </a:xfrm>
        </p:spPr>
      </p:pic>
      <p:cxnSp>
        <p:nvCxnSpPr>
          <p:cNvPr id="6" name="Connecteur droit avec flèche 5"/>
          <p:cNvCxnSpPr/>
          <p:nvPr/>
        </p:nvCxnSpPr>
        <p:spPr>
          <a:xfrm flipV="1">
            <a:off x="4646645" y="4833257"/>
            <a:ext cx="998375" cy="4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ill Sans MT" panose="020B0502020104020203" pitchFamily="34" charset="0"/>
              </a:rPr>
              <a:t>5. Prédiction (2/2)</a:t>
            </a:r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7" y="1825625"/>
            <a:ext cx="10512685" cy="4351338"/>
          </a:xfrm>
        </p:spPr>
      </p:pic>
    </p:spTree>
    <p:extLst>
      <p:ext uri="{BB962C8B-B14F-4D97-AF65-F5344CB8AC3E}">
        <p14:creationId xmlns:p14="http://schemas.microsoft.com/office/powerpoint/2010/main" val="36872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90798A0ADF164D915DBCE56D977565" ma:contentTypeVersion="7" ma:contentTypeDescription="Create a new document." ma:contentTypeScope="" ma:versionID="b74e90f88a15087090c788c720199d88">
  <xsd:schema xmlns:xsd="http://www.w3.org/2001/XMLSchema" xmlns:xs="http://www.w3.org/2001/XMLSchema" xmlns:p="http://schemas.microsoft.com/office/2006/metadata/properties" xmlns:ns3="9d4a7679-3b5a-4125-b852-b6976252095a" xmlns:ns4="158a53e5-5f55-40d8-836f-75d655356b9b" targetNamespace="http://schemas.microsoft.com/office/2006/metadata/properties" ma:root="true" ma:fieldsID="5fbef0aaead70abff7c2ec02d3b264fa" ns3:_="" ns4:_="">
    <xsd:import namespace="9d4a7679-3b5a-4125-b852-b6976252095a"/>
    <xsd:import namespace="158a53e5-5f55-40d8-836f-75d655356b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a7679-3b5a-4125-b852-b697625209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8a53e5-5f55-40d8-836f-75d655356b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F60C77-9378-4EF5-BE76-29C9CC51D1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a7679-3b5a-4125-b852-b6976252095a"/>
    <ds:schemaRef ds:uri="158a53e5-5f55-40d8-836f-75d655356b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76E4B0-445B-4309-94BF-71281D2F3C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8027D8-F3BE-4444-8A4F-06F40B56AEE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158a53e5-5f55-40d8-836f-75d655356b9b"/>
    <ds:schemaRef ds:uri="http://schemas.openxmlformats.org/package/2006/metadata/core-properties"/>
    <ds:schemaRef ds:uri="9d4a7679-3b5a-4125-b852-b6976252095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1220</Words>
  <Application>Microsoft Office PowerPoint</Application>
  <PresentationFormat>Grand écran</PresentationFormat>
  <Paragraphs>152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Gill Sans MT</vt:lpstr>
      <vt:lpstr>Thème Office</vt:lpstr>
      <vt:lpstr>Data science : un rapide tour d’horizon</vt:lpstr>
      <vt:lpstr>I. Classification supervisée : rappel de la démarche</vt:lpstr>
      <vt:lpstr>Qu’est ce qu’un problème de classification ?</vt:lpstr>
      <vt:lpstr>1. Point de départ : Données brutes non-labellisées</vt:lpstr>
      <vt:lpstr>2. Labellisation des données</vt:lpstr>
      <vt:lpstr>3. Feature engineering</vt:lpstr>
      <vt:lpstr>4. Ajustement d’un modèle</vt:lpstr>
      <vt:lpstr>5. Prédiction (1/2)</vt:lpstr>
      <vt:lpstr>5. Prédiction (2/2)</vt:lpstr>
      <vt:lpstr>II. Classification supervisée : quelques algorithmes </vt:lpstr>
      <vt:lpstr>Un arbre de décision peut se voir comme un ensemble de règles</vt:lpstr>
      <vt:lpstr>La décision est relativement transparente jusqu’à une certaine profondeur…</vt:lpstr>
      <vt:lpstr>Un modèle utile comme référence mais souvent trop limité</vt:lpstr>
      <vt:lpstr>II. Classification supervisée : quelques algorithmes </vt:lpstr>
      <vt:lpstr>Random forests: quand plusieurs opinions valent mieux qu’une </vt:lpstr>
      <vt:lpstr>Un random forest n’est qu’un ensemble de modèles </vt:lpstr>
      <vt:lpstr>Quelles informations un random forest peut nous donner sur son fonctionnement interne ? </vt:lpstr>
      <vt:lpstr>II. Classification supervisée : quelques algorithmes </vt:lpstr>
      <vt:lpstr>Comme les random forest, les modèles boostés sont des ensembles de modèles simples</vt:lpstr>
      <vt:lpstr>Contrairement au random forest, les modèles élémentaires sont entrainés séquentiellement et non pas indépendamment</vt:lpstr>
      <vt:lpstr>II. Classification supervisée : quelques algorithmes </vt:lpstr>
      <vt:lpstr>OK/KO comme un pile ou face</vt:lpstr>
      <vt:lpstr>Modèle linéaire : la réponse est fonction de la somme des effets de chacune des variables</vt:lpstr>
      <vt:lpstr>II. Classification supervisée : quelques algorithmes </vt:lpstr>
      <vt:lpstr>Un point est de la classe la plus représentée parmi ses K plus proches voisins</vt:lpstr>
      <vt:lpstr>III. Preprocessing des données: une étape souvent indispensable</vt:lpstr>
      <vt:lpstr>Beaucoup d’algorithmes exigent que les données d’entrée soient normalisées</vt:lpstr>
      <vt:lpstr>III. Preprocessing des données: une étape souvent indispensable</vt:lpstr>
      <vt:lpstr>Un trop grand nombre de features en entrée d’un modèle peut poser problème</vt:lpstr>
      <vt:lpstr>Un exemple : Principal Component Analysis</vt:lpstr>
      <vt:lpstr>Un exemple : Principal Component Analysis</vt:lpstr>
      <vt:lpstr>Les features de la PCA sont une mixture des features originales</vt:lpstr>
      <vt:lpstr>IV. De l’importance critique de la labellisation</vt:lpstr>
      <vt:lpstr>Problème de représentativité : il nous faut suffisamment de membres des deux classes OK et KO</vt:lpstr>
      <vt:lpstr>Problème de qualité de la labellisation (1/2)</vt:lpstr>
      <vt:lpstr>Problème de qualité de la labellisation (2/2)</vt:lpstr>
      <vt:lpstr>V. Travailler sans labels : l’apprentissage non-supervisé</vt:lpstr>
      <vt:lpstr>Détection d’outliers : être loin du troupeau est a priori intéressant  </vt:lpstr>
      <vt:lpstr>V. Travailler sans labels : l’apprentissage non-supervisé</vt:lpstr>
      <vt:lpstr>On laisse à l’algorithme la tâche de découvrir une structure (comme des groupes) dans les données</vt:lpstr>
      <vt:lpstr>Des K groupes retournés par l’algorithme on peut…</vt:lpstr>
      <vt:lpstr>Annexes</vt:lpstr>
      <vt:lpstr>Sur-apprentissage &amp; Sous-apprentissage</vt:lpstr>
    </vt:vector>
  </TitlesOfParts>
  <Company>Air France KLM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Lienhart, Pierre (DI IZ) - AF (ext)</dc:creator>
  <cp:lastModifiedBy>Pierre LIENHART</cp:lastModifiedBy>
  <cp:revision>36</cp:revision>
  <dcterms:created xsi:type="dcterms:W3CDTF">2019-10-07T09:04:36Z</dcterms:created>
  <dcterms:modified xsi:type="dcterms:W3CDTF">2019-10-09T13:28:27Z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0x0101009A90798A0ADF164D915DBCE56D977565</vt:lpwstr>
  </property>
</Properties>
</file>