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0" r:id="rId5"/>
    <p:sldId id="259" r:id="rId6"/>
    <p:sldId id="261" r:id="rId7"/>
    <p:sldId id="279" r:id="rId8"/>
    <p:sldId id="262" r:id="rId9"/>
    <p:sldId id="271" r:id="rId10"/>
    <p:sldId id="295" r:id="rId11"/>
    <p:sldId id="263" r:id="rId12"/>
    <p:sldId id="264" r:id="rId13"/>
    <p:sldId id="292" r:id="rId14"/>
    <p:sldId id="272" r:id="rId15"/>
    <p:sldId id="267" r:id="rId16"/>
    <p:sldId id="274" r:id="rId17"/>
    <p:sldId id="278" r:id="rId18"/>
    <p:sldId id="273" r:id="rId19"/>
    <p:sldId id="276" r:id="rId20"/>
    <p:sldId id="277" r:id="rId21"/>
    <p:sldId id="291" r:id="rId22"/>
    <p:sldId id="296" r:id="rId23"/>
    <p:sldId id="280" r:id="rId24"/>
    <p:sldId id="281" r:id="rId25"/>
    <p:sldId id="270" r:id="rId26"/>
    <p:sldId id="283" r:id="rId27"/>
    <p:sldId id="284" r:id="rId28"/>
    <p:sldId id="285" r:id="rId29"/>
    <p:sldId id="286" r:id="rId30"/>
    <p:sldId id="287" r:id="rId31"/>
    <p:sldId id="288" r:id="rId32"/>
    <p:sldId id="289" r:id="rId33"/>
    <p:sldId id="293"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C28F2-3596-47A5-9980-1E8DCEB3B9B7}" type="datetimeFigureOut">
              <a:rPr lang="fr-FR" smtClean="0"/>
              <a:t>22/07/2019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7E2FC-F758-4314-ACD3-E3A4D53EFD93}" type="slidenum">
              <a:rPr lang="fr-FR" smtClean="0"/>
              <a:t>‹N°›</a:t>
            </a:fld>
            <a:endParaRPr lang="fr-FR"/>
          </a:p>
        </p:txBody>
      </p:sp>
    </p:spTree>
    <p:extLst>
      <p:ext uri="{BB962C8B-B14F-4D97-AF65-F5344CB8AC3E}">
        <p14:creationId xmlns:p14="http://schemas.microsoft.com/office/powerpoint/2010/main" val="3207056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4E7E2FC-F758-4314-ACD3-E3A4D53EFD93}" type="slidenum">
              <a:rPr lang="fr-FR" smtClean="0"/>
              <a:t>12</a:t>
            </a:fld>
            <a:endParaRPr lang="fr-FR"/>
          </a:p>
        </p:txBody>
      </p:sp>
    </p:spTree>
    <p:extLst>
      <p:ext uri="{BB962C8B-B14F-4D97-AF65-F5344CB8AC3E}">
        <p14:creationId xmlns:p14="http://schemas.microsoft.com/office/powerpoint/2010/main" val="329888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220B21A-D0E4-4C22-8E81-1491F70CD1AD}" type="datetime1">
              <a:rPr lang="fr-FR" smtClean="0"/>
              <a:t>22/07/2019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305419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73C438-E635-49CF-90AF-3D94E76B2C4F}" type="datetime1">
              <a:rPr lang="fr-FR" smtClean="0"/>
              <a:t>22/07/2019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503520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5236539-C51E-4BE0-AF44-BD92FA471155}" type="datetime1">
              <a:rPr lang="fr-FR" smtClean="0"/>
              <a:t>22/07/2019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51849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8BAA780-C961-48B7-95C9-089FA80F312C}" type="datetime1">
              <a:rPr lang="fr-FR" smtClean="0"/>
              <a:t>22/07/2019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39025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517C6F26-1621-46CD-A390-CCFE19E4396F}" type="datetime1">
              <a:rPr lang="fr-FR" smtClean="0"/>
              <a:t>22/07/2019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244766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906EE72-312F-48B4-9A23-F5B096B6A63D}" type="datetime1">
              <a:rPr lang="fr-FR" smtClean="0"/>
              <a:t>22/07/2019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402256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5B74156-99A6-4902-9978-48758D5893E2}" type="datetime1">
              <a:rPr lang="fr-FR" smtClean="0"/>
              <a:t>22/07/2019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243865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9C6EEC4-9925-40A6-84C6-1B9E06D6203D}" type="datetime1">
              <a:rPr lang="fr-FR" smtClean="0"/>
              <a:t>22/07/2019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184817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4949B7-560B-4785-B36E-1E1FBE761583}" type="datetime1">
              <a:rPr lang="fr-FR" smtClean="0"/>
              <a:t>22/07/2019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128912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1B01AC-91BA-4B6C-BC55-8EF170841DD5}" type="datetime1">
              <a:rPr lang="fr-FR" smtClean="0"/>
              <a:t>22/07/2019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3263793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F11CEA1-182F-4198-99AF-83D49A938BDD}" type="datetime1">
              <a:rPr lang="fr-FR" smtClean="0"/>
              <a:t>22/07/2019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507D798-7ED4-457E-A60B-01745859EC32}" type="slidenum">
              <a:rPr lang="fr-FR" smtClean="0"/>
              <a:t>‹N°›</a:t>
            </a:fld>
            <a:endParaRPr lang="fr-FR"/>
          </a:p>
        </p:txBody>
      </p:sp>
    </p:spTree>
    <p:extLst>
      <p:ext uri="{BB962C8B-B14F-4D97-AF65-F5344CB8AC3E}">
        <p14:creationId xmlns:p14="http://schemas.microsoft.com/office/powerpoint/2010/main" val="103431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9FF80-4AA3-490E-A1D8-924B985AE6C4}" type="datetime1">
              <a:rPr lang="fr-FR" smtClean="0"/>
              <a:t>22/07/2019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7D798-7ED4-457E-A60B-01745859EC32}" type="slidenum">
              <a:rPr lang="fr-FR" smtClean="0"/>
              <a:t>‹N°›</a:t>
            </a:fld>
            <a:endParaRPr lang="fr-FR"/>
          </a:p>
        </p:txBody>
      </p:sp>
    </p:spTree>
    <p:extLst>
      <p:ext uri="{BB962C8B-B14F-4D97-AF65-F5344CB8AC3E}">
        <p14:creationId xmlns:p14="http://schemas.microsoft.com/office/powerpoint/2010/main" val="151977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err="1" smtClean="0"/>
              <a:t>TechTalk</a:t>
            </a:r>
            <a:r>
              <a:rPr lang="fr-FR" dirty="0" smtClean="0"/>
              <a:t> #3</a:t>
            </a:r>
            <a:r>
              <a:rPr lang="fr-FR" dirty="0"/>
              <a:t/>
            </a:r>
            <a:br>
              <a:rPr lang="fr-FR" dirty="0"/>
            </a:br>
            <a:r>
              <a:rPr lang="fr-FR" sz="2400" dirty="0" smtClean="0"/>
              <a:t>Apache Parquet &amp; Apache </a:t>
            </a:r>
            <a:r>
              <a:rPr lang="fr-FR" sz="2400" dirty="0" err="1" smtClean="0"/>
              <a:t>Spark</a:t>
            </a:r>
            <a:endParaRPr lang="fr-FR" sz="4400" dirty="0"/>
          </a:p>
        </p:txBody>
      </p:sp>
      <p:sp>
        <p:nvSpPr>
          <p:cNvPr id="3" name="Sous-titre 2"/>
          <p:cNvSpPr>
            <a:spLocks noGrp="1"/>
          </p:cNvSpPr>
          <p:nvPr>
            <p:ph type="subTitle" idx="1"/>
          </p:nvPr>
        </p:nvSpPr>
        <p:spPr/>
        <p:txBody>
          <a:bodyPr/>
          <a:lstStyle/>
          <a:p>
            <a:r>
              <a:rPr lang="fr-FR" dirty="0" smtClean="0"/>
              <a:t>12/11/2018</a:t>
            </a:r>
            <a:endParaRPr lang="fr-FR"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1</a:t>
            </a:fld>
            <a:endParaRPr lang="fr-FR"/>
          </a:p>
        </p:txBody>
      </p:sp>
    </p:spTree>
    <p:extLst>
      <p:ext uri="{BB962C8B-B14F-4D97-AF65-F5344CB8AC3E}">
        <p14:creationId xmlns:p14="http://schemas.microsoft.com/office/powerpoint/2010/main" val="270836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II-II. Stockage des fichiers partitionnés dans le </a:t>
            </a:r>
            <a:r>
              <a:rPr lang="fr-FR" sz="4000" i="1" dirty="0" smtClean="0"/>
              <a:t>file system</a:t>
            </a:r>
            <a:endParaRPr lang="fr-FR" sz="4000" i="1"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10</a:t>
            </a:fld>
            <a:endParaRPr lang="fr-FR"/>
          </a:p>
        </p:txBody>
      </p:sp>
      <p:pic>
        <p:nvPicPr>
          <p:cNvPr id="6" name="Image 5"/>
          <p:cNvPicPr>
            <a:picLocks noChangeAspect="1"/>
          </p:cNvPicPr>
          <p:nvPr/>
        </p:nvPicPr>
        <p:blipFill>
          <a:blip r:embed="rId2"/>
          <a:stretch>
            <a:fillRect/>
          </a:stretch>
        </p:blipFill>
        <p:spPr>
          <a:xfrm>
            <a:off x="1400175" y="1819275"/>
            <a:ext cx="9391650" cy="5038725"/>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1238" y="3296991"/>
            <a:ext cx="457827" cy="457827"/>
          </a:xfrm>
          <a:prstGeom prst="rect">
            <a:avLst/>
          </a:prstGeom>
        </p:spPr>
      </p:pic>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198" y="3336778"/>
            <a:ext cx="457827" cy="457827"/>
          </a:xfrm>
          <a:prstGeom prst="rect">
            <a:avLst/>
          </a:prstGeom>
        </p:spPr>
      </p:pic>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5158" y="3296990"/>
            <a:ext cx="457827" cy="457827"/>
          </a:xfrm>
          <a:prstGeom prst="rect">
            <a:avLst/>
          </a:prstGeom>
        </p:spPr>
      </p:pic>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6183" y="1877855"/>
            <a:ext cx="457827" cy="457827"/>
          </a:xfrm>
          <a:prstGeom prst="rect">
            <a:avLst/>
          </a:prstGeom>
        </p:spPr>
      </p:pic>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490" y="4786334"/>
            <a:ext cx="457827" cy="457827"/>
          </a:xfrm>
          <a:prstGeom prst="rect">
            <a:avLst/>
          </a:prstGeom>
        </p:spPr>
      </p:pic>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3997" y="4786334"/>
            <a:ext cx="457827" cy="457827"/>
          </a:xfrm>
          <a:prstGeom prst="rect">
            <a:avLst/>
          </a:prstGeom>
        </p:spPr>
      </p:pic>
      <p:sp>
        <p:nvSpPr>
          <p:cNvPr id="16" name="ZoneTexte 15"/>
          <p:cNvSpPr txBox="1"/>
          <p:nvPr/>
        </p:nvSpPr>
        <p:spPr>
          <a:xfrm>
            <a:off x="7200113" y="3880832"/>
            <a:ext cx="4644980" cy="2862322"/>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Les fichiers sont regroupés en fonction des valeurs prises par certaines colonnes.</a:t>
            </a:r>
          </a:p>
          <a:p>
            <a:pPr marL="285750" indent="-285750">
              <a:buFont typeface="Arial" panose="020B0604020202020204" pitchFamily="34" charset="0"/>
              <a:buChar char="•"/>
            </a:pPr>
            <a:r>
              <a:rPr lang="fr-FR" dirty="0" smtClean="0"/>
              <a:t>Chaque feuille de l’arborescence s’appelle une </a:t>
            </a:r>
            <a:r>
              <a:rPr lang="fr-FR" b="1" dirty="0" smtClean="0"/>
              <a:t>partition</a:t>
            </a:r>
            <a:r>
              <a:rPr lang="fr-FR" dirty="0" smtClean="0"/>
              <a:t> (« logique »).</a:t>
            </a:r>
          </a:p>
          <a:p>
            <a:pPr marL="285750" indent="-285750">
              <a:buFont typeface="Arial" panose="020B0604020202020204" pitchFamily="34" charset="0"/>
              <a:buChar char="•"/>
            </a:pPr>
            <a:r>
              <a:rPr lang="fr-FR" b="1" dirty="0" smtClean="0"/>
              <a:t>Utile si on requête fréquemment ses données en filtrant sur les variables de partitionnement.</a:t>
            </a:r>
          </a:p>
          <a:p>
            <a:pPr marL="285750" indent="-285750">
              <a:buFont typeface="Arial" panose="020B0604020202020204" pitchFamily="34" charset="0"/>
              <a:buChar char="•"/>
            </a:pPr>
            <a:r>
              <a:rPr lang="fr-FR" b="1" dirty="0" smtClean="0"/>
              <a:t>Ne pas confondre avec une </a:t>
            </a:r>
            <a:r>
              <a:rPr lang="fr-FR" b="1" dirty="0"/>
              <a:t>partition </a:t>
            </a:r>
            <a:r>
              <a:rPr lang="fr-FR" b="1" dirty="0" err="1" smtClean="0"/>
              <a:t>Spark</a:t>
            </a:r>
            <a:r>
              <a:rPr lang="fr-FR" dirty="0" smtClean="0"/>
              <a:t>, </a:t>
            </a:r>
            <a:r>
              <a:rPr lang="fr-FR" dirty="0"/>
              <a:t>c’est-à-dire </a:t>
            </a:r>
            <a:r>
              <a:rPr lang="fr-FR" dirty="0" smtClean="0"/>
              <a:t>une portion des </a:t>
            </a:r>
            <a:r>
              <a:rPr lang="fr-FR" dirty="0"/>
              <a:t>données dont </a:t>
            </a:r>
            <a:r>
              <a:rPr lang="fr-FR" dirty="0" smtClean="0"/>
              <a:t>une </a:t>
            </a:r>
            <a:r>
              <a:rPr lang="fr-FR" dirty="0"/>
              <a:t>collection forme un RDD </a:t>
            </a:r>
            <a:r>
              <a:rPr lang="fr-FR" dirty="0" err="1"/>
              <a:t>Spark</a:t>
            </a:r>
            <a:r>
              <a:rPr lang="fr-FR" dirty="0" smtClean="0"/>
              <a:t>.</a:t>
            </a:r>
            <a:endParaRPr lang="fr-FR" dirty="0"/>
          </a:p>
        </p:txBody>
      </p:sp>
    </p:spTree>
    <p:extLst>
      <p:ext uri="{BB962C8B-B14F-4D97-AF65-F5344CB8AC3E}">
        <p14:creationId xmlns:p14="http://schemas.microsoft.com/office/powerpoint/2010/main" val="2123843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II-III. Parquet &amp; </a:t>
            </a:r>
            <a:r>
              <a:rPr lang="fr-FR" dirty="0" err="1" smtClean="0"/>
              <a:t>Spark</a:t>
            </a:r>
            <a:r>
              <a:rPr lang="fr-FR" dirty="0" smtClean="0"/>
              <a:t> : Lecture de fichiers Parquet partitionnés : le </a:t>
            </a:r>
            <a:r>
              <a:rPr lang="fr-FR" i="1" dirty="0"/>
              <a:t>p</a:t>
            </a:r>
            <a:r>
              <a:rPr lang="fr-FR" i="1" dirty="0" smtClean="0"/>
              <a:t>artition </a:t>
            </a:r>
            <a:r>
              <a:rPr lang="fr-FR" i="1" dirty="0" err="1" smtClean="0"/>
              <a:t>pruning</a:t>
            </a:r>
            <a:r>
              <a:rPr lang="fr-FR" i="1" dirty="0" smtClean="0"/>
              <a:t> (1/3)</a:t>
            </a:r>
            <a:r>
              <a:rPr lang="fr-FR" dirty="0" smtClean="0"/>
              <a:t>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Utile sur les fichiers Parquet écrits de façon partitionnée et si on filtre sur une des variables de partitionnement. Là encore le filtre sera d’une certaine façon </a:t>
            </a:r>
            <a:r>
              <a:rPr lang="fr-FR" i="1" dirty="0" err="1" smtClean="0"/>
              <a:t>pushed</a:t>
            </a:r>
            <a:r>
              <a:rPr lang="fr-FR" i="1" dirty="0" smtClean="0"/>
              <a:t> down</a:t>
            </a:r>
            <a:r>
              <a:rPr lang="fr-FR" dirty="0"/>
              <a:t> </a:t>
            </a:r>
            <a:r>
              <a:rPr lang="fr-FR" dirty="0" smtClean="0"/>
              <a:t>: ne seront lus que les fichiers dont les noms des répertoires satisfont à la condition donnée par le filtre.</a:t>
            </a:r>
          </a:p>
          <a:p>
            <a:pPr>
              <a:lnSpc>
                <a:spcPct val="100000"/>
              </a:lnSpc>
            </a:pPr>
            <a:r>
              <a:rPr lang="fr-FR" dirty="0" smtClean="0"/>
              <a:t>À nouveau, </a:t>
            </a:r>
            <a:r>
              <a:rPr lang="fr-FR" dirty="0" err="1" smtClean="0"/>
              <a:t>Spark</a:t>
            </a:r>
            <a:r>
              <a:rPr lang="fr-FR" dirty="0" smtClean="0"/>
              <a:t> s’économise des efforts à la lecture.</a:t>
            </a:r>
          </a:p>
          <a:p>
            <a:r>
              <a:rPr lang="fr-FR" dirty="0" smtClean="0"/>
              <a:t>On doit signaler à </a:t>
            </a:r>
            <a:r>
              <a:rPr lang="fr-FR" dirty="0" err="1" smtClean="0"/>
              <a:t>Spark</a:t>
            </a:r>
            <a:r>
              <a:rPr lang="fr-FR" dirty="0" smtClean="0"/>
              <a:t> que les données sont partitionnées et quelles sont les variables de partitionnement :</a:t>
            </a:r>
          </a:p>
          <a:p>
            <a:pPr lvl="1"/>
            <a:r>
              <a:rPr lang="fr-FR" dirty="0" smtClean="0"/>
              <a:t>Si on lit directement des fichiers Parquet (</a:t>
            </a:r>
            <a:r>
              <a:rPr lang="fr-FR" dirty="0" err="1" smtClean="0">
                <a:latin typeface="Consolas" panose="020B0609020204030204" pitchFamily="49" charset="0"/>
                <a:cs typeface="Consolas" panose="020B0609020204030204" pitchFamily="49" charset="0"/>
              </a:rPr>
              <a:t>spark.read.parquet</a:t>
            </a:r>
            <a:r>
              <a:rPr lang="fr-FR" dirty="0" smtClean="0">
                <a:latin typeface="Consolas" panose="020B0609020204030204" pitchFamily="49" charset="0"/>
                <a:cs typeface="Consolas" panose="020B0609020204030204" pitchFamily="49" charset="0"/>
              </a:rPr>
              <a:t>()</a:t>
            </a:r>
            <a:r>
              <a:rPr lang="fr-FR" dirty="0" smtClean="0"/>
              <a:t>), passer l’option </a:t>
            </a:r>
            <a:r>
              <a:rPr lang="fr-FR" dirty="0" err="1" smtClean="0">
                <a:latin typeface="Consolas" panose="020B0609020204030204" pitchFamily="49" charset="0"/>
                <a:cs typeface="Consolas" panose="020B0609020204030204" pitchFamily="49" charset="0"/>
              </a:rPr>
              <a:t>basePath</a:t>
            </a:r>
            <a:r>
              <a:rPr lang="fr-FR" dirty="0" smtClean="0">
                <a:latin typeface="Consolas" panose="020B0609020204030204" pitchFamily="49" charset="0"/>
                <a:cs typeface="Consolas" panose="020B0609020204030204" pitchFamily="49" charset="0"/>
              </a:rPr>
              <a:t> </a:t>
            </a:r>
            <a:r>
              <a:rPr lang="fr-FR" dirty="0"/>
              <a:t>indique à </a:t>
            </a:r>
            <a:r>
              <a:rPr lang="fr-FR" dirty="0" err="1"/>
              <a:t>Spark</a:t>
            </a:r>
            <a:r>
              <a:rPr lang="fr-FR" dirty="0"/>
              <a:t> qu’il s’agit de données partitionnées et </a:t>
            </a:r>
            <a:r>
              <a:rPr lang="fr-FR" dirty="0" err="1"/>
              <a:t>Spark</a:t>
            </a:r>
            <a:r>
              <a:rPr lang="fr-FR" dirty="0"/>
              <a:t> en déduit les variables de partitionnement. </a:t>
            </a:r>
            <a:r>
              <a:rPr lang="fr-FR" dirty="0" err="1" smtClean="0"/>
              <a:t>Spark</a:t>
            </a:r>
            <a:r>
              <a:rPr lang="fr-FR" dirty="0" smtClean="0"/>
              <a:t> recourt ensuite automatiquement au </a:t>
            </a:r>
            <a:r>
              <a:rPr lang="fr-FR" i="1" dirty="0" smtClean="0"/>
              <a:t>partition </a:t>
            </a:r>
            <a:r>
              <a:rPr lang="fr-FR" i="1" dirty="0" err="1" smtClean="0"/>
              <a:t>pruning</a:t>
            </a:r>
            <a:r>
              <a:rPr lang="fr-FR" dirty="0" smtClean="0"/>
              <a:t>.</a:t>
            </a:r>
          </a:p>
          <a:p>
            <a:pPr lvl="1"/>
            <a:r>
              <a:rPr lang="fr-FR" dirty="0" smtClean="0"/>
              <a:t>Si on lit les données via une table </a:t>
            </a:r>
            <a:r>
              <a:rPr lang="fr-FR" dirty="0" err="1" smtClean="0"/>
              <a:t>Hive</a:t>
            </a:r>
            <a:r>
              <a:rPr lang="fr-FR" dirty="0" smtClean="0"/>
              <a:t> partitionnée, </a:t>
            </a:r>
            <a:r>
              <a:rPr lang="fr-FR" dirty="0" err="1" smtClean="0"/>
              <a:t>Spark</a:t>
            </a:r>
            <a:r>
              <a:rPr lang="fr-FR" dirty="0" smtClean="0"/>
              <a:t> trouve dans les métadonnées de la table si elle est partitionnée ou pas et suivant quelles variables. Le </a:t>
            </a:r>
            <a:r>
              <a:rPr lang="fr-FR" i="1" dirty="0" smtClean="0"/>
              <a:t>partition </a:t>
            </a:r>
            <a:r>
              <a:rPr lang="fr-FR" i="1" dirty="0" err="1" smtClean="0"/>
              <a:t>pruning</a:t>
            </a:r>
            <a:r>
              <a:rPr lang="fr-FR" dirty="0" smtClean="0"/>
              <a:t> requiert ici que l’option </a:t>
            </a:r>
            <a:r>
              <a:rPr lang="fr-FR" dirty="0" err="1">
                <a:latin typeface="Consolas" panose="020B0609020204030204" pitchFamily="49" charset="0"/>
                <a:cs typeface="Consolas" panose="020B0609020204030204" pitchFamily="49" charset="0"/>
              </a:rPr>
              <a:t>spark.sql.hive.metastorePartitionPruning</a:t>
            </a:r>
            <a:r>
              <a:rPr lang="fr-FR" dirty="0" smtClean="0"/>
              <a:t> soit </a:t>
            </a:r>
            <a:r>
              <a:rPr lang="fr-FR" i="1" dirty="0" err="1" smtClean="0"/>
              <a:t>enabled</a:t>
            </a:r>
            <a:r>
              <a:rPr lang="fr-FR" i="1" dirty="0" smtClean="0"/>
              <a:t> </a:t>
            </a:r>
            <a:r>
              <a:rPr lang="fr-FR" dirty="0"/>
              <a:t>(</a:t>
            </a:r>
            <a:r>
              <a:rPr lang="fr-FR" dirty="0" err="1" smtClean="0">
                <a:latin typeface="Consolas" panose="020B0609020204030204" pitchFamily="49" charset="0"/>
                <a:cs typeface="Consolas" panose="020B0609020204030204" pitchFamily="49" charset="0"/>
              </a:rPr>
              <a:t>True</a:t>
            </a:r>
            <a:r>
              <a:rPr lang="fr-FR" dirty="0" smtClean="0"/>
              <a:t>).</a:t>
            </a: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11</a:t>
            </a:fld>
            <a:endParaRPr lang="fr-FR"/>
          </a:p>
        </p:txBody>
      </p:sp>
    </p:spTree>
    <p:extLst>
      <p:ext uri="{BB962C8B-B14F-4D97-AF65-F5344CB8AC3E}">
        <p14:creationId xmlns:p14="http://schemas.microsoft.com/office/powerpoint/2010/main" val="3560772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II-III. </a:t>
            </a:r>
            <a:r>
              <a:rPr lang="fr-FR" dirty="0"/>
              <a:t>Parquet &amp; </a:t>
            </a:r>
            <a:r>
              <a:rPr lang="fr-FR" dirty="0" err="1"/>
              <a:t>Spark</a:t>
            </a:r>
            <a:r>
              <a:rPr lang="fr-FR" dirty="0"/>
              <a:t> : Lecture de fichiers </a:t>
            </a:r>
            <a:r>
              <a:rPr lang="fr-FR" dirty="0" smtClean="0"/>
              <a:t>Parquet partitionnés </a:t>
            </a:r>
            <a:r>
              <a:rPr lang="fr-FR" dirty="0"/>
              <a:t>: le </a:t>
            </a:r>
            <a:r>
              <a:rPr lang="fr-FR" i="1" dirty="0"/>
              <a:t>partition </a:t>
            </a:r>
            <a:r>
              <a:rPr lang="fr-FR" i="1" dirty="0" err="1"/>
              <a:t>pruning</a:t>
            </a:r>
            <a:r>
              <a:rPr lang="fr-FR" i="1" dirty="0"/>
              <a:t> </a:t>
            </a:r>
            <a:r>
              <a:rPr lang="fr-FR" i="1" dirty="0" smtClean="0"/>
              <a:t>(2/3)</a:t>
            </a:r>
            <a:r>
              <a:rPr lang="fr-FR" dirty="0" smtClean="0"/>
              <a:t> </a:t>
            </a:r>
            <a:endParaRPr lang="fr-FR" dirty="0"/>
          </a:p>
        </p:txBody>
      </p:sp>
      <p:sp>
        <p:nvSpPr>
          <p:cNvPr id="3" name="Espace réservé du contenu 2"/>
          <p:cNvSpPr>
            <a:spLocks noGrp="1"/>
          </p:cNvSpPr>
          <p:nvPr>
            <p:ph idx="1"/>
          </p:nvPr>
        </p:nvSpPr>
        <p:spPr/>
        <p:txBody>
          <a:bodyPr>
            <a:normAutofit/>
          </a:bodyPr>
          <a:lstStyle/>
          <a:p>
            <a:r>
              <a:rPr lang="fr-FR" sz="1800" b="1" dirty="0" smtClean="0"/>
              <a:t>Exemple</a:t>
            </a:r>
            <a:r>
              <a:rPr lang="fr-FR" sz="1800" dirty="0" smtClean="0"/>
              <a:t> : </a:t>
            </a:r>
            <a:r>
              <a:rPr lang="fr-FR" sz="1800" dirty="0"/>
              <a:t>Table partitionnée par </a:t>
            </a:r>
            <a:r>
              <a:rPr lang="fr-FR" sz="1800" dirty="0" err="1">
                <a:latin typeface="Consolas" panose="020B0609020204030204" pitchFamily="49" charset="0"/>
                <a:cs typeface="Consolas" panose="020B0609020204030204" pitchFamily="49" charset="0"/>
              </a:rPr>
              <a:t>aircraft</a:t>
            </a:r>
            <a:r>
              <a:rPr lang="fr-FR" sz="1800" dirty="0"/>
              <a:t>, </a:t>
            </a:r>
            <a:r>
              <a:rPr lang="fr-FR" sz="1800" dirty="0">
                <a:latin typeface="Consolas" panose="020B0609020204030204" pitchFamily="49" charset="0"/>
                <a:cs typeface="Consolas" panose="020B0609020204030204" pitchFamily="49" charset="0"/>
              </a:rPr>
              <a:t>registration</a:t>
            </a:r>
            <a:r>
              <a:rPr lang="fr-FR" sz="1800" dirty="0"/>
              <a:t>, </a:t>
            </a:r>
            <a:r>
              <a:rPr lang="fr-FR" sz="1800" dirty="0" err="1">
                <a:latin typeface="Consolas" panose="020B0609020204030204" pitchFamily="49" charset="0"/>
                <a:cs typeface="Consolas" panose="020B0609020204030204" pitchFamily="49" charset="0"/>
              </a:rPr>
              <a:t>departure_year</a:t>
            </a:r>
            <a:r>
              <a:rPr lang="fr-FR" sz="1800" dirty="0"/>
              <a:t>, </a:t>
            </a:r>
            <a:r>
              <a:rPr lang="fr-FR" sz="1800" dirty="0" err="1">
                <a:latin typeface="Consolas" panose="020B0609020204030204" pitchFamily="49" charset="0"/>
                <a:cs typeface="Consolas" panose="020B0609020204030204" pitchFamily="49" charset="0"/>
              </a:rPr>
              <a:t>departure_month</a:t>
            </a:r>
            <a:r>
              <a:rPr lang="fr-FR" sz="1800" dirty="0"/>
              <a:t> et </a:t>
            </a:r>
            <a:r>
              <a:rPr lang="fr-FR" sz="1800" dirty="0" err="1" smtClean="0">
                <a:latin typeface="Consolas" panose="020B0609020204030204" pitchFamily="49" charset="0"/>
                <a:cs typeface="Consolas" panose="020B0609020204030204" pitchFamily="49" charset="0"/>
              </a:rPr>
              <a:t>departure_day</a:t>
            </a:r>
            <a:r>
              <a:rPr lang="fr-FR" sz="1800" dirty="0" smtClean="0"/>
              <a:t> : </a:t>
            </a:r>
            <a:endParaRPr lang="fr-FR" sz="1800" dirty="0"/>
          </a:p>
          <a:p>
            <a:pPr marL="0" indent="0">
              <a:buNone/>
            </a:pPr>
            <a:r>
              <a:rPr lang="fr-FR" sz="1800" dirty="0" err="1">
                <a:latin typeface="Consolas" panose="020B0609020204030204" pitchFamily="49" charset="0"/>
                <a:cs typeface="Consolas" panose="020B0609020204030204" pitchFamily="49" charset="0"/>
              </a:rPr>
              <a:t>base_path</a:t>
            </a:r>
            <a:r>
              <a:rPr lang="fr-FR" sz="1800" dirty="0">
                <a:latin typeface="Consolas" panose="020B0609020204030204" pitchFamily="49" charset="0"/>
                <a:cs typeface="Consolas" panose="020B0609020204030204" pitchFamily="49" charset="0"/>
              </a:rPr>
              <a:t> = '/</a:t>
            </a:r>
            <a:r>
              <a:rPr lang="fr-FR" sz="1800" dirty="0" err="1" smtClean="0">
                <a:latin typeface="Consolas" panose="020B0609020204030204" pitchFamily="49" charset="0"/>
                <a:cs typeface="Consolas" panose="020B0609020204030204" pitchFamily="49" charset="0"/>
              </a:rPr>
              <a:t>apps</a:t>
            </a:r>
            <a:r>
              <a:rPr lang="fr-FR" sz="1800" dirty="0" smtClean="0">
                <a:latin typeface="Consolas" panose="020B0609020204030204" pitchFamily="49" charset="0"/>
                <a:cs typeface="Consolas" panose="020B0609020204030204" pitchFamily="49" charset="0"/>
              </a:rPr>
              <a:t>/</a:t>
            </a:r>
            <a:r>
              <a:rPr lang="fr-FR" sz="1800" dirty="0" err="1" smtClean="0">
                <a:latin typeface="Consolas" panose="020B0609020204030204" pitchFamily="49" charset="0"/>
                <a:cs typeface="Consolas" panose="020B0609020204030204" pitchFamily="49" charset="0"/>
              </a:rPr>
              <a:t>hive</a:t>
            </a:r>
            <a:r>
              <a:rPr lang="fr-FR" sz="1800" dirty="0" smtClean="0">
                <a:latin typeface="Consolas" panose="020B0609020204030204" pitchFamily="49" charset="0"/>
                <a:cs typeface="Consolas" panose="020B0609020204030204" pitchFamily="49" charset="0"/>
              </a:rPr>
              <a:t>/</a:t>
            </a:r>
            <a:r>
              <a:rPr lang="fr-FR" sz="1800" dirty="0" err="1" smtClean="0">
                <a:latin typeface="Consolas" panose="020B0609020204030204" pitchFamily="49" charset="0"/>
                <a:cs typeface="Consolas" panose="020B0609020204030204" pitchFamily="49" charset="0"/>
              </a:rPr>
              <a:t>warehouse</a:t>
            </a:r>
            <a:r>
              <a:rPr lang="fr-FR" sz="1800" dirty="0" smtClean="0">
                <a:latin typeface="Consolas" panose="020B0609020204030204" pitchFamily="49" charset="0"/>
                <a:cs typeface="Consolas" panose="020B0609020204030204" pitchFamily="49" charset="0"/>
              </a:rPr>
              <a:t>/</a:t>
            </a:r>
            <a:r>
              <a:rPr lang="fr-FR" sz="1800" dirty="0" err="1" smtClean="0">
                <a:latin typeface="Consolas" panose="020B0609020204030204" pitchFamily="49" charset="0"/>
                <a:cs typeface="Consolas" panose="020B0609020204030204" pitchFamily="49" charset="0"/>
              </a:rPr>
              <a:t>test_table</a:t>
            </a:r>
            <a:r>
              <a:rPr lang="fr-FR" sz="1800" dirty="0" smtClean="0">
                <a:latin typeface="Consolas" panose="020B0609020204030204" pitchFamily="49" charset="0"/>
                <a:cs typeface="Consolas" panose="020B0609020204030204" pitchFamily="49" charset="0"/>
              </a:rPr>
              <a:t>'</a:t>
            </a:r>
          </a:p>
          <a:p>
            <a:pPr marL="0" indent="0">
              <a:buNone/>
            </a:pPr>
            <a:endParaRPr lang="fr-FR" sz="1800" dirty="0">
              <a:latin typeface="Consolas" panose="020B0609020204030204" pitchFamily="49" charset="0"/>
              <a:cs typeface="Consolas" panose="020B0609020204030204" pitchFamily="49" charset="0"/>
            </a:endParaRPr>
          </a:p>
          <a:p>
            <a:pPr marL="0" indent="0">
              <a:buNone/>
            </a:pPr>
            <a:r>
              <a:rPr lang="fr-FR" sz="1800" dirty="0" err="1">
                <a:latin typeface="Consolas" panose="020B0609020204030204" pitchFamily="49" charset="0"/>
                <a:cs typeface="Consolas" panose="020B0609020204030204" pitchFamily="49" charset="0"/>
              </a:rPr>
              <a:t>spark.read</a:t>
            </a:r>
            <a:r>
              <a:rPr lang="fr-FR" sz="1800" dirty="0">
                <a:latin typeface="Consolas" panose="020B0609020204030204" pitchFamily="49" charset="0"/>
                <a:cs typeface="Consolas" panose="020B0609020204030204" pitchFamily="49" charset="0"/>
              </a:rPr>
              <a:t>\</a:t>
            </a:r>
          </a:p>
          <a:p>
            <a:pPr marL="0" indent="0">
              <a:buNone/>
            </a:pPr>
            <a:r>
              <a:rPr lang="fr-FR" sz="1800" dirty="0">
                <a:latin typeface="Consolas" panose="020B0609020204030204" pitchFamily="49" charset="0"/>
                <a:cs typeface="Consolas" panose="020B0609020204030204" pitchFamily="49" charset="0"/>
              </a:rPr>
              <a:t>    .option('</a:t>
            </a:r>
            <a:r>
              <a:rPr lang="fr-FR" sz="1800" dirty="0" err="1">
                <a:latin typeface="Consolas" panose="020B0609020204030204" pitchFamily="49" charset="0"/>
                <a:cs typeface="Consolas" panose="020B0609020204030204" pitchFamily="49" charset="0"/>
              </a:rPr>
              <a:t>basePath</a:t>
            </a:r>
            <a:r>
              <a:rPr lang="fr-FR" sz="1800" dirty="0">
                <a:latin typeface="Consolas" panose="020B0609020204030204" pitchFamily="49" charset="0"/>
                <a:cs typeface="Consolas" panose="020B0609020204030204" pitchFamily="49" charset="0"/>
              </a:rPr>
              <a:t>', </a:t>
            </a:r>
            <a:r>
              <a:rPr lang="fr-FR" sz="1800" dirty="0" err="1">
                <a:latin typeface="Consolas" panose="020B0609020204030204" pitchFamily="49" charset="0"/>
                <a:cs typeface="Consolas" panose="020B0609020204030204" pitchFamily="49" charset="0"/>
              </a:rPr>
              <a:t>base_path</a:t>
            </a:r>
            <a:r>
              <a:rPr lang="fr-FR" sz="1800" dirty="0">
                <a:latin typeface="Consolas" panose="020B0609020204030204" pitchFamily="49" charset="0"/>
                <a:cs typeface="Consolas" panose="020B0609020204030204" pitchFamily="49" charset="0"/>
              </a:rPr>
              <a:t>)\</a:t>
            </a:r>
          </a:p>
          <a:p>
            <a:pPr marL="0" indent="0">
              <a:buNone/>
            </a:pPr>
            <a:r>
              <a:rPr lang="fr-FR" sz="1800" dirty="0" smtClean="0">
                <a:latin typeface="Consolas" panose="020B0609020204030204" pitchFamily="49" charset="0"/>
                <a:cs typeface="Consolas" panose="020B0609020204030204" pitchFamily="49" charset="0"/>
              </a:rPr>
              <a:t>    .</a:t>
            </a:r>
            <a:r>
              <a:rPr lang="fr-FR" sz="1800" dirty="0">
                <a:latin typeface="Consolas" panose="020B0609020204030204" pitchFamily="49" charset="0"/>
                <a:cs typeface="Consolas" panose="020B0609020204030204" pitchFamily="49" charset="0"/>
              </a:rPr>
              <a:t>parquet(</a:t>
            </a:r>
            <a:r>
              <a:rPr lang="fr-FR" sz="1800" dirty="0" err="1">
                <a:latin typeface="Consolas" panose="020B0609020204030204" pitchFamily="49" charset="0"/>
                <a:cs typeface="Consolas" panose="020B0609020204030204" pitchFamily="49" charset="0"/>
              </a:rPr>
              <a:t>base_path</a:t>
            </a:r>
            <a:r>
              <a:rPr lang="fr-FR" sz="1800" dirty="0" smtClean="0">
                <a:latin typeface="Consolas" panose="020B0609020204030204" pitchFamily="49" charset="0"/>
                <a:cs typeface="Consolas" panose="020B0609020204030204" pitchFamily="49" charset="0"/>
              </a:rPr>
              <a:t>)\</a:t>
            </a:r>
          </a:p>
          <a:p>
            <a:pPr marL="0" indent="0">
              <a:buNone/>
            </a:pPr>
            <a:r>
              <a:rPr lang="fr-FR" sz="1800" dirty="0" smtClean="0">
                <a:latin typeface="Consolas" panose="020B0609020204030204" pitchFamily="49" charset="0"/>
                <a:cs typeface="Consolas" panose="020B0609020204030204" pitchFamily="49" charset="0"/>
              </a:rPr>
              <a:t>    .</a:t>
            </a:r>
            <a:r>
              <a:rPr lang="fr-FR" sz="1800" dirty="0" err="1">
                <a:latin typeface="Consolas" panose="020B0609020204030204" pitchFamily="49" charset="0"/>
                <a:cs typeface="Consolas" panose="020B0609020204030204" pitchFamily="49" charset="0"/>
              </a:rPr>
              <a:t>filter</a:t>
            </a:r>
            <a:r>
              <a:rPr lang="fr-FR" sz="1800" dirty="0">
                <a:latin typeface="Consolas" panose="020B0609020204030204" pitchFamily="49" charset="0"/>
                <a:cs typeface="Consolas" panose="020B0609020204030204" pitchFamily="49" charset="0"/>
              </a:rPr>
              <a:t>(</a:t>
            </a:r>
            <a:r>
              <a:rPr lang="fr-FR" sz="1800" dirty="0" err="1">
                <a:latin typeface="Consolas" panose="020B0609020204030204" pitchFamily="49" charset="0"/>
                <a:cs typeface="Consolas" panose="020B0609020204030204" pitchFamily="49" charset="0"/>
              </a:rPr>
              <a:t>sqlf.col</a:t>
            </a:r>
            <a:r>
              <a:rPr lang="fr-FR" sz="1800" dirty="0">
                <a:latin typeface="Consolas" panose="020B0609020204030204" pitchFamily="49" charset="0"/>
                <a:cs typeface="Consolas" panose="020B0609020204030204" pitchFamily="49" charset="0"/>
              </a:rPr>
              <a:t>('</a:t>
            </a:r>
            <a:r>
              <a:rPr lang="fr-FR" sz="1800" dirty="0" err="1">
                <a:latin typeface="Consolas" panose="020B0609020204030204" pitchFamily="49" charset="0"/>
                <a:cs typeface="Consolas" panose="020B0609020204030204" pitchFamily="49" charset="0"/>
              </a:rPr>
              <a:t>departure_day</a:t>
            </a:r>
            <a:r>
              <a:rPr lang="fr-FR" sz="1800" dirty="0">
                <a:latin typeface="Consolas" panose="020B0609020204030204" pitchFamily="49" charset="0"/>
                <a:cs typeface="Consolas" panose="020B0609020204030204" pitchFamily="49" charset="0"/>
              </a:rPr>
              <a:t>')==10)\</a:t>
            </a:r>
          </a:p>
          <a:p>
            <a:pPr marL="0" indent="0">
              <a:buNone/>
            </a:pPr>
            <a:r>
              <a:rPr lang="fr-FR" sz="1800" dirty="0">
                <a:latin typeface="Consolas" panose="020B0609020204030204" pitchFamily="49" charset="0"/>
                <a:cs typeface="Consolas" panose="020B0609020204030204" pitchFamily="49" charset="0"/>
              </a:rPr>
              <a:t>    .</a:t>
            </a:r>
            <a:r>
              <a:rPr lang="fr-FR" sz="1800" dirty="0" err="1">
                <a:latin typeface="Consolas" panose="020B0609020204030204" pitchFamily="49" charset="0"/>
                <a:cs typeface="Consolas" panose="020B0609020204030204" pitchFamily="49" charset="0"/>
              </a:rPr>
              <a:t>explain</a:t>
            </a:r>
            <a:r>
              <a:rPr lang="fr-FR" sz="1800" dirty="0">
                <a:latin typeface="Consolas" panose="020B0609020204030204" pitchFamily="49" charset="0"/>
                <a:cs typeface="Consolas" panose="020B0609020204030204" pitchFamily="49" charset="0"/>
              </a:rPr>
              <a:t>()</a:t>
            </a:r>
          </a:p>
        </p:txBody>
      </p:sp>
      <p:pic>
        <p:nvPicPr>
          <p:cNvPr id="7" name="Image 6"/>
          <p:cNvPicPr>
            <a:picLocks noChangeAspect="1"/>
          </p:cNvPicPr>
          <p:nvPr/>
        </p:nvPicPr>
        <p:blipFill>
          <a:blip r:embed="rId3"/>
          <a:stretch>
            <a:fillRect/>
          </a:stretch>
        </p:blipFill>
        <p:spPr>
          <a:xfrm>
            <a:off x="7206400" y="3009488"/>
            <a:ext cx="3600450" cy="2266950"/>
          </a:xfrm>
          <a:prstGeom prst="rect">
            <a:avLst/>
          </a:prstGeom>
        </p:spPr>
      </p:pic>
      <p:pic>
        <p:nvPicPr>
          <p:cNvPr id="8" name="Image 7"/>
          <p:cNvPicPr>
            <a:picLocks noChangeAspect="1"/>
          </p:cNvPicPr>
          <p:nvPr/>
        </p:nvPicPr>
        <p:blipFill>
          <a:blip r:embed="rId4"/>
          <a:stretch>
            <a:fillRect/>
          </a:stretch>
        </p:blipFill>
        <p:spPr>
          <a:xfrm>
            <a:off x="1413859" y="5473547"/>
            <a:ext cx="8591550" cy="933450"/>
          </a:xfrm>
          <a:prstGeom prst="rect">
            <a:avLst/>
          </a:prstGeom>
        </p:spPr>
      </p:pic>
      <p:sp>
        <p:nvSpPr>
          <p:cNvPr id="6" name="Rectangle 5"/>
          <p:cNvSpPr/>
          <p:nvPr/>
        </p:nvSpPr>
        <p:spPr>
          <a:xfrm>
            <a:off x="1416674" y="6033566"/>
            <a:ext cx="5450910" cy="217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9" name="Rectangle 8"/>
          <p:cNvSpPr/>
          <p:nvPr/>
        </p:nvSpPr>
        <p:spPr>
          <a:xfrm>
            <a:off x="8948189" y="5888155"/>
            <a:ext cx="1082978" cy="217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10" name="Espace réservé du numéro de diapositive 9"/>
          <p:cNvSpPr>
            <a:spLocks noGrp="1"/>
          </p:cNvSpPr>
          <p:nvPr>
            <p:ph type="sldNum" sz="quarter" idx="12"/>
          </p:nvPr>
        </p:nvSpPr>
        <p:spPr/>
        <p:txBody>
          <a:bodyPr/>
          <a:lstStyle/>
          <a:p>
            <a:fld id="{D507D798-7ED4-457E-A60B-01745859EC32}" type="slidenum">
              <a:rPr lang="fr-FR" smtClean="0"/>
              <a:t>12</a:t>
            </a:fld>
            <a:endParaRPr lang="fr-FR"/>
          </a:p>
        </p:txBody>
      </p:sp>
      <p:sp>
        <p:nvSpPr>
          <p:cNvPr id="11" name="ZoneTexte 10"/>
          <p:cNvSpPr txBox="1"/>
          <p:nvPr/>
        </p:nvSpPr>
        <p:spPr>
          <a:xfrm>
            <a:off x="7235535" y="2582493"/>
            <a:ext cx="3439147" cy="369332"/>
          </a:xfrm>
          <a:prstGeom prst="rect">
            <a:avLst/>
          </a:prstGeom>
          <a:noFill/>
        </p:spPr>
        <p:txBody>
          <a:bodyPr wrap="none" rtlCol="0">
            <a:spAutoFit/>
          </a:bodyPr>
          <a:lstStyle/>
          <a:p>
            <a:r>
              <a:rPr lang="fr-FR" dirty="0" smtClean="0"/>
              <a:t>Schéma des données après lecture</a:t>
            </a:r>
            <a:endParaRPr lang="fr-FR" dirty="0"/>
          </a:p>
        </p:txBody>
      </p:sp>
    </p:spTree>
    <p:extLst>
      <p:ext uri="{BB962C8B-B14F-4D97-AF65-F5344CB8AC3E}">
        <p14:creationId xmlns:p14="http://schemas.microsoft.com/office/powerpoint/2010/main" val="393983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II-III. Parquet &amp; </a:t>
            </a:r>
            <a:r>
              <a:rPr lang="fr-FR" dirty="0" err="1" smtClean="0"/>
              <a:t>Spark</a:t>
            </a:r>
            <a:r>
              <a:rPr lang="fr-FR" dirty="0" smtClean="0"/>
              <a:t> : Lecture de fichiers Parquet partitionnés : le </a:t>
            </a:r>
            <a:r>
              <a:rPr lang="fr-FR" i="1" dirty="0"/>
              <a:t>p</a:t>
            </a:r>
            <a:r>
              <a:rPr lang="fr-FR" i="1" dirty="0" smtClean="0"/>
              <a:t>artition </a:t>
            </a:r>
            <a:r>
              <a:rPr lang="fr-FR" i="1" dirty="0" err="1" smtClean="0"/>
              <a:t>pruning</a:t>
            </a:r>
            <a:r>
              <a:rPr lang="fr-FR" i="1" dirty="0" smtClean="0"/>
              <a:t> (3/3)</a:t>
            </a:r>
            <a:r>
              <a:rPr lang="fr-FR" dirty="0" smtClean="0"/>
              <a:t> </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Le </a:t>
            </a:r>
            <a:r>
              <a:rPr lang="fr-FR" i="1" dirty="0" smtClean="0"/>
              <a:t>partition </a:t>
            </a:r>
            <a:r>
              <a:rPr lang="fr-FR" i="1" dirty="0" err="1" smtClean="0"/>
              <a:t>pruning</a:t>
            </a:r>
            <a:r>
              <a:rPr lang="fr-FR" dirty="0" smtClean="0"/>
              <a:t> est une forme de </a:t>
            </a:r>
            <a:r>
              <a:rPr lang="fr-FR" i="1" dirty="0" err="1" smtClean="0"/>
              <a:t>filter</a:t>
            </a:r>
            <a:r>
              <a:rPr lang="fr-FR" i="1" dirty="0" smtClean="0"/>
              <a:t> </a:t>
            </a:r>
            <a:r>
              <a:rPr lang="fr-FR" i="1" dirty="0" err="1" smtClean="0"/>
              <a:t>pushdown</a:t>
            </a:r>
            <a:r>
              <a:rPr lang="fr-FR" dirty="0"/>
              <a:t> </a:t>
            </a:r>
            <a:r>
              <a:rPr lang="fr-FR" dirty="0" smtClean="0"/>
              <a:t>et comme celui-ci, les conditions (prédicats) écrites sur les variables de partitionnement doivent être relativement simples pour mener à une réduction du nombre de partitions à scanner.</a:t>
            </a:r>
          </a:p>
          <a:p>
            <a:r>
              <a:rPr lang="fr-FR" dirty="0" smtClean="0"/>
              <a:t>Si notre condition ne peut être </a:t>
            </a:r>
            <a:r>
              <a:rPr lang="fr-FR" i="1" dirty="0" err="1" smtClean="0"/>
              <a:t>pushed</a:t>
            </a:r>
            <a:r>
              <a:rPr lang="fr-FR" i="1" dirty="0" smtClean="0"/>
              <a:t> down</a:t>
            </a:r>
            <a:r>
              <a:rPr lang="fr-FR" dirty="0" smtClean="0"/>
              <a:t> :</a:t>
            </a:r>
          </a:p>
          <a:p>
            <a:pPr lvl="1"/>
            <a:r>
              <a:rPr lang="fr-FR" dirty="0" err="1" smtClean="0"/>
              <a:t>Spark</a:t>
            </a:r>
            <a:r>
              <a:rPr lang="fr-FR" dirty="0" smtClean="0"/>
              <a:t> va scanner toutes les partitions : potentiellement très long.</a:t>
            </a:r>
          </a:p>
          <a:p>
            <a:pPr lvl="1"/>
            <a:r>
              <a:rPr lang="fr-FR" dirty="0" smtClean="0"/>
              <a:t>Vérifier avec </a:t>
            </a:r>
            <a:r>
              <a:rPr lang="fr-FR" dirty="0" err="1" smtClean="0">
                <a:latin typeface="Consolas" panose="020B0609020204030204" pitchFamily="49" charset="0"/>
                <a:cs typeface="Consolas" panose="020B0609020204030204" pitchFamily="49" charset="0"/>
              </a:rPr>
              <a:t>explain</a:t>
            </a:r>
            <a:r>
              <a:rPr lang="fr-FR" dirty="0" smtClean="0">
                <a:latin typeface="Consolas" panose="020B0609020204030204" pitchFamily="49" charset="0"/>
                <a:cs typeface="Consolas" panose="020B0609020204030204" pitchFamily="49" charset="0"/>
              </a:rPr>
              <a:t>()</a:t>
            </a:r>
            <a:r>
              <a:rPr lang="fr-FR" dirty="0" smtClean="0"/>
              <a:t>.</a:t>
            </a:r>
          </a:p>
          <a:p>
            <a:r>
              <a:rPr lang="fr-FR" dirty="0" smtClean="0"/>
              <a:t>Support croissant avec les versions de </a:t>
            </a:r>
            <a:r>
              <a:rPr lang="fr-FR" dirty="0" err="1" smtClean="0"/>
              <a:t>Spark</a:t>
            </a:r>
            <a:r>
              <a:rPr lang="fr-FR" dirty="0" smtClean="0"/>
              <a:t>, notamment </a:t>
            </a:r>
            <a:r>
              <a:rPr lang="fr-FR" dirty="0" err="1" smtClean="0"/>
              <a:t>Spark</a:t>
            </a:r>
            <a:r>
              <a:rPr lang="fr-FR" dirty="0" smtClean="0"/>
              <a:t> 2.3 : </a:t>
            </a:r>
          </a:p>
          <a:p>
            <a:pPr lvl="1"/>
            <a:r>
              <a:rPr lang="fr-FR" dirty="0"/>
              <a:t>SPARK-20331 </a:t>
            </a:r>
            <a:r>
              <a:rPr lang="fr-FR" dirty="0" smtClean="0"/>
              <a:t> : Support de OR et IN (entre autres ?).</a:t>
            </a:r>
          </a:p>
          <a:p>
            <a:pPr lvl="1"/>
            <a:r>
              <a:rPr lang="fr-FR" dirty="0"/>
              <a:t>A</a:t>
            </a:r>
            <a:r>
              <a:rPr lang="fr-FR" dirty="0" smtClean="0"/>
              <a:t>méliorations accessibles via le paramètre </a:t>
            </a:r>
            <a:r>
              <a:rPr lang="fr-FR" dirty="0" err="1" smtClean="0">
                <a:latin typeface="Consolas" panose="020B0609020204030204" pitchFamily="49" charset="0"/>
                <a:cs typeface="Consolas" panose="020B0609020204030204" pitchFamily="49" charset="0"/>
              </a:rPr>
              <a:t>spark.sql.hive.advancedPartitionPredicatePushdown.enabled</a:t>
            </a:r>
            <a:r>
              <a:rPr lang="fr-FR" dirty="0" smtClean="0"/>
              <a:t>.</a:t>
            </a:r>
          </a:p>
          <a:p>
            <a:r>
              <a:rPr lang="fr-FR" dirty="0" smtClean="0"/>
              <a:t>Dans le futur : La refonte de l’API </a:t>
            </a:r>
            <a:r>
              <a:rPr lang="fr-FR" dirty="0" err="1" smtClean="0"/>
              <a:t>DataSource</a:t>
            </a:r>
            <a:r>
              <a:rPr lang="fr-FR" dirty="0" smtClean="0"/>
              <a:t> (</a:t>
            </a:r>
            <a:r>
              <a:rPr lang="fr-FR" dirty="0" err="1" smtClean="0"/>
              <a:t>Spark</a:t>
            </a:r>
            <a:r>
              <a:rPr lang="fr-FR" dirty="0" smtClean="0"/>
              <a:t> 2.3+) vise entre autres à permettre le </a:t>
            </a:r>
            <a:r>
              <a:rPr lang="fr-FR" i="1" dirty="0" err="1" smtClean="0"/>
              <a:t>pushdown</a:t>
            </a:r>
            <a:r>
              <a:rPr lang="fr-FR" dirty="0" smtClean="0"/>
              <a:t> d’opérateurs supplémentaires (</a:t>
            </a:r>
            <a:r>
              <a:rPr lang="fr-FR" dirty="0" err="1" smtClean="0"/>
              <a:t>limit</a:t>
            </a:r>
            <a:r>
              <a:rPr lang="fr-FR" dirty="0" smtClean="0"/>
              <a:t>, </a:t>
            </a:r>
            <a:r>
              <a:rPr lang="fr-FR" dirty="0" err="1" smtClean="0"/>
              <a:t>aggregate</a:t>
            </a:r>
            <a:r>
              <a:rPr lang="fr-FR" dirty="0" smtClean="0"/>
              <a:t>, </a:t>
            </a:r>
            <a:r>
              <a:rPr lang="fr-FR" dirty="0" err="1" smtClean="0"/>
              <a:t>join</a:t>
            </a:r>
            <a:r>
              <a:rPr lang="fr-FR" dirty="0" smtClean="0"/>
              <a:t>, etc.) contre seulement </a:t>
            </a:r>
            <a:r>
              <a:rPr lang="fr-FR" dirty="0" err="1" smtClean="0"/>
              <a:t>filter</a:t>
            </a:r>
            <a:r>
              <a:rPr lang="fr-FR" dirty="0" smtClean="0"/>
              <a:t> et select aujourd’hui.</a:t>
            </a:r>
            <a:endParaRPr lang="fr-FR" dirty="0"/>
          </a:p>
          <a:p>
            <a:pPr lvl="1"/>
            <a:endParaRPr lang="fr-FR" dirty="0" smtClean="0"/>
          </a:p>
          <a:p>
            <a:pPr lvl="1"/>
            <a:endParaRPr lang="fr-FR" dirty="0" smtClean="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13</a:t>
            </a:fld>
            <a:endParaRPr lang="fr-FR"/>
          </a:p>
        </p:txBody>
      </p:sp>
    </p:spTree>
    <p:extLst>
      <p:ext uri="{BB962C8B-B14F-4D97-AF65-F5344CB8AC3E}">
        <p14:creationId xmlns:p14="http://schemas.microsoft.com/office/powerpoint/2010/main" val="3536002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II-IV. </a:t>
            </a:r>
            <a:r>
              <a:rPr lang="fr-FR" dirty="0"/>
              <a:t>Parquet &amp; </a:t>
            </a:r>
            <a:r>
              <a:rPr lang="fr-FR" dirty="0" err="1"/>
              <a:t>Spark</a:t>
            </a:r>
            <a:r>
              <a:rPr lang="fr-FR" dirty="0"/>
              <a:t> : Lecture de fichiers </a:t>
            </a:r>
            <a:r>
              <a:rPr lang="fr-FR" dirty="0" smtClean="0"/>
              <a:t>Parquet partitionnés </a:t>
            </a:r>
            <a:r>
              <a:rPr lang="fr-FR" dirty="0"/>
              <a:t>: le </a:t>
            </a:r>
            <a:r>
              <a:rPr lang="fr-FR" i="1" dirty="0" smtClean="0"/>
              <a:t>base </a:t>
            </a:r>
            <a:r>
              <a:rPr lang="fr-FR" i="1" dirty="0" err="1" smtClean="0"/>
              <a:t>path</a:t>
            </a:r>
            <a:r>
              <a:rPr lang="fr-FR" i="1" dirty="0" smtClean="0"/>
              <a:t> (1/2)</a:t>
            </a:r>
            <a:r>
              <a:rPr lang="fr-FR" dirty="0" smtClean="0"/>
              <a:t> </a:t>
            </a:r>
            <a:endParaRPr lang="fr-FR" dirty="0"/>
          </a:p>
        </p:txBody>
      </p:sp>
      <p:sp>
        <p:nvSpPr>
          <p:cNvPr id="3" name="Espace réservé du contenu 2"/>
          <p:cNvSpPr>
            <a:spLocks noGrp="1"/>
          </p:cNvSpPr>
          <p:nvPr>
            <p:ph idx="1"/>
          </p:nvPr>
        </p:nvSpPr>
        <p:spPr/>
        <p:txBody>
          <a:bodyPr>
            <a:normAutofit/>
          </a:bodyPr>
          <a:lstStyle/>
          <a:p>
            <a:r>
              <a:rPr lang="fr-FR" sz="1600" dirty="0" smtClean="0"/>
              <a:t>Le </a:t>
            </a:r>
            <a:r>
              <a:rPr lang="fr-FR" sz="1600" i="1" dirty="0" smtClean="0"/>
              <a:t>base </a:t>
            </a:r>
            <a:r>
              <a:rPr lang="fr-FR" sz="1600" i="1" dirty="0" err="1" smtClean="0"/>
              <a:t>path</a:t>
            </a:r>
            <a:r>
              <a:rPr lang="fr-FR" sz="1600" i="1" dirty="0" smtClean="0"/>
              <a:t> </a:t>
            </a:r>
            <a:r>
              <a:rPr lang="fr-FR" sz="1600" dirty="0" smtClean="0"/>
              <a:t>permet de signaler à </a:t>
            </a:r>
            <a:r>
              <a:rPr lang="fr-FR" sz="1600" dirty="0" err="1" smtClean="0"/>
              <a:t>Spark</a:t>
            </a:r>
            <a:r>
              <a:rPr lang="fr-FR" sz="1600" dirty="0" smtClean="0"/>
              <a:t> que les fichiers Parquet sont partitionnés et correspond au point de l’arborescence à partir duquel commence le partitionnement. </a:t>
            </a:r>
            <a:r>
              <a:rPr lang="fr-FR" sz="1600" dirty="0" err="1" smtClean="0"/>
              <a:t>Spark</a:t>
            </a:r>
            <a:r>
              <a:rPr lang="fr-FR" sz="1600" dirty="0" smtClean="0"/>
              <a:t> va en déduire les variables de partitionnement en </a:t>
            </a:r>
            <a:r>
              <a:rPr lang="fr-FR" sz="1600" dirty="0" err="1" smtClean="0"/>
              <a:t>parsant</a:t>
            </a:r>
            <a:r>
              <a:rPr lang="fr-FR" sz="1600" dirty="0" smtClean="0"/>
              <a:t> les noms des répertoires qui doivent être de la forme </a:t>
            </a:r>
            <a:r>
              <a:rPr lang="fr-FR" sz="1600" dirty="0" err="1" smtClean="0">
                <a:latin typeface="Consolas" panose="020B0609020204030204" pitchFamily="49" charset="0"/>
                <a:cs typeface="Consolas" panose="020B0609020204030204" pitchFamily="49" charset="0"/>
              </a:rPr>
              <a:t>variable_name</a:t>
            </a:r>
            <a:r>
              <a:rPr lang="fr-FR" sz="1600" dirty="0" smtClean="0">
                <a:latin typeface="Consolas" panose="020B0609020204030204" pitchFamily="49" charset="0"/>
                <a:cs typeface="Consolas" panose="020B0609020204030204" pitchFamily="49" charset="0"/>
              </a:rPr>
              <a:t>=value</a:t>
            </a:r>
            <a:r>
              <a:rPr lang="fr-FR" sz="1600" dirty="0" smtClean="0"/>
              <a:t>.</a:t>
            </a:r>
            <a:endParaRPr lang="fr-FR" sz="1600" i="1" dirty="0" smtClean="0"/>
          </a:p>
          <a:p>
            <a:r>
              <a:rPr lang="fr-FR" sz="1600" dirty="0" smtClean="0"/>
              <a:t>Quand on signale à </a:t>
            </a:r>
            <a:r>
              <a:rPr lang="fr-FR" sz="1600" dirty="0" err="1" smtClean="0"/>
              <a:t>Spark</a:t>
            </a:r>
            <a:r>
              <a:rPr lang="fr-FR" sz="1600" dirty="0" smtClean="0"/>
              <a:t> que la table est partitionnée, il s’occupe automatiquement de recréer dans le </a:t>
            </a:r>
            <a:r>
              <a:rPr lang="fr-FR" sz="1600" dirty="0" err="1" smtClean="0"/>
              <a:t>DataFrame</a:t>
            </a:r>
            <a:r>
              <a:rPr lang="fr-FR" sz="1600" dirty="0" smtClean="0"/>
              <a:t> les colonnes correspondant aux variables de partitionnement.</a:t>
            </a:r>
          </a:p>
          <a:p>
            <a:r>
              <a:rPr lang="fr-FR" sz="1600" dirty="0" smtClean="0"/>
              <a:t>Exemple : Pour des données partitionnées suivant les variables </a:t>
            </a:r>
            <a:r>
              <a:rPr lang="fr-FR" sz="1600" dirty="0" err="1">
                <a:latin typeface="Consolas" panose="020B0609020204030204" pitchFamily="49" charset="0"/>
                <a:cs typeface="Consolas" panose="020B0609020204030204" pitchFamily="49" charset="0"/>
              </a:rPr>
              <a:t>aircraft</a:t>
            </a:r>
            <a:r>
              <a:rPr lang="fr-FR" sz="1600" dirty="0"/>
              <a:t>, </a:t>
            </a:r>
            <a:r>
              <a:rPr lang="fr-FR" sz="1600" dirty="0">
                <a:latin typeface="Consolas" panose="020B0609020204030204" pitchFamily="49" charset="0"/>
                <a:cs typeface="Consolas" panose="020B0609020204030204" pitchFamily="49" charset="0"/>
              </a:rPr>
              <a:t>registration</a:t>
            </a:r>
            <a:r>
              <a:rPr lang="fr-FR" sz="1600" dirty="0"/>
              <a:t>, </a:t>
            </a:r>
            <a:r>
              <a:rPr lang="fr-FR" sz="1600" dirty="0" err="1">
                <a:latin typeface="Consolas" panose="020B0609020204030204" pitchFamily="49" charset="0"/>
                <a:cs typeface="Consolas" panose="020B0609020204030204" pitchFamily="49" charset="0"/>
              </a:rPr>
              <a:t>departure_year</a:t>
            </a:r>
            <a:r>
              <a:rPr lang="fr-FR" sz="1600" dirty="0"/>
              <a:t>, </a:t>
            </a:r>
            <a:r>
              <a:rPr lang="fr-FR" sz="1600" dirty="0" err="1">
                <a:latin typeface="Consolas" panose="020B0609020204030204" pitchFamily="49" charset="0"/>
                <a:cs typeface="Consolas" panose="020B0609020204030204" pitchFamily="49" charset="0"/>
              </a:rPr>
              <a:t>departure_month</a:t>
            </a:r>
            <a:r>
              <a:rPr lang="fr-FR" sz="1600" dirty="0"/>
              <a:t> et </a:t>
            </a:r>
            <a:r>
              <a:rPr lang="fr-FR" sz="1600" dirty="0" err="1" smtClean="0">
                <a:latin typeface="Consolas" panose="020B0609020204030204" pitchFamily="49" charset="0"/>
                <a:cs typeface="Consolas" panose="020B0609020204030204" pitchFamily="49" charset="0"/>
              </a:rPr>
              <a:t>departure_day</a:t>
            </a:r>
            <a:r>
              <a:rPr lang="fr-FR" sz="1600" dirty="0" smtClean="0">
                <a:latin typeface="Consolas" panose="020B0609020204030204" pitchFamily="49" charset="0"/>
                <a:cs typeface="Consolas" panose="020B0609020204030204" pitchFamily="49" charset="0"/>
              </a:rPr>
              <a:t> : </a:t>
            </a:r>
            <a:endParaRPr lang="fr-FR" sz="1600" dirty="0"/>
          </a:p>
        </p:txBody>
      </p:sp>
      <p:pic>
        <p:nvPicPr>
          <p:cNvPr id="4" name="Image 3"/>
          <p:cNvPicPr>
            <a:picLocks noChangeAspect="1"/>
          </p:cNvPicPr>
          <p:nvPr/>
        </p:nvPicPr>
        <p:blipFill>
          <a:blip r:embed="rId2"/>
          <a:stretch>
            <a:fillRect/>
          </a:stretch>
        </p:blipFill>
        <p:spPr>
          <a:xfrm>
            <a:off x="1532004" y="4603929"/>
            <a:ext cx="3609975" cy="1552575"/>
          </a:xfrm>
          <a:prstGeom prst="rect">
            <a:avLst/>
          </a:prstGeom>
        </p:spPr>
      </p:pic>
      <p:pic>
        <p:nvPicPr>
          <p:cNvPr id="5" name="Image 4"/>
          <p:cNvPicPr>
            <a:picLocks noChangeAspect="1"/>
          </p:cNvPicPr>
          <p:nvPr/>
        </p:nvPicPr>
        <p:blipFill>
          <a:blip r:embed="rId3"/>
          <a:stretch>
            <a:fillRect/>
          </a:stretch>
        </p:blipFill>
        <p:spPr>
          <a:xfrm>
            <a:off x="6748354" y="4603929"/>
            <a:ext cx="3600450" cy="2266950"/>
          </a:xfrm>
          <a:prstGeom prst="rect">
            <a:avLst/>
          </a:prstGeom>
        </p:spPr>
      </p:pic>
      <p:sp>
        <p:nvSpPr>
          <p:cNvPr id="6" name="ZoneTexte 5"/>
          <p:cNvSpPr txBox="1"/>
          <p:nvPr/>
        </p:nvSpPr>
        <p:spPr>
          <a:xfrm>
            <a:off x="1476065" y="3752233"/>
            <a:ext cx="3721853" cy="861774"/>
          </a:xfrm>
          <a:prstGeom prst="rect">
            <a:avLst/>
          </a:prstGeom>
          <a:noFill/>
        </p:spPr>
        <p:txBody>
          <a:bodyPr wrap="none" rtlCol="0">
            <a:spAutoFit/>
          </a:bodyPr>
          <a:lstStyle/>
          <a:p>
            <a:r>
              <a:rPr lang="fr-FR" sz="1600" u="sng" dirty="0" smtClean="0"/>
              <a:t>Schéma des fichiers Parquet sur le disque</a:t>
            </a:r>
            <a:r>
              <a:rPr lang="fr-FR" sz="1600" dirty="0" smtClean="0"/>
              <a:t> :</a:t>
            </a:r>
          </a:p>
          <a:p>
            <a:r>
              <a:rPr lang="fr-FR" sz="1600" dirty="0" smtClean="0"/>
              <a:t>Les variables de partitionnement ne sont </a:t>
            </a:r>
          </a:p>
          <a:p>
            <a:r>
              <a:rPr lang="fr-FR" sz="1600" dirty="0" smtClean="0"/>
              <a:t>pas dans le fichier Parquet.</a:t>
            </a:r>
          </a:p>
        </p:txBody>
      </p:sp>
      <p:sp>
        <p:nvSpPr>
          <p:cNvPr id="7" name="ZoneTexte 6"/>
          <p:cNvSpPr txBox="1"/>
          <p:nvPr/>
        </p:nvSpPr>
        <p:spPr>
          <a:xfrm>
            <a:off x="6901045" y="3752233"/>
            <a:ext cx="3295069" cy="830997"/>
          </a:xfrm>
          <a:prstGeom prst="rect">
            <a:avLst/>
          </a:prstGeom>
          <a:noFill/>
        </p:spPr>
        <p:txBody>
          <a:bodyPr wrap="none" rtlCol="0">
            <a:spAutoFit/>
          </a:bodyPr>
          <a:lstStyle/>
          <a:p>
            <a:r>
              <a:rPr lang="fr-FR" sz="1600" u="sng" dirty="0" smtClean="0"/>
              <a:t>Schéma du </a:t>
            </a:r>
            <a:r>
              <a:rPr lang="fr-FR" sz="1600" u="sng" dirty="0" err="1" smtClean="0"/>
              <a:t>DataFrame</a:t>
            </a:r>
            <a:r>
              <a:rPr lang="fr-FR" sz="1600" u="sng" dirty="0" smtClean="0"/>
              <a:t> après lecture</a:t>
            </a:r>
            <a:r>
              <a:rPr lang="fr-FR" sz="1600" dirty="0" smtClean="0"/>
              <a:t> :</a:t>
            </a:r>
          </a:p>
          <a:p>
            <a:r>
              <a:rPr lang="fr-FR" sz="1600" dirty="0" smtClean="0"/>
              <a:t>Les colonnes des variables de</a:t>
            </a:r>
          </a:p>
          <a:p>
            <a:r>
              <a:rPr lang="fr-FR" sz="1600" dirty="0" smtClean="0"/>
              <a:t>partitionnement sont bien présentes.</a:t>
            </a:r>
          </a:p>
        </p:txBody>
      </p:sp>
      <p:sp>
        <p:nvSpPr>
          <p:cNvPr id="8" name="Espace réservé du numéro de diapositive 7"/>
          <p:cNvSpPr>
            <a:spLocks noGrp="1"/>
          </p:cNvSpPr>
          <p:nvPr>
            <p:ph type="sldNum" sz="quarter" idx="12"/>
          </p:nvPr>
        </p:nvSpPr>
        <p:spPr/>
        <p:txBody>
          <a:bodyPr/>
          <a:lstStyle/>
          <a:p>
            <a:fld id="{D507D798-7ED4-457E-A60B-01745859EC32}" type="slidenum">
              <a:rPr lang="fr-FR" smtClean="0"/>
              <a:t>14</a:t>
            </a:fld>
            <a:endParaRPr lang="fr-FR"/>
          </a:p>
        </p:txBody>
      </p:sp>
      <p:sp>
        <p:nvSpPr>
          <p:cNvPr id="9" name="Rectangle 8"/>
          <p:cNvSpPr/>
          <p:nvPr/>
        </p:nvSpPr>
        <p:spPr>
          <a:xfrm>
            <a:off x="6892242" y="6014434"/>
            <a:ext cx="3243431" cy="7971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118111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II-IV. </a:t>
            </a:r>
            <a:r>
              <a:rPr lang="fr-FR" dirty="0"/>
              <a:t>Parquet &amp; </a:t>
            </a:r>
            <a:r>
              <a:rPr lang="fr-FR" dirty="0" err="1"/>
              <a:t>Spark</a:t>
            </a:r>
            <a:r>
              <a:rPr lang="fr-FR" dirty="0"/>
              <a:t> : Lecture de fichiers Parquet partitionnés : le </a:t>
            </a:r>
            <a:r>
              <a:rPr lang="fr-FR" i="1" dirty="0"/>
              <a:t>base </a:t>
            </a:r>
            <a:r>
              <a:rPr lang="fr-FR" i="1" dirty="0" err="1"/>
              <a:t>path</a:t>
            </a:r>
            <a:r>
              <a:rPr lang="fr-FR" i="1" dirty="0"/>
              <a:t> </a:t>
            </a:r>
            <a:r>
              <a:rPr lang="fr-FR" i="1" dirty="0" smtClean="0"/>
              <a:t>(2/2</a:t>
            </a:r>
            <a:r>
              <a:rPr lang="fr-FR" i="1" dirty="0"/>
              <a:t>)</a:t>
            </a:r>
            <a:r>
              <a:rPr lang="fr-FR" dirty="0"/>
              <a:t> </a:t>
            </a:r>
          </a:p>
        </p:txBody>
      </p:sp>
      <p:sp>
        <p:nvSpPr>
          <p:cNvPr id="3" name="Espace réservé du contenu 2"/>
          <p:cNvSpPr>
            <a:spLocks noGrp="1"/>
          </p:cNvSpPr>
          <p:nvPr>
            <p:ph sz="half" idx="1"/>
          </p:nvPr>
        </p:nvSpPr>
        <p:spPr/>
        <p:txBody>
          <a:bodyPr>
            <a:normAutofit/>
          </a:bodyPr>
          <a:lstStyle/>
          <a:p>
            <a:r>
              <a:rPr lang="fr-FR" sz="1800" dirty="0" smtClean="0"/>
              <a:t>Exemple 1 :</a:t>
            </a:r>
          </a:p>
          <a:p>
            <a:pPr marL="0" indent="0">
              <a:buNone/>
            </a:pPr>
            <a:r>
              <a:rPr lang="fr-FR" sz="1200" dirty="0" err="1">
                <a:latin typeface="Consolas" panose="020B0609020204030204" pitchFamily="49" charset="0"/>
                <a:cs typeface="Consolas" panose="020B0609020204030204" pitchFamily="49" charset="0"/>
              </a:rPr>
              <a:t>base_path</a:t>
            </a:r>
            <a:r>
              <a:rPr lang="fr-FR" sz="1200" dirty="0">
                <a:latin typeface="Consolas" panose="020B0609020204030204" pitchFamily="49" charset="0"/>
                <a:cs typeface="Consolas" panose="020B0609020204030204" pitchFamily="49" charset="0"/>
              </a:rPr>
              <a:t> = '/</a:t>
            </a:r>
            <a:r>
              <a:rPr lang="fr-FR" sz="1200" dirty="0" err="1" smtClean="0">
                <a:latin typeface="Consolas" panose="020B0609020204030204" pitchFamily="49" charset="0"/>
                <a:cs typeface="Consolas" panose="020B0609020204030204" pitchFamily="49" charset="0"/>
              </a:rPr>
              <a:t>apps</a:t>
            </a:r>
            <a:r>
              <a:rPr lang="fr-FR" sz="1200" dirty="0" smtClean="0">
                <a:latin typeface="Consolas" panose="020B0609020204030204" pitchFamily="49" charset="0"/>
                <a:cs typeface="Consolas" panose="020B0609020204030204" pitchFamily="49" charset="0"/>
              </a:rPr>
              <a:t>/</a:t>
            </a:r>
            <a:r>
              <a:rPr lang="fr-FR" sz="1200" dirty="0" err="1" smtClean="0">
                <a:latin typeface="Consolas" panose="020B0609020204030204" pitchFamily="49" charset="0"/>
                <a:cs typeface="Consolas" panose="020B0609020204030204" pitchFamily="49" charset="0"/>
              </a:rPr>
              <a:t>hive</a:t>
            </a:r>
            <a:r>
              <a:rPr lang="fr-FR" sz="1200" dirty="0" smtClean="0">
                <a:latin typeface="Consolas" panose="020B0609020204030204" pitchFamily="49" charset="0"/>
                <a:cs typeface="Consolas" panose="020B0609020204030204" pitchFamily="49" charset="0"/>
              </a:rPr>
              <a:t>/</a:t>
            </a:r>
            <a:r>
              <a:rPr lang="fr-FR" sz="1200" dirty="0" err="1" smtClean="0">
                <a:latin typeface="Consolas" panose="020B0609020204030204" pitchFamily="49" charset="0"/>
                <a:cs typeface="Consolas" panose="020B0609020204030204" pitchFamily="49" charset="0"/>
              </a:rPr>
              <a:t>warehouse</a:t>
            </a:r>
            <a:r>
              <a:rPr lang="fr-FR" sz="1200" dirty="0" smtClean="0">
                <a:latin typeface="Consolas" panose="020B0609020204030204" pitchFamily="49" charset="0"/>
                <a:cs typeface="Consolas" panose="020B0609020204030204" pitchFamily="49" charset="0"/>
              </a:rPr>
              <a:t>/</a:t>
            </a:r>
            <a:r>
              <a:rPr lang="fr-FR" sz="1200" dirty="0" err="1" smtClean="0">
                <a:latin typeface="Consolas" panose="020B0609020204030204" pitchFamily="49" charset="0"/>
                <a:cs typeface="Consolas" panose="020B0609020204030204" pitchFamily="49" charset="0"/>
              </a:rPr>
              <a:t>test_table</a:t>
            </a:r>
            <a:r>
              <a:rPr lang="fr-FR" sz="1200" dirty="0" smtClean="0">
                <a:latin typeface="Consolas" panose="020B0609020204030204" pitchFamily="49" charset="0"/>
                <a:cs typeface="Consolas" panose="020B0609020204030204" pitchFamily="49" charset="0"/>
              </a:rPr>
              <a:t>'</a:t>
            </a:r>
            <a:endParaRPr lang="fr-FR" sz="1200" dirty="0">
              <a:latin typeface="Consolas" panose="020B0609020204030204" pitchFamily="49" charset="0"/>
              <a:cs typeface="Consolas" panose="020B0609020204030204" pitchFamily="49" charset="0"/>
            </a:endParaRPr>
          </a:p>
          <a:p>
            <a:pPr marL="0" indent="0">
              <a:buNone/>
            </a:pPr>
            <a:endParaRPr lang="fr-FR" sz="1200" dirty="0">
              <a:latin typeface="Consolas" panose="020B0609020204030204" pitchFamily="49" charset="0"/>
              <a:cs typeface="Consolas" panose="020B0609020204030204" pitchFamily="49" charset="0"/>
            </a:endParaRPr>
          </a:p>
          <a:p>
            <a:pPr marL="0" indent="0">
              <a:buNone/>
            </a:pPr>
            <a:r>
              <a:rPr lang="fr-FR" sz="1200" dirty="0" err="1">
                <a:latin typeface="Consolas" panose="020B0609020204030204" pitchFamily="49" charset="0"/>
                <a:cs typeface="Consolas" panose="020B0609020204030204" pitchFamily="49" charset="0"/>
              </a:rPr>
              <a:t>spark.read</a:t>
            </a:r>
            <a:r>
              <a:rPr lang="fr-FR" sz="1200" dirty="0">
                <a:latin typeface="Consolas" panose="020B0609020204030204" pitchFamily="49" charset="0"/>
                <a:cs typeface="Consolas" panose="020B0609020204030204" pitchFamily="49" charset="0"/>
              </a:rPr>
              <a:t>\</a:t>
            </a:r>
          </a:p>
          <a:p>
            <a:pPr marL="0" indent="0">
              <a:buNone/>
            </a:pPr>
            <a:r>
              <a:rPr lang="fr-FR" sz="1200" dirty="0">
                <a:latin typeface="Consolas" panose="020B0609020204030204" pitchFamily="49" charset="0"/>
                <a:cs typeface="Consolas" panose="020B0609020204030204" pitchFamily="49" charset="0"/>
              </a:rPr>
              <a:t>    .option('</a:t>
            </a:r>
            <a:r>
              <a:rPr lang="fr-FR" sz="1200" dirty="0" err="1">
                <a:latin typeface="Consolas" panose="020B0609020204030204" pitchFamily="49" charset="0"/>
                <a:cs typeface="Consolas" panose="020B0609020204030204" pitchFamily="49" charset="0"/>
              </a:rPr>
              <a:t>basePath</a:t>
            </a:r>
            <a:r>
              <a:rPr lang="fr-FR" sz="1200" dirty="0">
                <a:latin typeface="Consolas" panose="020B0609020204030204" pitchFamily="49" charset="0"/>
                <a:cs typeface="Consolas" panose="020B0609020204030204" pitchFamily="49" charset="0"/>
              </a:rPr>
              <a:t>', </a:t>
            </a:r>
            <a:r>
              <a:rPr lang="fr-FR" sz="1200" dirty="0" err="1">
                <a:latin typeface="Consolas" panose="020B0609020204030204" pitchFamily="49" charset="0"/>
                <a:cs typeface="Consolas" panose="020B0609020204030204" pitchFamily="49" charset="0"/>
              </a:rPr>
              <a:t>base_path</a:t>
            </a:r>
            <a:r>
              <a:rPr lang="fr-FR" sz="1200" dirty="0">
                <a:latin typeface="Consolas" panose="020B0609020204030204" pitchFamily="49" charset="0"/>
                <a:cs typeface="Consolas" panose="020B0609020204030204" pitchFamily="49" charset="0"/>
              </a:rPr>
              <a:t>)\</a:t>
            </a:r>
          </a:p>
          <a:p>
            <a:pPr marL="0" indent="0">
              <a:buNone/>
            </a:pPr>
            <a:r>
              <a:rPr lang="fr-FR" sz="1200" dirty="0" smtClean="0">
                <a:latin typeface="Consolas" panose="020B0609020204030204" pitchFamily="49" charset="0"/>
                <a:cs typeface="Consolas" panose="020B0609020204030204" pitchFamily="49" charset="0"/>
              </a:rPr>
              <a:t>    .</a:t>
            </a:r>
            <a:r>
              <a:rPr lang="fr-FR" sz="1200" dirty="0">
                <a:latin typeface="Consolas" panose="020B0609020204030204" pitchFamily="49" charset="0"/>
                <a:cs typeface="Consolas" panose="020B0609020204030204" pitchFamily="49" charset="0"/>
              </a:rPr>
              <a:t>parquet(</a:t>
            </a:r>
            <a:r>
              <a:rPr lang="fr-FR" sz="1200" dirty="0" err="1">
                <a:latin typeface="Consolas" panose="020B0609020204030204" pitchFamily="49" charset="0"/>
                <a:cs typeface="Consolas" panose="020B0609020204030204" pitchFamily="49" charset="0"/>
              </a:rPr>
              <a:t>base_path</a:t>
            </a:r>
            <a:r>
              <a:rPr lang="fr-FR" sz="1200" dirty="0" smtClean="0">
                <a:latin typeface="Consolas" panose="020B0609020204030204" pitchFamily="49" charset="0"/>
                <a:cs typeface="Consolas" panose="020B0609020204030204" pitchFamily="49" charset="0"/>
              </a:rPr>
              <a:t>)\</a:t>
            </a:r>
          </a:p>
          <a:p>
            <a:pPr marL="0" indent="0">
              <a:buNone/>
            </a:pPr>
            <a:r>
              <a:rPr lang="fr-FR" sz="1200" dirty="0">
                <a:latin typeface="Consolas" panose="020B0609020204030204" pitchFamily="49" charset="0"/>
                <a:cs typeface="Consolas" panose="020B0609020204030204" pitchFamily="49" charset="0"/>
              </a:rPr>
              <a:t> </a:t>
            </a:r>
            <a:r>
              <a:rPr lang="fr-FR" sz="1200" dirty="0" smtClean="0">
                <a:latin typeface="Consolas" panose="020B0609020204030204" pitchFamily="49" charset="0"/>
                <a:cs typeface="Consolas" panose="020B0609020204030204" pitchFamily="49" charset="0"/>
              </a:rPr>
              <a:t>   .</a:t>
            </a:r>
            <a:r>
              <a:rPr lang="fr-FR" sz="1200" dirty="0" err="1">
                <a:latin typeface="Consolas" panose="020B0609020204030204" pitchFamily="49" charset="0"/>
                <a:cs typeface="Consolas" panose="020B0609020204030204" pitchFamily="49" charset="0"/>
              </a:rPr>
              <a:t>printSchema</a:t>
            </a:r>
            <a:r>
              <a:rPr lang="fr-FR" sz="1200" dirty="0">
                <a:latin typeface="Consolas" panose="020B0609020204030204" pitchFamily="49" charset="0"/>
                <a:cs typeface="Consolas" panose="020B0609020204030204" pitchFamily="49" charset="0"/>
              </a:rPr>
              <a:t>()</a:t>
            </a:r>
          </a:p>
        </p:txBody>
      </p:sp>
      <p:sp>
        <p:nvSpPr>
          <p:cNvPr id="4" name="Espace réservé du contenu 3"/>
          <p:cNvSpPr>
            <a:spLocks noGrp="1"/>
          </p:cNvSpPr>
          <p:nvPr>
            <p:ph sz="half" idx="2"/>
          </p:nvPr>
        </p:nvSpPr>
        <p:spPr/>
        <p:txBody>
          <a:bodyPr>
            <a:normAutofit/>
          </a:bodyPr>
          <a:lstStyle/>
          <a:p>
            <a:r>
              <a:rPr lang="fr-FR" sz="1800" dirty="0" smtClean="0"/>
              <a:t>Exemple 2 :</a:t>
            </a:r>
          </a:p>
          <a:p>
            <a:pPr marL="0" indent="0">
              <a:buNone/>
            </a:pPr>
            <a:r>
              <a:rPr lang="fr-FR" sz="1200" dirty="0" err="1">
                <a:latin typeface="Consolas" panose="020B0609020204030204" pitchFamily="49" charset="0"/>
                <a:cs typeface="Consolas" panose="020B0609020204030204" pitchFamily="49" charset="0"/>
              </a:rPr>
              <a:t>base_path</a:t>
            </a:r>
            <a:r>
              <a:rPr lang="fr-FR" sz="1200" dirty="0">
                <a:latin typeface="Consolas" panose="020B0609020204030204" pitchFamily="49" charset="0"/>
                <a:cs typeface="Consolas" panose="020B0609020204030204" pitchFamily="49" charset="0"/>
              </a:rPr>
              <a:t> = </a:t>
            </a:r>
            <a:r>
              <a:rPr lang="fr-FR" sz="1200" dirty="0" smtClean="0">
                <a:latin typeface="Consolas" panose="020B0609020204030204" pitchFamily="49" charset="0"/>
                <a:cs typeface="Consolas" panose="020B0609020204030204" pitchFamily="49" charset="0"/>
              </a:rPr>
              <a:t>\</a:t>
            </a:r>
          </a:p>
          <a:p>
            <a:pPr marL="0" indent="0">
              <a:buNone/>
            </a:pPr>
            <a:r>
              <a:rPr lang="fr-FR" sz="1200" dirty="0" smtClean="0">
                <a:latin typeface="Consolas" panose="020B0609020204030204" pitchFamily="49" charset="0"/>
                <a:cs typeface="Consolas" panose="020B0609020204030204" pitchFamily="49" charset="0"/>
              </a:rPr>
              <a:t>'/</a:t>
            </a:r>
            <a:r>
              <a:rPr lang="fr-FR" sz="1200" dirty="0" err="1" smtClean="0">
                <a:latin typeface="Consolas" panose="020B0609020204030204" pitchFamily="49" charset="0"/>
                <a:cs typeface="Consolas" panose="020B0609020204030204" pitchFamily="49" charset="0"/>
              </a:rPr>
              <a:t>apps</a:t>
            </a:r>
            <a:r>
              <a:rPr lang="fr-FR" sz="1200" dirty="0" smtClean="0">
                <a:latin typeface="Consolas" panose="020B0609020204030204" pitchFamily="49" charset="0"/>
                <a:cs typeface="Consolas" panose="020B0609020204030204" pitchFamily="49" charset="0"/>
              </a:rPr>
              <a:t>/</a:t>
            </a:r>
            <a:r>
              <a:rPr lang="fr-FR" sz="1200" dirty="0" err="1" smtClean="0">
                <a:latin typeface="Consolas" panose="020B0609020204030204" pitchFamily="49" charset="0"/>
                <a:cs typeface="Consolas" panose="020B0609020204030204" pitchFamily="49" charset="0"/>
              </a:rPr>
              <a:t>hive</a:t>
            </a:r>
            <a:r>
              <a:rPr lang="fr-FR" sz="1200" dirty="0" smtClean="0">
                <a:latin typeface="Consolas" panose="020B0609020204030204" pitchFamily="49" charset="0"/>
                <a:cs typeface="Consolas" panose="020B0609020204030204" pitchFamily="49" charset="0"/>
              </a:rPr>
              <a:t>/</a:t>
            </a:r>
            <a:r>
              <a:rPr lang="fr-FR" sz="1200" dirty="0" err="1" smtClean="0">
                <a:latin typeface="Consolas" panose="020B0609020204030204" pitchFamily="49" charset="0"/>
                <a:cs typeface="Consolas" panose="020B0609020204030204" pitchFamily="49" charset="0"/>
              </a:rPr>
              <a:t>warehouse</a:t>
            </a:r>
            <a:r>
              <a:rPr lang="fr-FR" sz="1200" dirty="0" smtClean="0">
                <a:latin typeface="Consolas" panose="020B0609020204030204" pitchFamily="49" charset="0"/>
                <a:cs typeface="Consolas" panose="020B0609020204030204" pitchFamily="49" charset="0"/>
              </a:rPr>
              <a:t>/</a:t>
            </a:r>
            <a:r>
              <a:rPr lang="fr-FR" sz="1200" dirty="0" err="1" smtClean="0">
                <a:latin typeface="Consolas" panose="020B0609020204030204" pitchFamily="49" charset="0"/>
                <a:cs typeface="Consolas" panose="020B0609020204030204" pitchFamily="49" charset="0"/>
              </a:rPr>
              <a:t>test_table</a:t>
            </a:r>
            <a:r>
              <a:rPr lang="fr-FR" sz="1200" dirty="0" smtClean="0">
                <a:latin typeface="Consolas" panose="020B0609020204030204" pitchFamily="49" charset="0"/>
                <a:cs typeface="Consolas" panose="020B0609020204030204" pitchFamily="49" charset="0"/>
              </a:rPr>
              <a:t>/</a:t>
            </a:r>
            <a:r>
              <a:rPr lang="fr-FR" sz="1200" dirty="0" err="1" smtClean="0">
                <a:latin typeface="Consolas" panose="020B0609020204030204" pitchFamily="49" charset="0"/>
                <a:cs typeface="Consolas" panose="020B0609020204030204" pitchFamily="49" charset="0"/>
              </a:rPr>
              <a:t>aircraft</a:t>
            </a:r>
            <a:r>
              <a:rPr lang="fr-FR" sz="1200" dirty="0" smtClean="0">
                <a:latin typeface="Consolas" panose="020B0609020204030204" pitchFamily="49" charset="0"/>
                <a:cs typeface="Consolas" panose="020B0609020204030204" pitchFamily="49" charset="0"/>
              </a:rPr>
              <a:t>=a380</a:t>
            </a:r>
          </a:p>
          <a:p>
            <a:pPr marL="0" indent="0">
              <a:buNone/>
            </a:pPr>
            <a:r>
              <a:rPr lang="fr-FR" sz="1200" dirty="0">
                <a:latin typeface="Consolas" panose="020B0609020204030204" pitchFamily="49" charset="0"/>
                <a:cs typeface="Consolas" panose="020B0609020204030204" pitchFamily="49" charset="0"/>
              </a:rPr>
              <a:t>/registration=F-HPJI/</a:t>
            </a:r>
            <a:r>
              <a:rPr lang="fr-FR" sz="1200" dirty="0" err="1">
                <a:latin typeface="Consolas" panose="020B0609020204030204" pitchFamily="49" charset="0"/>
                <a:cs typeface="Consolas" panose="020B0609020204030204" pitchFamily="49" charset="0"/>
              </a:rPr>
              <a:t>departure_year</a:t>
            </a:r>
            <a:r>
              <a:rPr lang="fr-FR" sz="1200" dirty="0">
                <a:latin typeface="Consolas" panose="020B0609020204030204" pitchFamily="49" charset="0"/>
                <a:cs typeface="Consolas" panose="020B0609020204030204" pitchFamily="49" charset="0"/>
              </a:rPr>
              <a:t>=16'</a:t>
            </a:r>
          </a:p>
          <a:p>
            <a:pPr marL="0" indent="0">
              <a:buNone/>
            </a:pPr>
            <a:endParaRPr lang="fr-FR" sz="1200" dirty="0">
              <a:latin typeface="Consolas" panose="020B0609020204030204" pitchFamily="49" charset="0"/>
              <a:cs typeface="Consolas" panose="020B0609020204030204" pitchFamily="49" charset="0"/>
            </a:endParaRPr>
          </a:p>
          <a:p>
            <a:pPr marL="0" indent="0">
              <a:buNone/>
            </a:pPr>
            <a:r>
              <a:rPr lang="fr-FR" sz="1200" dirty="0" err="1">
                <a:latin typeface="Consolas" panose="020B0609020204030204" pitchFamily="49" charset="0"/>
                <a:cs typeface="Consolas" panose="020B0609020204030204" pitchFamily="49" charset="0"/>
              </a:rPr>
              <a:t>spark.read</a:t>
            </a:r>
            <a:r>
              <a:rPr lang="fr-FR" sz="1200" dirty="0">
                <a:latin typeface="Consolas" panose="020B0609020204030204" pitchFamily="49" charset="0"/>
                <a:cs typeface="Consolas" panose="020B0609020204030204" pitchFamily="49" charset="0"/>
              </a:rPr>
              <a:t>\</a:t>
            </a:r>
          </a:p>
          <a:p>
            <a:pPr marL="0" indent="0">
              <a:buNone/>
            </a:pPr>
            <a:r>
              <a:rPr lang="fr-FR" sz="1200" dirty="0">
                <a:latin typeface="Consolas" panose="020B0609020204030204" pitchFamily="49" charset="0"/>
                <a:cs typeface="Consolas" panose="020B0609020204030204" pitchFamily="49" charset="0"/>
              </a:rPr>
              <a:t>    .option('</a:t>
            </a:r>
            <a:r>
              <a:rPr lang="fr-FR" sz="1200" dirty="0" err="1">
                <a:latin typeface="Consolas" panose="020B0609020204030204" pitchFamily="49" charset="0"/>
                <a:cs typeface="Consolas" panose="020B0609020204030204" pitchFamily="49" charset="0"/>
              </a:rPr>
              <a:t>basePath</a:t>
            </a:r>
            <a:r>
              <a:rPr lang="fr-FR" sz="1200" dirty="0">
                <a:latin typeface="Consolas" panose="020B0609020204030204" pitchFamily="49" charset="0"/>
                <a:cs typeface="Consolas" panose="020B0609020204030204" pitchFamily="49" charset="0"/>
              </a:rPr>
              <a:t>', </a:t>
            </a:r>
            <a:r>
              <a:rPr lang="fr-FR" sz="1200" dirty="0" err="1">
                <a:latin typeface="Consolas" panose="020B0609020204030204" pitchFamily="49" charset="0"/>
                <a:cs typeface="Consolas" panose="020B0609020204030204" pitchFamily="49" charset="0"/>
              </a:rPr>
              <a:t>base_path</a:t>
            </a:r>
            <a:r>
              <a:rPr lang="fr-FR" sz="1200" dirty="0">
                <a:latin typeface="Consolas" panose="020B0609020204030204" pitchFamily="49" charset="0"/>
                <a:cs typeface="Consolas" panose="020B0609020204030204" pitchFamily="49" charset="0"/>
              </a:rPr>
              <a:t>)\</a:t>
            </a:r>
          </a:p>
          <a:p>
            <a:pPr marL="0" indent="0">
              <a:buNone/>
            </a:pPr>
            <a:r>
              <a:rPr lang="fr-FR" sz="1200" dirty="0" smtClean="0">
                <a:latin typeface="Consolas" panose="020B0609020204030204" pitchFamily="49" charset="0"/>
                <a:cs typeface="Consolas" panose="020B0609020204030204" pitchFamily="49" charset="0"/>
              </a:rPr>
              <a:t>    .</a:t>
            </a:r>
            <a:r>
              <a:rPr lang="fr-FR" sz="1200" dirty="0">
                <a:latin typeface="Consolas" panose="020B0609020204030204" pitchFamily="49" charset="0"/>
                <a:cs typeface="Consolas" panose="020B0609020204030204" pitchFamily="49" charset="0"/>
              </a:rPr>
              <a:t>parquet(</a:t>
            </a:r>
            <a:r>
              <a:rPr lang="fr-FR" sz="1200" dirty="0" err="1">
                <a:latin typeface="Consolas" panose="020B0609020204030204" pitchFamily="49" charset="0"/>
                <a:cs typeface="Consolas" panose="020B0609020204030204" pitchFamily="49" charset="0"/>
              </a:rPr>
              <a:t>base_path</a:t>
            </a:r>
            <a:r>
              <a:rPr lang="fr-FR" sz="1200" dirty="0">
                <a:latin typeface="Consolas" panose="020B0609020204030204" pitchFamily="49" charset="0"/>
                <a:cs typeface="Consolas" panose="020B0609020204030204" pitchFamily="49" charset="0"/>
              </a:rPr>
              <a:t>)\</a:t>
            </a:r>
          </a:p>
          <a:p>
            <a:pPr marL="0" indent="0">
              <a:buNone/>
            </a:pPr>
            <a:r>
              <a:rPr lang="fr-FR" sz="1200" dirty="0">
                <a:latin typeface="Consolas" panose="020B0609020204030204" pitchFamily="49" charset="0"/>
                <a:cs typeface="Consolas" panose="020B0609020204030204" pitchFamily="49" charset="0"/>
              </a:rPr>
              <a:t>    .</a:t>
            </a:r>
            <a:r>
              <a:rPr lang="fr-FR" sz="1200" dirty="0" err="1">
                <a:latin typeface="Consolas" panose="020B0609020204030204" pitchFamily="49" charset="0"/>
                <a:cs typeface="Consolas" panose="020B0609020204030204" pitchFamily="49" charset="0"/>
              </a:rPr>
              <a:t>printSchema</a:t>
            </a:r>
            <a:r>
              <a:rPr lang="fr-FR" sz="1200" dirty="0">
                <a:latin typeface="Consolas" panose="020B0609020204030204" pitchFamily="49" charset="0"/>
                <a:cs typeface="Consolas" panose="020B0609020204030204" pitchFamily="49" charset="0"/>
              </a:rPr>
              <a:t>()</a:t>
            </a:r>
          </a:p>
          <a:p>
            <a:endParaRPr lang="fr-FR" dirty="0"/>
          </a:p>
        </p:txBody>
      </p:sp>
      <p:pic>
        <p:nvPicPr>
          <p:cNvPr id="5" name="Image 4"/>
          <p:cNvPicPr>
            <a:picLocks noChangeAspect="1"/>
          </p:cNvPicPr>
          <p:nvPr/>
        </p:nvPicPr>
        <p:blipFill>
          <a:blip r:embed="rId2"/>
          <a:stretch>
            <a:fillRect/>
          </a:stretch>
        </p:blipFill>
        <p:spPr>
          <a:xfrm>
            <a:off x="911616" y="4286315"/>
            <a:ext cx="3552825" cy="2247900"/>
          </a:xfrm>
          <a:prstGeom prst="rect">
            <a:avLst/>
          </a:prstGeom>
        </p:spPr>
      </p:pic>
      <p:pic>
        <p:nvPicPr>
          <p:cNvPr id="6" name="Image 5"/>
          <p:cNvPicPr>
            <a:picLocks noChangeAspect="1"/>
          </p:cNvPicPr>
          <p:nvPr/>
        </p:nvPicPr>
        <p:blipFill>
          <a:blip r:embed="rId3"/>
          <a:stretch>
            <a:fillRect/>
          </a:stretch>
        </p:blipFill>
        <p:spPr>
          <a:xfrm>
            <a:off x="6334862" y="4676840"/>
            <a:ext cx="3514725" cy="1857375"/>
          </a:xfrm>
          <a:prstGeom prst="rect">
            <a:avLst/>
          </a:prstGeom>
        </p:spPr>
      </p:pic>
      <p:sp>
        <p:nvSpPr>
          <p:cNvPr id="7" name="Espace réservé du numéro de diapositive 6"/>
          <p:cNvSpPr>
            <a:spLocks noGrp="1"/>
          </p:cNvSpPr>
          <p:nvPr>
            <p:ph type="sldNum" sz="quarter" idx="12"/>
          </p:nvPr>
        </p:nvSpPr>
        <p:spPr/>
        <p:txBody>
          <a:bodyPr/>
          <a:lstStyle/>
          <a:p>
            <a:fld id="{D507D798-7ED4-457E-A60B-01745859EC32}" type="slidenum">
              <a:rPr lang="fr-FR" smtClean="0"/>
              <a:t>15</a:t>
            </a:fld>
            <a:endParaRPr lang="fr-FR"/>
          </a:p>
        </p:txBody>
      </p:sp>
      <p:sp>
        <p:nvSpPr>
          <p:cNvPr id="8" name="Rectangle 7"/>
          <p:cNvSpPr/>
          <p:nvPr/>
        </p:nvSpPr>
        <p:spPr>
          <a:xfrm>
            <a:off x="911616" y="5700173"/>
            <a:ext cx="3243431" cy="7971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9" name="Rectangle 8"/>
          <p:cNvSpPr/>
          <p:nvPr/>
        </p:nvSpPr>
        <p:spPr>
          <a:xfrm>
            <a:off x="6334862" y="6098769"/>
            <a:ext cx="3243431" cy="3857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10" name="ZoneTexte 9"/>
          <p:cNvSpPr txBox="1"/>
          <p:nvPr/>
        </p:nvSpPr>
        <p:spPr>
          <a:xfrm>
            <a:off x="9635175" y="3416518"/>
            <a:ext cx="2471958" cy="1169551"/>
          </a:xfrm>
          <a:prstGeom prst="rect">
            <a:avLst/>
          </a:prstGeom>
          <a:noFill/>
        </p:spPr>
        <p:txBody>
          <a:bodyPr wrap="square" rtlCol="0">
            <a:spAutoFit/>
          </a:bodyPr>
          <a:lstStyle/>
          <a:p>
            <a:pPr algn="just"/>
            <a:r>
              <a:rPr lang="fr-FR" sz="1400" dirty="0" err="1" smtClean="0">
                <a:latin typeface="Consolas" panose="020B0609020204030204" pitchFamily="49" charset="0"/>
                <a:cs typeface="Consolas" panose="020B0609020204030204" pitchFamily="49" charset="0"/>
              </a:rPr>
              <a:t>aircraft</a:t>
            </a:r>
            <a:r>
              <a:rPr lang="fr-FR" sz="1400" dirty="0" smtClean="0"/>
              <a:t>, </a:t>
            </a:r>
            <a:r>
              <a:rPr lang="fr-FR" sz="1400" dirty="0" smtClean="0">
                <a:latin typeface="Consolas" panose="020B0609020204030204" pitchFamily="49" charset="0"/>
                <a:cs typeface="Consolas" panose="020B0609020204030204" pitchFamily="49" charset="0"/>
              </a:rPr>
              <a:t>registration</a:t>
            </a:r>
            <a:r>
              <a:rPr lang="fr-FR" sz="1400" dirty="0" smtClean="0"/>
              <a:t> </a:t>
            </a:r>
          </a:p>
          <a:p>
            <a:pPr algn="just"/>
            <a:r>
              <a:rPr lang="fr-FR" sz="1400" dirty="0" smtClean="0"/>
              <a:t>et </a:t>
            </a:r>
            <a:r>
              <a:rPr lang="fr-FR" sz="1400" dirty="0" err="1" smtClean="0">
                <a:latin typeface="Consolas" panose="020B0609020204030204" pitchFamily="49" charset="0"/>
                <a:cs typeface="Consolas" panose="020B0609020204030204" pitchFamily="49" charset="0"/>
              </a:rPr>
              <a:t>departure_year</a:t>
            </a:r>
            <a:r>
              <a:rPr lang="fr-FR" sz="1400" dirty="0" smtClean="0"/>
              <a:t> ne</a:t>
            </a:r>
          </a:p>
          <a:p>
            <a:pPr algn="just"/>
            <a:r>
              <a:rPr lang="fr-FR" sz="1400" dirty="0"/>
              <a:t>s</a:t>
            </a:r>
            <a:r>
              <a:rPr lang="fr-FR" sz="1400" dirty="0" smtClean="0"/>
              <a:t>ont plus comprises </a:t>
            </a:r>
          </a:p>
          <a:p>
            <a:pPr algn="just"/>
            <a:r>
              <a:rPr lang="fr-FR" sz="1400" dirty="0" smtClean="0"/>
              <a:t>comme des variables de</a:t>
            </a:r>
          </a:p>
          <a:p>
            <a:pPr algn="just"/>
            <a:r>
              <a:rPr lang="fr-FR" sz="1400" dirty="0" smtClean="0"/>
              <a:t>partitionnement</a:t>
            </a:r>
            <a:endParaRPr lang="fr-FR" sz="1400" dirty="0"/>
          </a:p>
        </p:txBody>
      </p:sp>
    </p:spTree>
    <p:extLst>
      <p:ext uri="{BB962C8B-B14F-4D97-AF65-F5344CB8AC3E}">
        <p14:creationId xmlns:p14="http://schemas.microsoft.com/office/powerpoint/2010/main" val="3395877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III-I. </a:t>
            </a:r>
            <a:r>
              <a:rPr lang="fr-FR" dirty="0"/>
              <a:t>Parquet &amp; </a:t>
            </a:r>
            <a:r>
              <a:rPr lang="fr-FR" dirty="0" err="1"/>
              <a:t>Spark</a:t>
            </a:r>
            <a:r>
              <a:rPr lang="fr-FR" dirty="0"/>
              <a:t> : </a:t>
            </a:r>
            <a:r>
              <a:rPr lang="fr-FR" dirty="0" smtClean="0"/>
              <a:t>Écriture simple de </a:t>
            </a:r>
            <a:r>
              <a:rPr lang="fr-FR" dirty="0"/>
              <a:t>fichiers </a:t>
            </a:r>
            <a:r>
              <a:rPr lang="fr-FR" dirty="0" smtClean="0"/>
              <a:t>Parquet (1/2)</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Exemple : </a:t>
            </a:r>
          </a:p>
          <a:p>
            <a:pPr marL="0" indent="0">
              <a:buNone/>
            </a:pPr>
            <a:endParaRPr lang="fr-FR" dirty="0" smtClean="0"/>
          </a:p>
          <a:p>
            <a:pPr marL="0" indent="0">
              <a:buNone/>
            </a:pPr>
            <a:r>
              <a:rPr lang="fr-FR" dirty="0" err="1" smtClean="0">
                <a:latin typeface="Consolas" panose="020B0609020204030204" pitchFamily="49" charset="0"/>
                <a:cs typeface="Consolas" panose="020B0609020204030204" pitchFamily="49" charset="0"/>
              </a:rPr>
              <a:t>df.write</a:t>
            </a:r>
            <a:r>
              <a:rPr lang="fr-FR" dirty="0" smtClean="0">
                <a:latin typeface="Consolas" panose="020B0609020204030204" pitchFamily="49" charset="0"/>
                <a:cs typeface="Consolas" panose="020B0609020204030204" pitchFamily="49" charset="0"/>
              </a:rPr>
              <a:t>\</a:t>
            </a:r>
          </a:p>
          <a:p>
            <a:pPr marL="0" indent="0">
              <a:buNone/>
            </a:pPr>
            <a:r>
              <a:rPr lang="fr-FR" dirty="0" smtClean="0">
                <a:latin typeface="Consolas" panose="020B0609020204030204" pitchFamily="49" charset="0"/>
                <a:cs typeface="Consolas" panose="020B0609020204030204" pitchFamily="49" charset="0"/>
              </a:rPr>
              <a:t>    .</a:t>
            </a:r>
            <a:r>
              <a:rPr lang="fr-FR" dirty="0">
                <a:latin typeface="Consolas" panose="020B0609020204030204" pitchFamily="49" charset="0"/>
                <a:cs typeface="Consolas" panose="020B0609020204030204" pitchFamily="49" charset="0"/>
              </a:rPr>
              <a:t>option</a:t>
            </a:r>
            <a:r>
              <a:rPr lang="fr-FR" dirty="0" smtClean="0">
                <a:latin typeface="Consolas" panose="020B0609020204030204" pitchFamily="49" charset="0"/>
                <a:cs typeface="Consolas" panose="020B0609020204030204" pitchFamily="49" charset="0"/>
              </a:rPr>
              <a:t>('compression', '</a:t>
            </a:r>
            <a:r>
              <a:rPr lang="fr-FR" dirty="0" err="1" smtClean="0">
                <a:latin typeface="Consolas" panose="020B0609020204030204" pitchFamily="49" charset="0"/>
                <a:cs typeface="Consolas" panose="020B0609020204030204" pitchFamily="49" charset="0"/>
              </a:rPr>
              <a:t>gzip</a:t>
            </a:r>
            <a:r>
              <a:rPr lang="fr-FR" dirty="0" smtClean="0">
                <a:latin typeface="Consolas" panose="020B0609020204030204" pitchFamily="49" charset="0"/>
                <a:cs typeface="Consolas" panose="020B0609020204030204" pitchFamily="49" charset="0"/>
              </a:rPr>
              <a:t>')\</a:t>
            </a:r>
          </a:p>
          <a:p>
            <a:pPr marL="0" indent="0">
              <a:buNone/>
            </a:pPr>
            <a:r>
              <a:rPr lang="fr-FR" dirty="0" smtClean="0">
                <a:latin typeface="Consolas" panose="020B0609020204030204" pitchFamily="49" charset="0"/>
                <a:cs typeface="Consolas" panose="020B0609020204030204" pitchFamily="49" charset="0"/>
              </a:rPr>
              <a:t>    .</a:t>
            </a:r>
            <a:r>
              <a:rPr lang="fr-FR" dirty="0">
                <a:latin typeface="Consolas" panose="020B0609020204030204" pitchFamily="49" charset="0"/>
                <a:cs typeface="Consolas" panose="020B0609020204030204" pitchFamily="49" charset="0"/>
              </a:rPr>
              <a:t>option</a:t>
            </a:r>
            <a:r>
              <a:rPr lang="fr-FR" dirty="0" smtClean="0">
                <a:latin typeface="Consolas" panose="020B0609020204030204" pitchFamily="49" charset="0"/>
                <a:cs typeface="Consolas" panose="020B0609020204030204" pitchFamily="49" charset="0"/>
              </a:rPr>
              <a:t>('mode', '</a:t>
            </a:r>
            <a:r>
              <a:rPr lang="fr-FR" dirty="0" err="1" smtClean="0">
                <a:latin typeface="Consolas" panose="020B0609020204030204" pitchFamily="49" charset="0"/>
                <a:cs typeface="Consolas" panose="020B0609020204030204" pitchFamily="49" charset="0"/>
              </a:rPr>
              <a:t>overwrite</a:t>
            </a:r>
            <a:r>
              <a:rPr lang="fr-FR" dirty="0" smtClean="0">
                <a:latin typeface="Consolas" panose="020B0609020204030204" pitchFamily="49" charset="0"/>
                <a:cs typeface="Consolas" panose="020B0609020204030204" pitchFamily="49" charset="0"/>
              </a:rPr>
              <a:t>')\ # ou autre </a:t>
            </a:r>
            <a:r>
              <a:rPr lang="fr-FR" dirty="0" err="1" smtClean="0">
                <a:latin typeface="Consolas" panose="020B0609020204030204" pitchFamily="49" charset="0"/>
                <a:cs typeface="Consolas" panose="020B0609020204030204" pitchFamily="49" charset="0"/>
              </a:rPr>
              <a:t>SaveMode</a:t>
            </a:r>
            <a:endParaRPr lang="fr-FR" dirty="0" smtClean="0">
              <a:latin typeface="Consolas" panose="020B0609020204030204" pitchFamily="49" charset="0"/>
              <a:cs typeface="Consolas" panose="020B0609020204030204" pitchFamily="49" charset="0"/>
            </a:endParaRPr>
          </a:p>
          <a:p>
            <a:pPr marL="0" indent="0">
              <a:buNone/>
            </a:pPr>
            <a:r>
              <a:rPr lang="fr-FR" dirty="0" smtClean="0">
                <a:latin typeface="Consolas" panose="020B0609020204030204" pitchFamily="49" charset="0"/>
                <a:cs typeface="Consolas" panose="020B0609020204030204" pitchFamily="49" charset="0"/>
              </a:rPr>
              <a:t>    </a:t>
            </a:r>
            <a:r>
              <a:rPr lang="fr-FR" dirty="0">
                <a:latin typeface="Consolas" panose="020B0609020204030204" pitchFamily="49" charset="0"/>
                <a:cs typeface="Consolas" panose="020B0609020204030204" pitchFamily="49" charset="0"/>
              </a:rPr>
              <a:t>.</a:t>
            </a:r>
            <a:r>
              <a:rPr lang="fr-FR" dirty="0" smtClean="0">
                <a:latin typeface="Consolas" panose="020B0609020204030204" pitchFamily="49" charset="0"/>
                <a:cs typeface="Consolas" panose="020B0609020204030204" pitchFamily="49" charset="0"/>
              </a:rPr>
              <a:t>parquet(</a:t>
            </a:r>
            <a:r>
              <a:rPr lang="fr-FR" dirty="0" err="1" smtClean="0">
                <a:latin typeface="Consolas" panose="020B0609020204030204" pitchFamily="49" charset="0"/>
                <a:cs typeface="Consolas" panose="020B0609020204030204" pitchFamily="49" charset="0"/>
              </a:rPr>
              <a:t>path</a:t>
            </a:r>
            <a:r>
              <a:rPr lang="fr-FR" dirty="0" smtClean="0">
                <a:latin typeface="Consolas" panose="020B0609020204030204" pitchFamily="49" charset="0"/>
                <a:cs typeface="Consolas" panose="020B0609020204030204" pitchFamily="49" charset="0"/>
              </a:rPr>
              <a:t>/to/</a:t>
            </a:r>
            <a:r>
              <a:rPr lang="fr-FR" dirty="0" err="1" smtClean="0">
                <a:latin typeface="Consolas" panose="020B0609020204030204" pitchFamily="49" charset="0"/>
                <a:cs typeface="Consolas" panose="020B0609020204030204" pitchFamily="49" charset="0"/>
              </a:rPr>
              <a:t>parquet_dir</a:t>
            </a:r>
            <a:r>
              <a:rPr lang="fr-FR" dirty="0" smtClean="0">
                <a:latin typeface="Consolas" panose="020B0609020204030204" pitchFamily="49" charset="0"/>
                <a:cs typeface="Consolas" panose="020B0609020204030204" pitchFamily="49" charset="0"/>
              </a:rPr>
              <a:t>)\ # ou </a:t>
            </a:r>
            <a:r>
              <a:rPr lang="fr-FR" dirty="0" err="1" smtClean="0">
                <a:latin typeface="Consolas" panose="020B0609020204030204" pitchFamily="49" charset="0"/>
                <a:cs typeface="Consolas" panose="020B0609020204030204" pitchFamily="49" charset="0"/>
              </a:rPr>
              <a:t>saveAsTable</a:t>
            </a:r>
            <a:r>
              <a:rPr lang="fr-FR" dirty="0" smtClean="0">
                <a:latin typeface="Consolas" panose="020B0609020204030204" pitchFamily="49" charset="0"/>
                <a:cs typeface="Consolas" panose="020B0609020204030204" pitchFamily="49" charset="0"/>
              </a:rPr>
              <a:t> ou </a:t>
            </a:r>
            <a:r>
              <a:rPr lang="fr-FR" dirty="0" err="1" smtClean="0">
                <a:latin typeface="Consolas" panose="020B0609020204030204" pitchFamily="49" charset="0"/>
                <a:cs typeface="Consolas" panose="020B0609020204030204" pitchFamily="49" charset="0"/>
              </a:rPr>
              <a:t>insertInto</a:t>
            </a:r>
            <a:endParaRPr lang="fr-FR" dirty="0">
              <a:latin typeface="Consolas" panose="020B0609020204030204" pitchFamily="49" charset="0"/>
              <a:cs typeface="Consolas" panose="020B0609020204030204" pitchFamily="49" charset="0"/>
            </a:endParaRPr>
          </a:p>
          <a:p>
            <a:pPr marL="0" indent="0">
              <a:buNone/>
            </a:pPr>
            <a:endParaRPr lang="fr-FR" dirty="0" smtClean="0"/>
          </a:p>
          <a:p>
            <a:r>
              <a:rPr lang="fr-FR" dirty="0" smtClean="0"/>
              <a:t>Va créer un répertoire </a:t>
            </a:r>
            <a:r>
              <a:rPr lang="fr-FR" dirty="0" err="1" smtClean="0"/>
              <a:t>parquet_dir</a:t>
            </a:r>
            <a:r>
              <a:rPr lang="fr-FR" dirty="0" smtClean="0"/>
              <a:t> et y écrire autant de fichiers que </a:t>
            </a:r>
            <a:r>
              <a:rPr lang="fr-FR" dirty="0" err="1">
                <a:latin typeface="Consolas" panose="020B0609020204030204" pitchFamily="49" charset="0"/>
                <a:cs typeface="Consolas" panose="020B0609020204030204" pitchFamily="49" charset="0"/>
              </a:rPr>
              <a:t>df</a:t>
            </a:r>
            <a:r>
              <a:rPr lang="fr-FR" dirty="0" smtClean="0"/>
              <a:t> présente de partitions. </a:t>
            </a:r>
            <a:endParaRPr lang="fr-FR" dirty="0"/>
          </a:p>
          <a:p>
            <a:r>
              <a:rPr lang="fr-FR" dirty="0" smtClean="0"/>
              <a:t>Rappel : chaque </a:t>
            </a:r>
            <a:r>
              <a:rPr lang="fr-FR" i="1" dirty="0" err="1" smtClean="0"/>
              <a:t>worker</a:t>
            </a:r>
            <a:r>
              <a:rPr lang="fr-FR" dirty="0" smtClean="0"/>
              <a:t> va écrire le contenu d’une partition dans un fichier, l’écriture est donc parallélisée. </a:t>
            </a:r>
          </a:p>
          <a:p>
            <a:pPr>
              <a:lnSpc>
                <a:spcPct val="100000"/>
              </a:lnSpc>
            </a:pPr>
            <a:r>
              <a:rPr lang="fr-FR" b="1" dirty="0" smtClean="0"/>
              <a:t>Attention :</a:t>
            </a:r>
            <a:r>
              <a:rPr lang="fr-FR" dirty="0" smtClean="0"/>
              <a:t> l’écriture de fichiers Parquet </a:t>
            </a:r>
            <a:r>
              <a:rPr lang="fr-FR" u="sng" dirty="0" smtClean="0"/>
              <a:t>partitionnés</a:t>
            </a:r>
            <a:r>
              <a:rPr lang="fr-FR" dirty="0" smtClean="0"/>
              <a:t> (dès qu’on utilise </a:t>
            </a:r>
            <a:r>
              <a:rPr lang="fr-FR" dirty="0" err="1" smtClean="0">
                <a:latin typeface="Consolas" panose="020B0609020204030204" pitchFamily="49" charset="0"/>
                <a:cs typeface="Consolas" panose="020B0609020204030204" pitchFamily="49" charset="0"/>
              </a:rPr>
              <a:t>partitionBy</a:t>
            </a:r>
            <a:r>
              <a:rPr lang="fr-FR" dirty="0" smtClean="0"/>
              <a:t>) est très gourmande en mémoire. Il y a pas mal d’opérations à faire : tri, encodage, compression, etc.</a:t>
            </a:r>
            <a:endParaRPr lang="fr-FR"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16</a:t>
            </a:fld>
            <a:endParaRPr lang="fr-FR"/>
          </a:p>
        </p:txBody>
      </p:sp>
    </p:spTree>
    <p:extLst>
      <p:ext uri="{BB962C8B-B14F-4D97-AF65-F5344CB8AC3E}">
        <p14:creationId xmlns:p14="http://schemas.microsoft.com/office/powerpoint/2010/main" val="435148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III-I. </a:t>
            </a:r>
            <a:r>
              <a:rPr lang="fr-FR" dirty="0"/>
              <a:t>Parquet &amp; </a:t>
            </a:r>
            <a:r>
              <a:rPr lang="fr-FR" dirty="0" err="1"/>
              <a:t>Spark</a:t>
            </a:r>
            <a:r>
              <a:rPr lang="fr-FR" dirty="0"/>
              <a:t> : </a:t>
            </a:r>
            <a:r>
              <a:rPr lang="fr-FR" dirty="0" smtClean="0"/>
              <a:t>Écriture simple de </a:t>
            </a:r>
            <a:r>
              <a:rPr lang="fr-FR" dirty="0"/>
              <a:t>fichiers </a:t>
            </a:r>
            <a:r>
              <a:rPr lang="fr-FR" dirty="0" smtClean="0"/>
              <a:t>Parquet (2/2)</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Ce qui suit est valable qu’on écrive des fichiers Parquet de façon partitionnée ou pas (qu’on utilise </a:t>
            </a:r>
            <a:r>
              <a:rPr lang="fr-FR" dirty="0" err="1" smtClean="0">
                <a:latin typeface="Consolas" panose="020B0609020204030204" pitchFamily="49" charset="0"/>
                <a:cs typeface="Consolas" panose="020B0609020204030204" pitchFamily="49" charset="0"/>
              </a:rPr>
              <a:t>partitionBy</a:t>
            </a:r>
            <a:r>
              <a:rPr lang="fr-FR" dirty="0" smtClean="0">
                <a:latin typeface="Consolas" panose="020B0609020204030204" pitchFamily="49" charset="0"/>
                <a:cs typeface="Consolas" panose="020B0609020204030204" pitchFamily="49" charset="0"/>
              </a:rPr>
              <a:t> </a:t>
            </a:r>
            <a:r>
              <a:rPr lang="fr-FR" sz="2900" dirty="0"/>
              <a:t>ou pas</a:t>
            </a:r>
            <a:r>
              <a:rPr lang="fr-FR" sz="2900" dirty="0" smtClean="0"/>
              <a:t>).</a:t>
            </a:r>
          </a:p>
          <a:p>
            <a:r>
              <a:rPr lang="fr-FR" dirty="0" err="1" smtClean="0"/>
              <a:t>Spark</a:t>
            </a:r>
            <a:r>
              <a:rPr lang="fr-FR" dirty="0" smtClean="0"/>
              <a:t> 2.x offre un contrôle beaucoup plus fin sur l’écriture des fichiers via les méthodes </a:t>
            </a:r>
            <a:r>
              <a:rPr lang="fr-FR" dirty="0" err="1">
                <a:latin typeface="Consolas" panose="020B0609020204030204" pitchFamily="49" charset="0"/>
                <a:cs typeface="Consolas" panose="020B0609020204030204" pitchFamily="49" charset="0"/>
              </a:rPr>
              <a:t>bucketBy</a:t>
            </a:r>
            <a:r>
              <a:rPr lang="fr-FR" dirty="0"/>
              <a:t> et </a:t>
            </a:r>
            <a:r>
              <a:rPr lang="fr-FR" dirty="0" err="1">
                <a:latin typeface="Consolas" panose="020B0609020204030204" pitchFamily="49" charset="0"/>
                <a:cs typeface="Consolas" panose="020B0609020204030204" pitchFamily="49" charset="0"/>
              </a:rPr>
              <a:t>sortBy</a:t>
            </a:r>
            <a:r>
              <a:rPr lang="fr-FR" dirty="0"/>
              <a:t> de </a:t>
            </a:r>
            <a:r>
              <a:rPr lang="fr-FR" dirty="0" err="1">
                <a:latin typeface="Consolas" panose="020B0609020204030204" pitchFamily="49" charset="0"/>
                <a:cs typeface="Consolas" panose="020B0609020204030204" pitchFamily="49" charset="0"/>
              </a:rPr>
              <a:t>DataFrameWriter</a:t>
            </a:r>
            <a:r>
              <a:rPr lang="fr-FR" dirty="0" smtClean="0"/>
              <a:t>. Elles sont </a:t>
            </a:r>
            <a:r>
              <a:rPr lang="fr-FR" dirty="0"/>
              <a:t>disponibles depuis </a:t>
            </a:r>
            <a:r>
              <a:rPr lang="fr-FR" dirty="0" err="1"/>
              <a:t>Spark</a:t>
            </a:r>
            <a:r>
              <a:rPr lang="fr-FR" dirty="0"/>
              <a:t> 2.0 pour l’API Scala mais </a:t>
            </a:r>
            <a:r>
              <a:rPr lang="fr-FR" dirty="0" smtClean="0"/>
              <a:t>seulement </a:t>
            </a:r>
            <a:r>
              <a:rPr lang="fr-FR" dirty="0" err="1" smtClean="0"/>
              <a:t>Spark</a:t>
            </a:r>
            <a:r>
              <a:rPr lang="fr-FR" dirty="0" smtClean="0"/>
              <a:t> </a:t>
            </a:r>
            <a:r>
              <a:rPr lang="fr-FR" dirty="0"/>
              <a:t>2.3 pour </a:t>
            </a:r>
            <a:r>
              <a:rPr lang="fr-FR" dirty="0" err="1"/>
              <a:t>Pyspark</a:t>
            </a:r>
            <a:r>
              <a:rPr lang="fr-FR" dirty="0" smtClean="0"/>
              <a:t>.</a:t>
            </a:r>
          </a:p>
          <a:p>
            <a:r>
              <a:rPr lang="fr-FR" sz="3200" dirty="0" smtClean="0"/>
              <a:t>L’idée de ces méthodes est d’optimiser le nombre et le contenu de chaque fichier Parquet : </a:t>
            </a:r>
          </a:p>
          <a:p>
            <a:pPr lvl="1"/>
            <a:r>
              <a:rPr lang="fr-FR" dirty="0" smtClean="0"/>
              <a:t>Faire en sorte que chaque fichier dans la partition (si écriture partitionnée) contienne une plage de valeur pour telle(s) </a:t>
            </a:r>
            <a:r>
              <a:rPr lang="fr-FR" sz="2500" dirty="0" smtClean="0"/>
              <a:t>variable(s) (</a:t>
            </a:r>
            <a:r>
              <a:rPr lang="fr-FR" sz="2500" dirty="0" err="1">
                <a:latin typeface="Consolas" panose="020B0609020204030204" pitchFamily="49" charset="0"/>
                <a:cs typeface="Consolas" panose="020B0609020204030204" pitchFamily="49" charset="0"/>
              </a:rPr>
              <a:t>bucketBy</a:t>
            </a:r>
            <a:r>
              <a:rPr lang="fr-FR" sz="2500" dirty="0" smtClean="0"/>
              <a:t>) </a:t>
            </a:r>
            <a:r>
              <a:rPr lang="fr-FR" dirty="0" smtClean="0"/>
              <a:t>? </a:t>
            </a:r>
          </a:p>
          <a:p>
            <a:pPr lvl="1">
              <a:lnSpc>
                <a:spcPct val="100000"/>
              </a:lnSpc>
            </a:pPr>
            <a:r>
              <a:rPr lang="fr-FR" dirty="0" smtClean="0"/>
              <a:t>Faire en sorte que le fichier écrit soit déjà trié pour telle(s) </a:t>
            </a:r>
            <a:r>
              <a:rPr lang="fr-FR" sz="2500" dirty="0" smtClean="0"/>
              <a:t>variable(s) (</a:t>
            </a:r>
            <a:r>
              <a:rPr lang="fr-FR" sz="2500" dirty="0" err="1">
                <a:latin typeface="Consolas" panose="020B0609020204030204" pitchFamily="49" charset="0"/>
                <a:cs typeface="Consolas" panose="020B0609020204030204" pitchFamily="49" charset="0"/>
              </a:rPr>
              <a:t>sortBy</a:t>
            </a:r>
            <a:r>
              <a:rPr lang="fr-FR" sz="2500" dirty="0" smtClean="0"/>
              <a:t>)</a:t>
            </a:r>
          </a:p>
          <a:p>
            <a:r>
              <a:rPr lang="fr-FR" dirty="0" smtClean="0"/>
              <a:t>Ceci vise à : </a:t>
            </a:r>
          </a:p>
          <a:p>
            <a:pPr lvl="1"/>
            <a:r>
              <a:rPr lang="fr-FR" dirty="0" smtClean="0"/>
              <a:t>Ne pas avoir à refaire à chaque lecture des opérations qu’on peut ne faire qu’une fois à l’écriture (</a:t>
            </a:r>
            <a:r>
              <a:rPr lang="fr-FR" i="1" dirty="0" smtClean="0"/>
              <a:t>sort) </a:t>
            </a:r>
            <a:r>
              <a:rPr lang="fr-FR" dirty="0" smtClean="0"/>
              <a:t>qui en devient un peu plus couteuse</a:t>
            </a:r>
            <a:r>
              <a:rPr lang="fr-FR" i="1" dirty="0" smtClean="0"/>
              <a:t>. </a:t>
            </a:r>
            <a:endParaRPr lang="fr-FR" dirty="0" smtClean="0"/>
          </a:p>
          <a:p>
            <a:pPr lvl="1"/>
            <a:r>
              <a:rPr lang="fr-FR" dirty="0" smtClean="0"/>
              <a:t>Exploiter au maximum les </a:t>
            </a:r>
            <a:r>
              <a:rPr lang="fr-FR" dirty="0"/>
              <a:t>possibilités (</a:t>
            </a:r>
            <a:r>
              <a:rPr lang="fr-FR" i="1" dirty="0" err="1"/>
              <a:t>advanced</a:t>
            </a:r>
            <a:r>
              <a:rPr lang="fr-FR" dirty="0"/>
              <a:t>) </a:t>
            </a:r>
            <a:r>
              <a:rPr lang="fr-FR" dirty="0" smtClean="0"/>
              <a:t>offertes par Parquet pour s’économiser de la lecture : </a:t>
            </a:r>
            <a:r>
              <a:rPr lang="fr-FR" i="1" dirty="0" err="1" smtClean="0"/>
              <a:t>statistics</a:t>
            </a:r>
            <a:r>
              <a:rPr lang="fr-FR" dirty="0" smtClean="0"/>
              <a:t> et </a:t>
            </a:r>
            <a:r>
              <a:rPr lang="fr-FR" i="1" dirty="0" err="1" smtClean="0"/>
              <a:t>dictionary</a:t>
            </a:r>
            <a:r>
              <a:rPr lang="fr-FR" i="1" dirty="0" smtClean="0"/>
              <a:t> </a:t>
            </a:r>
            <a:r>
              <a:rPr lang="fr-FR" i="1" dirty="0" err="1" smtClean="0"/>
              <a:t>filters</a:t>
            </a:r>
            <a:r>
              <a:rPr lang="fr-FR" i="1" dirty="0" smtClean="0"/>
              <a:t> </a:t>
            </a:r>
            <a:r>
              <a:rPr lang="fr-FR" dirty="0" smtClean="0"/>
              <a:t>(support croissant de la version de </a:t>
            </a:r>
            <a:r>
              <a:rPr lang="fr-FR" dirty="0" err="1" smtClean="0"/>
              <a:t>Spark</a:t>
            </a:r>
            <a:r>
              <a:rPr lang="fr-FR" dirty="0" smtClean="0"/>
              <a:t>).</a:t>
            </a:r>
            <a:endParaRPr lang="fr-FR" dirty="0"/>
          </a:p>
          <a:p>
            <a:endParaRPr lang="fr-FR" sz="2900"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17</a:t>
            </a:fld>
            <a:endParaRPr lang="fr-FR"/>
          </a:p>
        </p:txBody>
      </p:sp>
    </p:spTree>
    <p:extLst>
      <p:ext uri="{BB962C8B-B14F-4D97-AF65-F5344CB8AC3E}">
        <p14:creationId xmlns:p14="http://schemas.microsoft.com/office/powerpoint/2010/main" val="3505170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III-II. </a:t>
            </a:r>
            <a:r>
              <a:rPr lang="fr-FR" dirty="0"/>
              <a:t>Parquet &amp; </a:t>
            </a:r>
            <a:r>
              <a:rPr lang="fr-FR" dirty="0" err="1"/>
              <a:t>Spark</a:t>
            </a:r>
            <a:r>
              <a:rPr lang="fr-FR" dirty="0"/>
              <a:t> : </a:t>
            </a:r>
            <a:r>
              <a:rPr lang="fr-FR" dirty="0" smtClean="0"/>
              <a:t>Écriture </a:t>
            </a:r>
            <a:r>
              <a:rPr lang="fr-FR" dirty="0"/>
              <a:t>de fichiers Parquet </a:t>
            </a:r>
            <a:r>
              <a:rPr lang="fr-FR" dirty="0" smtClean="0"/>
              <a:t>partitionnés (1/4)</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Se fait à l’aide de la méthode </a:t>
            </a:r>
            <a:r>
              <a:rPr lang="fr-FR" sz="2900" dirty="0" err="1" smtClean="0">
                <a:latin typeface="Consolas" panose="020B0609020204030204" pitchFamily="49" charset="0"/>
                <a:cs typeface="Consolas" panose="020B0609020204030204" pitchFamily="49" charset="0"/>
              </a:rPr>
              <a:t>partitionBy</a:t>
            </a:r>
            <a:r>
              <a:rPr lang="fr-FR" sz="2900" dirty="0">
                <a:latin typeface="Consolas" panose="020B0609020204030204" pitchFamily="49" charset="0"/>
                <a:cs typeface="Consolas" panose="020B0609020204030204" pitchFamily="49" charset="0"/>
              </a:rPr>
              <a:t> </a:t>
            </a:r>
            <a:r>
              <a:rPr lang="fr-FR" dirty="0" smtClean="0"/>
              <a:t>de </a:t>
            </a:r>
            <a:r>
              <a:rPr lang="fr-FR" sz="2900" dirty="0" err="1">
                <a:latin typeface="Consolas" panose="020B0609020204030204" pitchFamily="49" charset="0"/>
                <a:cs typeface="Consolas" panose="020B0609020204030204" pitchFamily="49" charset="0"/>
              </a:rPr>
              <a:t>DataFrameWriter</a:t>
            </a:r>
            <a:r>
              <a:rPr lang="fr-FR" dirty="0" smtClean="0"/>
              <a:t>. Exemple : </a:t>
            </a:r>
          </a:p>
          <a:p>
            <a:pPr marL="0" indent="0">
              <a:buNone/>
            </a:pPr>
            <a:endParaRPr lang="fr-FR" dirty="0" smtClean="0"/>
          </a:p>
          <a:p>
            <a:pPr marL="0" indent="0">
              <a:buNone/>
            </a:pPr>
            <a:r>
              <a:rPr lang="fr-FR" dirty="0" err="1" smtClean="0">
                <a:latin typeface="Consolas" panose="020B0609020204030204" pitchFamily="49" charset="0"/>
                <a:cs typeface="Consolas" panose="020B0609020204030204" pitchFamily="49" charset="0"/>
              </a:rPr>
              <a:t>df.write</a:t>
            </a:r>
            <a:r>
              <a:rPr lang="fr-FR" dirty="0" smtClean="0">
                <a:latin typeface="Consolas" panose="020B0609020204030204" pitchFamily="49" charset="0"/>
                <a:cs typeface="Consolas" panose="020B0609020204030204" pitchFamily="49" charset="0"/>
              </a:rPr>
              <a:t>\</a:t>
            </a:r>
          </a:p>
          <a:p>
            <a:pPr marL="0" indent="0">
              <a:buNone/>
            </a:pPr>
            <a:r>
              <a:rPr lang="fr-FR" dirty="0">
                <a:latin typeface="Consolas" panose="020B0609020204030204" pitchFamily="49" charset="0"/>
                <a:cs typeface="Consolas" panose="020B0609020204030204" pitchFamily="49" charset="0"/>
              </a:rPr>
              <a:t> </a:t>
            </a: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partitionBy</a:t>
            </a:r>
            <a:r>
              <a:rPr lang="fr-FR" dirty="0" smtClean="0">
                <a:latin typeface="Consolas" panose="020B0609020204030204" pitchFamily="49" charset="0"/>
                <a:cs typeface="Consolas" panose="020B0609020204030204" pitchFamily="49" charset="0"/>
              </a:rPr>
              <a:t>(*</a:t>
            </a:r>
            <a:r>
              <a:rPr lang="fr-FR" dirty="0" err="1" smtClean="0">
                <a:latin typeface="Consolas" panose="020B0609020204030204" pitchFamily="49" charset="0"/>
                <a:cs typeface="Consolas" panose="020B0609020204030204" pitchFamily="49" charset="0"/>
              </a:rPr>
              <a:t>partition_cols_list</a:t>
            </a:r>
            <a:r>
              <a:rPr lang="fr-FR" dirty="0" smtClean="0">
                <a:latin typeface="Consolas" panose="020B0609020204030204" pitchFamily="49" charset="0"/>
                <a:cs typeface="Consolas" panose="020B0609020204030204" pitchFamily="49" charset="0"/>
              </a:rPr>
              <a:t>)\</a:t>
            </a:r>
            <a:endParaRPr lang="fr-FR" dirty="0">
              <a:latin typeface="Consolas" panose="020B0609020204030204" pitchFamily="49" charset="0"/>
              <a:cs typeface="Consolas" panose="020B0609020204030204" pitchFamily="49" charset="0"/>
            </a:endParaRPr>
          </a:p>
          <a:p>
            <a:pPr marL="0" indent="0">
              <a:buNone/>
            </a:pPr>
            <a:r>
              <a:rPr lang="fr-FR" dirty="0">
                <a:latin typeface="Consolas" panose="020B0609020204030204" pitchFamily="49" charset="0"/>
                <a:cs typeface="Consolas" panose="020B0609020204030204" pitchFamily="49" charset="0"/>
              </a:rPr>
              <a:t>    .option</a:t>
            </a:r>
            <a:r>
              <a:rPr lang="fr-FR" dirty="0" smtClean="0">
                <a:latin typeface="Consolas" panose="020B0609020204030204" pitchFamily="49" charset="0"/>
                <a:cs typeface="Consolas" panose="020B0609020204030204" pitchFamily="49" charset="0"/>
              </a:rPr>
              <a:t>('compression', '</a:t>
            </a:r>
            <a:r>
              <a:rPr lang="fr-FR" dirty="0" err="1" smtClean="0">
                <a:latin typeface="Consolas" panose="020B0609020204030204" pitchFamily="49" charset="0"/>
                <a:cs typeface="Consolas" panose="020B0609020204030204" pitchFamily="49" charset="0"/>
              </a:rPr>
              <a:t>gzip</a:t>
            </a:r>
            <a:r>
              <a:rPr lang="fr-FR" dirty="0" smtClean="0">
                <a:latin typeface="Consolas" panose="020B0609020204030204" pitchFamily="49" charset="0"/>
                <a:cs typeface="Consolas" panose="020B0609020204030204" pitchFamily="49" charset="0"/>
              </a:rPr>
              <a:t>')\</a:t>
            </a:r>
          </a:p>
          <a:p>
            <a:pPr marL="0" indent="0">
              <a:lnSpc>
                <a:spcPct val="100000"/>
              </a:lnSpc>
              <a:buNone/>
            </a:pPr>
            <a:r>
              <a:rPr lang="fr-FR" dirty="0" smtClean="0">
                <a:latin typeface="Consolas" panose="020B0609020204030204" pitchFamily="49" charset="0"/>
                <a:cs typeface="Consolas" panose="020B0609020204030204" pitchFamily="49" charset="0"/>
              </a:rPr>
              <a:t>    .</a:t>
            </a:r>
            <a:r>
              <a:rPr lang="fr-FR" dirty="0">
                <a:latin typeface="Consolas" panose="020B0609020204030204" pitchFamily="49" charset="0"/>
                <a:cs typeface="Consolas" panose="020B0609020204030204" pitchFamily="49" charset="0"/>
              </a:rPr>
              <a:t>option</a:t>
            </a:r>
            <a:r>
              <a:rPr lang="fr-FR" dirty="0" smtClean="0">
                <a:latin typeface="Consolas" panose="020B0609020204030204" pitchFamily="49" charset="0"/>
                <a:cs typeface="Consolas" panose="020B0609020204030204" pitchFamily="49" charset="0"/>
              </a:rPr>
              <a:t>('mode', '</a:t>
            </a:r>
            <a:r>
              <a:rPr lang="fr-FR" dirty="0" err="1" smtClean="0">
                <a:latin typeface="Consolas" panose="020B0609020204030204" pitchFamily="49" charset="0"/>
                <a:cs typeface="Consolas" panose="020B0609020204030204" pitchFamily="49" charset="0"/>
              </a:rPr>
              <a:t>overwrite</a:t>
            </a:r>
            <a:r>
              <a:rPr lang="fr-FR" dirty="0" smtClean="0">
                <a:latin typeface="Consolas" panose="020B0609020204030204" pitchFamily="49" charset="0"/>
                <a:cs typeface="Consolas" panose="020B0609020204030204" pitchFamily="49" charset="0"/>
              </a:rPr>
              <a:t>')\ # ou autre </a:t>
            </a:r>
            <a:r>
              <a:rPr lang="fr-FR" dirty="0" err="1" smtClean="0">
                <a:latin typeface="Consolas" panose="020B0609020204030204" pitchFamily="49" charset="0"/>
                <a:cs typeface="Consolas" panose="020B0609020204030204" pitchFamily="49" charset="0"/>
              </a:rPr>
              <a:t>SaveMode</a:t>
            </a:r>
            <a:endParaRPr lang="fr-FR" dirty="0" smtClean="0">
              <a:latin typeface="Consolas" panose="020B0609020204030204" pitchFamily="49" charset="0"/>
              <a:cs typeface="Consolas" panose="020B0609020204030204" pitchFamily="49" charset="0"/>
            </a:endParaRPr>
          </a:p>
          <a:p>
            <a:pPr marL="0" indent="0">
              <a:buNone/>
            </a:pPr>
            <a:r>
              <a:rPr lang="fr-FR" dirty="0" smtClean="0">
                <a:latin typeface="Consolas" panose="020B0609020204030204" pitchFamily="49" charset="0"/>
                <a:cs typeface="Consolas" panose="020B0609020204030204" pitchFamily="49" charset="0"/>
              </a:rPr>
              <a:t>    </a:t>
            </a:r>
            <a:r>
              <a:rPr lang="fr-FR" dirty="0">
                <a:latin typeface="Consolas" panose="020B0609020204030204" pitchFamily="49" charset="0"/>
                <a:cs typeface="Consolas" panose="020B0609020204030204" pitchFamily="49" charset="0"/>
              </a:rPr>
              <a:t>.</a:t>
            </a:r>
            <a:r>
              <a:rPr lang="fr-FR" dirty="0" smtClean="0">
                <a:latin typeface="Consolas" panose="020B0609020204030204" pitchFamily="49" charset="0"/>
                <a:cs typeface="Consolas" panose="020B0609020204030204" pitchFamily="49" charset="0"/>
              </a:rPr>
              <a:t>parquet(</a:t>
            </a:r>
            <a:r>
              <a:rPr lang="fr-FR" dirty="0" err="1" smtClean="0">
                <a:latin typeface="Consolas" panose="020B0609020204030204" pitchFamily="49" charset="0"/>
                <a:cs typeface="Consolas" panose="020B0609020204030204" pitchFamily="49" charset="0"/>
              </a:rPr>
              <a:t>path</a:t>
            </a:r>
            <a:r>
              <a:rPr lang="fr-FR" dirty="0" smtClean="0">
                <a:latin typeface="Consolas" panose="020B0609020204030204" pitchFamily="49" charset="0"/>
                <a:cs typeface="Consolas" panose="020B0609020204030204" pitchFamily="49" charset="0"/>
              </a:rPr>
              <a:t>)\ # ou </a:t>
            </a:r>
            <a:r>
              <a:rPr lang="fr-FR" dirty="0" err="1" smtClean="0">
                <a:latin typeface="Consolas" panose="020B0609020204030204" pitchFamily="49" charset="0"/>
                <a:cs typeface="Consolas" panose="020B0609020204030204" pitchFamily="49" charset="0"/>
              </a:rPr>
              <a:t>saveAsTable</a:t>
            </a:r>
            <a:r>
              <a:rPr lang="fr-FR" dirty="0" smtClean="0">
                <a:latin typeface="Consolas" panose="020B0609020204030204" pitchFamily="49" charset="0"/>
                <a:cs typeface="Consolas" panose="020B0609020204030204" pitchFamily="49" charset="0"/>
              </a:rPr>
              <a:t> ou </a:t>
            </a:r>
            <a:r>
              <a:rPr lang="fr-FR" dirty="0" err="1" smtClean="0">
                <a:latin typeface="Consolas" panose="020B0609020204030204" pitchFamily="49" charset="0"/>
                <a:cs typeface="Consolas" panose="020B0609020204030204" pitchFamily="49" charset="0"/>
              </a:rPr>
              <a:t>insertInto</a:t>
            </a:r>
            <a:endParaRPr lang="fr-FR" dirty="0">
              <a:latin typeface="Consolas" panose="020B0609020204030204" pitchFamily="49" charset="0"/>
              <a:cs typeface="Consolas" panose="020B0609020204030204" pitchFamily="49" charset="0"/>
            </a:endParaRPr>
          </a:p>
          <a:p>
            <a:pPr marL="0" indent="0">
              <a:buNone/>
            </a:pPr>
            <a:endParaRPr lang="fr-FR" dirty="0">
              <a:latin typeface="Consolas" panose="020B0609020204030204" pitchFamily="49" charset="0"/>
              <a:cs typeface="Consolas" panose="020B0609020204030204" pitchFamily="49" charset="0"/>
            </a:endParaRPr>
          </a:p>
          <a:p>
            <a:r>
              <a:rPr lang="fr-FR" dirty="0" smtClean="0"/>
              <a:t>Va </a:t>
            </a:r>
            <a:r>
              <a:rPr lang="fr-FR" i="1" dirty="0" err="1" smtClean="0"/>
              <a:t>shuffle</a:t>
            </a:r>
            <a:r>
              <a:rPr lang="fr-FR" dirty="0" smtClean="0"/>
              <a:t> les données pour obtenir des partitions (</a:t>
            </a:r>
            <a:r>
              <a:rPr lang="fr-FR" dirty="0" err="1" smtClean="0"/>
              <a:t>Spark</a:t>
            </a:r>
            <a:r>
              <a:rPr lang="fr-FR" dirty="0" smtClean="0"/>
              <a:t>) pures pour chacune des clés de repartitionnement. Les partitions de même clé sont ensuite écrites dans le même répertoire (partition logique). On ne maitrise en revanche pas le nombre de fichiers écrit par partition (logique) ce qui devient possible avec </a:t>
            </a:r>
            <a:r>
              <a:rPr lang="fr-FR" dirty="0" err="1" smtClean="0">
                <a:latin typeface="Consolas" panose="020B0609020204030204" pitchFamily="49" charset="0"/>
                <a:cs typeface="Consolas" panose="020B0609020204030204" pitchFamily="49" charset="0"/>
              </a:rPr>
              <a:t>bucketBy</a:t>
            </a:r>
            <a:r>
              <a:rPr lang="fr-FR" dirty="0" smtClean="0">
                <a:latin typeface="Consolas" panose="020B0609020204030204" pitchFamily="49" charset="0"/>
                <a:cs typeface="Consolas" panose="020B0609020204030204" pitchFamily="49" charset="0"/>
              </a:rPr>
              <a:t> </a:t>
            </a:r>
            <a:r>
              <a:rPr lang="fr-FR" dirty="0" smtClean="0"/>
              <a:t>en </a:t>
            </a:r>
            <a:r>
              <a:rPr lang="fr-FR" dirty="0" err="1" smtClean="0"/>
              <a:t>Pyspark</a:t>
            </a:r>
            <a:r>
              <a:rPr lang="fr-FR" dirty="0" smtClean="0"/>
              <a:t> 2.3.</a:t>
            </a: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18</a:t>
            </a:fld>
            <a:endParaRPr lang="fr-FR"/>
          </a:p>
        </p:txBody>
      </p:sp>
    </p:spTree>
    <p:extLst>
      <p:ext uri="{BB962C8B-B14F-4D97-AF65-F5344CB8AC3E}">
        <p14:creationId xmlns:p14="http://schemas.microsoft.com/office/powerpoint/2010/main" val="3973974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III-II. </a:t>
            </a:r>
            <a:r>
              <a:rPr lang="fr-FR" dirty="0"/>
              <a:t>Parquet &amp; </a:t>
            </a:r>
            <a:r>
              <a:rPr lang="fr-FR" dirty="0" err="1"/>
              <a:t>Spark</a:t>
            </a:r>
            <a:r>
              <a:rPr lang="fr-FR" dirty="0"/>
              <a:t> : Écriture de fichiers Parquet </a:t>
            </a:r>
            <a:r>
              <a:rPr lang="fr-FR" dirty="0" smtClean="0"/>
              <a:t>partitionnés (2/4)</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Comment n’écrire qu’un fichier par partition logique ? La bonne méthode :</a:t>
            </a:r>
          </a:p>
          <a:p>
            <a:pPr marL="0" indent="0">
              <a:buNone/>
            </a:pPr>
            <a:endParaRPr lang="fr-FR" dirty="0" smtClean="0"/>
          </a:p>
          <a:p>
            <a:pPr marL="0" indent="0">
              <a:buNone/>
            </a:pPr>
            <a:r>
              <a:rPr lang="fr-FR" dirty="0" err="1" smtClean="0">
                <a:latin typeface="Consolas" panose="020B0609020204030204" pitchFamily="49" charset="0"/>
                <a:cs typeface="Consolas" panose="020B0609020204030204" pitchFamily="49" charset="0"/>
              </a:rPr>
              <a:t>df.repartition</a:t>
            </a:r>
            <a:r>
              <a:rPr lang="fr-FR" dirty="0" smtClean="0">
                <a:latin typeface="Consolas" panose="020B0609020204030204" pitchFamily="49" charset="0"/>
                <a:cs typeface="Consolas" panose="020B0609020204030204" pitchFamily="49" charset="0"/>
              </a:rPr>
              <a:t>(</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partition_cols_list</a:t>
            </a:r>
            <a:r>
              <a:rPr lang="fr-FR" dirty="0" smtClean="0">
                <a:latin typeface="Consolas" panose="020B0609020204030204" pitchFamily="49" charset="0"/>
                <a:cs typeface="Consolas" panose="020B0609020204030204" pitchFamily="49" charset="0"/>
              </a:rPr>
              <a:t>)\</a:t>
            </a:r>
          </a:p>
          <a:p>
            <a:pPr marL="0" indent="0">
              <a:buNone/>
            </a:pP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write</a:t>
            </a:r>
            <a:r>
              <a:rPr lang="fr-FR" dirty="0">
                <a:latin typeface="Consolas" panose="020B0609020204030204" pitchFamily="49" charset="0"/>
                <a:cs typeface="Consolas" panose="020B0609020204030204" pitchFamily="49" charset="0"/>
              </a:rPr>
              <a:t>\</a:t>
            </a:r>
          </a:p>
          <a:p>
            <a:pPr marL="0" indent="0">
              <a:buNone/>
            </a:pP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partitionBy</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partition_cols_list</a:t>
            </a:r>
            <a:r>
              <a:rPr lang="fr-FR" dirty="0">
                <a:latin typeface="Consolas" panose="020B0609020204030204" pitchFamily="49" charset="0"/>
                <a:cs typeface="Consolas" panose="020B0609020204030204" pitchFamily="49" charset="0"/>
              </a:rPr>
              <a:t>)\</a:t>
            </a:r>
          </a:p>
          <a:p>
            <a:pPr marL="0" indent="0">
              <a:buNone/>
            </a:pPr>
            <a:r>
              <a:rPr lang="fr-FR" dirty="0">
                <a:latin typeface="Consolas" panose="020B0609020204030204" pitchFamily="49" charset="0"/>
                <a:cs typeface="Consolas" panose="020B0609020204030204" pitchFamily="49" charset="0"/>
              </a:rPr>
              <a:t>    .option('compression', '</a:t>
            </a:r>
            <a:r>
              <a:rPr lang="fr-FR" dirty="0" err="1">
                <a:latin typeface="Consolas" panose="020B0609020204030204" pitchFamily="49" charset="0"/>
                <a:cs typeface="Consolas" panose="020B0609020204030204" pitchFamily="49" charset="0"/>
              </a:rPr>
              <a:t>gzip</a:t>
            </a:r>
            <a:r>
              <a:rPr lang="fr-FR" dirty="0">
                <a:latin typeface="Consolas" panose="020B0609020204030204" pitchFamily="49" charset="0"/>
                <a:cs typeface="Consolas" panose="020B0609020204030204" pitchFamily="49" charset="0"/>
              </a:rPr>
              <a:t>')\</a:t>
            </a:r>
          </a:p>
          <a:p>
            <a:pPr marL="0" indent="0">
              <a:buNone/>
            </a:pPr>
            <a:r>
              <a:rPr lang="fr-FR" dirty="0">
                <a:latin typeface="Consolas" panose="020B0609020204030204" pitchFamily="49" charset="0"/>
                <a:cs typeface="Consolas" panose="020B0609020204030204" pitchFamily="49" charset="0"/>
              </a:rPr>
              <a:t>    .option('mode', '</a:t>
            </a:r>
            <a:r>
              <a:rPr lang="fr-FR" dirty="0" err="1">
                <a:latin typeface="Consolas" panose="020B0609020204030204" pitchFamily="49" charset="0"/>
                <a:cs typeface="Consolas" panose="020B0609020204030204" pitchFamily="49" charset="0"/>
              </a:rPr>
              <a:t>overwrite</a:t>
            </a:r>
            <a:r>
              <a:rPr lang="fr-FR" dirty="0">
                <a:latin typeface="Consolas" panose="020B0609020204030204" pitchFamily="49" charset="0"/>
                <a:cs typeface="Consolas" panose="020B0609020204030204" pitchFamily="49" charset="0"/>
              </a:rPr>
              <a:t>')\ # ou </a:t>
            </a:r>
            <a:r>
              <a:rPr lang="fr-FR" dirty="0" smtClean="0">
                <a:latin typeface="Consolas" panose="020B0609020204030204" pitchFamily="49" charset="0"/>
                <a:cs typeface="Consolas" panose="020B0609020204030204" pitchFamily="49" charset="0"/>
              </a:rPr>
              <a:t>autre </a:t>
            </a:r>
            <a:r>
              <a:rPr lang="fr-FR" dirty="0" err="1" smtClean="0">
                <a:latin typeface="Consolas" panose="020B0609020204030204" pitchFamily="49" charset="0"/>
                <a:cs typeface="Consolas" panose="020B0609020204030204" pitchFamily="49" charset="0"/>
              </a:rPr>
              <a:t>SaveMode</a:t>
            </a:r>
            <a:endParaRPr lang="fr-FR" dirty="0">
              <a:latin typeface="Consolas" panose="020B0609020204030204" pitchFamily="49" charset="0"/>
              <a:cs typeface="Consolas" panose="020B0609020204030204" pitchFamily="49" charset="0"/>
            </a:endParaRPr>
          </a:p>
          <a:p>
            <a:pPr marL="0" indent="0">
              <a:buNone/>
            </a:pPr>
            <a:r>
              <a:rPr lang="fr-FR" dirty="0">
                <a:latin typeface="Consolas" panose="020B0609020204030204" pitchFamily="49" charset="0"/>
                <a:cs typeface="Consolas" panose="020B0609020204030204" pitchFamily="49" charset="0"/>
              </a:rPr>
              <a:t>    .parquet(</a:t>
            </a:r>
            <a:r>
              <a:rPr lang="fr-FR" dirty="0" err="1">
                <a:latin typeface="Consolas" panose="020B0609020204030204" pitchFamily="49" charset="0"/>
                <a:cs typeface="Consolas" panose="020B0609020204030204" pitchFamily="49" charset="0"/>
              </a:rPr>
              <a:t>path</a:t>
            </a:r>
            <a:r>
              <a:rPr lang="fr-FR" dirty="0">
                <a:latin typeface="Consolas" panose="020B0609020204030204" pitchFamily="49" charset="0"/>
                <a:cs typeface="Consolas" panose="020B0609020204030204" pitchFamily="49" charset="0"/>
              </a:rPr>
              <a:t>)\ # ou </a:t>
            </a:r>
            <a:r>
              <a:rPr lang="fr-FR" dirty="0" err="1" smtClean="0">
                <a:latin typeface="Consolas" panose="020B0609020204030204" pitchFamily="49" charset="0"/>
                <a:cs typeface="Consolas" panose="020B0609020204030204" pitchFamily="49" charset="0"/>
              </a:rPr>
              <a:t>saveAsTable</a:t>
            </a:r>
            <a:r>
              <a:rPr lang="fr-FR" dirty="0" smtClean="0">
                <a:latin typeface="Consolas" panose="020B0609020204030204" pitchFamily="49" charset="0"/>
                <a:cs typeface="Consolas" panose="020B0609020204030204" pitchFamily="49" charset="0"/>
              </a:rPr>
              <a:t> ou </a:t>
            </a:r>
            <a:r>
              <a:rPr lang="fr-FR" dirty="0" err="1" smtClean="0">
                <a:latin typeface="Consolas" panose="020B0609020204030204" pitchFamily="49" charset="0"/>
                <a:cs typeface="Consolas" panose="020B0609020204030204" pitchFamily="49" charset="0"/>
              </a:rPr>
              <a:t>insertInto</a:t>
            </a:r>
            <a:endParaRPr lang="fr-FR" dirty="0" smtClean="0">
              <a:latin typeface="Consolas" panose="020B0609020204030204" pitchFamily="49" charset="0"/>
              <a:cs typeface="Consolas" panose="020B0609020204030204" pitchFamily="49" charset="0"/>
            </a:endParaRPr>
          </a:p>
          <a:p>
            <a:pPr marL="0" indent="0">
              <a:buNone/>
            </a:pPr>
            <a:endParaRPr lang="fr-FR" dirty="0">
              <a:latin typeface="Consolas" panose="020B0609020204030204" pitchFamily="49" charset="0"/>
              <a:cs typeface="Consolas" panose="020B0609020204030204" pitchFamily="49" charset="0"/>
            </a:endParaRPr>
          </a:p>
          <a:p>
            <a:r>
              <a:rPr lang="fr-FR" dirty="0" smtClean="0"/>
              <a:t>Remarque : contrairement à ce qu’on pourrait croire, ce code n’induit qu’un </a:t>
            </a:r>
            <a:r>
              <a:rPr lang="fr-FR" i="1" dirty="0" err="1" smtClean="0"/>
              <a:t>shuffle</a:t>
            </a:r>
            <a:r>
              <a:rPr lang="fr-FR" dirty="0" smtClean="0"/>
              <a:t> sur les données et non deux.</a:t>
            </a:r>
          </a:p>
          <a:p>
            <a:r>
              <a:rPr lang="fr-FR" dirty="0" smtClean="0"/>
              <a:t>Il est possible que l’écriture de fichiers Parquet partitionnés soit </a:t>
            </a:r>
            <a:r>
              <a:rPr lang="fr-FR" dirty="0" err="1" smtClean="0"/>
              <a:t>buguée</a:t>
            </a:r>
            <a:r>
              <a:rPr lang="fr-FR" dirty="0" smtClean="0"/>
              <a:t> : chaque partition à écrire est triée avant écriture, opération consommant des quantités démentielles de mémoire qui aboutissent à des OOM / poussent à demander beaucoup de ressources (RAM). À suivre.</a:t>
            </a:r>
            <a:endParaRPr lang="fr-FR"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19</a:t>
            </a:fld>
            <a:endParaRPr lang="fr-FR"/>
          </a:p>
        </p:txBody>
      </p:sp>
    </p:spTree>
    <p:extLst>
      <p:ext uri="{BB962C8B-B14F-4D97-AF65-F5344CB8AC3E}">
        <p14:creationId xmlns:p14="http://schemas.microsoft.com/office/powerpoint/2010/main" val="441551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66670"/>
            <a:ext cx="10515600" cy="5610293"/>
          </a:xfrm>
        </p:spPr>
        <p:txBody>
          <a:bodyPr>
            <a:normAutofit fontScale="70000" lnSpcReduction="20000"/>
          </a:bodyPr>
          <a:lstStyle/>
          <a:p>
            <a:pPr marL="571500" indent="-571500">
              <a:buFont typeface="+mj-lt"/>
              <a:buAutoNum type="romanUcPeriod"/>
            </a:pPr>
            <a:r>
              <a:rPr lang="fr-FR" sz="3200" dirty="0" smtClean="0"/>
              <a:t>Généralités autour du format Parquet</a:t>
            </a:r>
          </a:p>
          <a:p>
            <a:pPr marL="1028700" lvl="1" indent="-571500">
              <a:buFont typeface="+mj-lt"/>
              <a:buAutoNum type="romanUcPeriod"/>
            </a:pPr>
            <a:r>
              <a:rPr lang="fr-FR" dirty="0" smtClean="0"/>
              <a:t>Le format Parquet</a:t>
            </a:r>
          </a:p>
          <a:p>
            <a:pPr marL="1028700" lvl="1" indent="-571500">
              <a:buFont typeface="+mj-lt"/>
              <a:buAutoNum type="romanUcPeriod"/>
            </a:pPr>
            <a:r>
              <a:rPr lang="fr-FR" dirty="0" smtClean="0"/>
              <a:t>Parquet &amp; </a:t>
            </a:r>
            <a:r>
              <a:rPr lang="fr-FR" dirty="0" err="1" smtClean="0"/>
              <a:t>Spark</a:t>
            </a:r>
            <a:r>
              <a:rPr lang="fr-FR" dirty="0" smtClean="0"/>
              <a:t> : généralités</a:t>
            </a:r>
            <a:endParaRPr lang="fr-FR" sz="3200" dirty="0" smtClean="0"/>
          </a:p>
          <a:p>
            <a:pPr marL="571500" indent="-571500">
              <a:buFont typeface="+mj-lt"/>
              <a:buAutoNum type="romanUcPeriod"/>
            </a:pPr>
            <a:r>
              <a:rPr lang="fr-FR" sz="3200" dirty="0" smtClean="0"/>
              <a:t>Lecture</a:t>
            </a:r>
          </a:p>
          <a:p>
            <a:pPr marL="1028700" lvl="1" indent="-571500">
              <a:buFont typeface="+mj-lt"/>
              <a:buAutoNum type="romanUcPeriod"/>
            </a:pPr>
            <a:r>
              <a:rPr lang="fr-FR" dirty="0" smtClean="0"/>
              <a:t>Lecture de Parquet : </a:t>
            </a:r>
            <a:r>
              <a:rPr lang="fr-FR" i="1" dirty="0" err="1" smtClean="0"/>
              <a:t>filter</a:t>
            </a:r>
            <a:r>
              <a:rPr lang="fr-FR" i="1" dirty="0" smtClean="0"/>
              <a:t> </a:t>
            </a:r>
            <a:r>
              <a:rPr lang="fr-FR" i="1" dirty="0" err="1" smtClean="0"/>
              <a:t>pushdown</a:t>
            </a:r>
            <a:endParaRPr lang="fr-FR" i="1" dirty="0" smtClean="0"/>
          </a:p>
          <a:p>
            <a:pPr marL="1028700" lvl="1" indent="-571500">
              <a:buFont typeface="+mj-lt"/>
              <a:buAutoNum type="romanUcPeriod"/>
            </a:pPr>
            <a:r>
              <a:rPr lang="fr-FR" dirty="0" smtClean="0"/>
              <a:t>Qu’est ce que le partitionnement sur disque ?</a:t>
            </a:r>
          </a:p>
          <a:p>
            <a:pPr marL="1028700" lvl="1" indent="-571500">
              <a:buFont typeface="+mj-lt"/>
              <a:buAutoNum type="romanUcPeriod"/>
            </a:pPr>
            <a:r>
              <a:rPr lang="fr-FR" dirty="0" smtClean="0"/>
              <a:t>Lecture de Parquet : </a:t>
            </a:r>
            <a:r>
              <a:rPr lang="fr-FR" i="1" dirty="0" smtClean="0"/>
              <a:t>partition </a:t>
            </a:r>
            <a:r>
              <a:rPr lang="fr-FR" i="1" dirty="0" err="1" smtClean="0"/>
              <a:t>pruning</a:t>
            </a:r>
            <a:endParaRPr lang="fr-FR" i="1" dirty="0" smtClean="0"/>
          </a:p>
          <a:p>
            <a:pPr marL="1028700" lvl="1" indent="-571500">
              <a:buFont typeface="+mj-lt"/>
              <a:buAutoNum type="romanUcPeriod"/>
            </a:pPr>
            <a:r>
              <a:rPr lang="fr-FR" dirty="0" smtClean="0"/>
              <a:t>Lecture de Parquet partitionnés : </a:t>
            </a:r>
            <a:r>
              <a:rPr lang="fr-FR" i="1" dirty="0" smtClean="0"/>
              <a:t>base </a:t>
            </a:r>
            <a:r>
              <a:rPr lang="fr-FR" i="1" dirty="0" err="1" smtClean="0"/>
              <a:t>path</a:t>
            </a:r>
            <a:endParaRPr lang="fr-FR" i="1" dirty="0" smtClean="0"/>
          </a:p>
          <a:p>
            <a:pPr marL="571500" indent="-571500">
              <a:buFont typeface="+mj-lt"/>
              <a:buAutoNum type="romanUcPeriod"/>
            </a:pPr>
            <a:r>
              <a:rPr lang="fr-FR" sz="3100" dirty="0" smtClean="0"/>
              <a:t>Ecriture </a:t>
            </a:r>
          </a:p>
          <a:p>
            <a:pPr marL="1028700" lvl="1" indent="-571500">
              <a:buFont typeface="+mj-lt"/>
              <a:buAutoNum type="romanUcPeriod"/>
            </a:pPr>
            <a:r>
              <a:rPr lang="fr-FR" dirty="0"/>
              <a:t>Écriture de Parquet « simples »</a:t>
            </a:r>
          </a:p>
          <a:p>
            <a:pPr marL="1028700" lvl="1" indent="-571500">
              <a:buFont typeface="+mj-lt"/>
              <a:buAutoNum type="romanUcPeriod"/>
            </a:pPr>
            <a:r>
              <a:rPr lang="fr-FR" dirty="0"/>
              <a:t>Écriture de Parquet </a:t>
            </a:r>
            <a:r>
              <a:rPr lang="fr-FR" dirty="0" smtClean="0"/>
              <a:t>partitionnés</a:t>
            </a:r>
          </a:p>
          <a:p>
            <a:pPr marL="1028700" lvl="1" indent="-571500">
              <a:buFont typeface="+mj-lt"/>
              <a:buAutoNum type="romanUcPeriod"/>
            </a:pPr>
            <a:r>
              <a:rPr lang="fr-FR" dirty="0" smtClean="0"/>
              <a:t>Attention aux partitions vides</a:t>
            </a:r>
          </a:p>
          <a:p>
            <a:pPr marL="571500" indent="-571500">
              <a:buFont typeface="+mj-lt"/>
              <a:buAutoNum type="romanUcPeriod"/>
            </a:pPr>
            <a:r>
              <a:rPr lang="fr-FR" sz="3100" dirty="0" smtClean="0"/>
              <a:t>Au-delà de Parquet</a:t>
            </a:r>
          </a:p>
          <a:p>
            <a:pPr marL="1028700" lvl="1" indent="-571500">
              <a:buFont typeface="+mj-lt"/>
              <a:buAutoNum type="romanUcPeriod"/>
            </a:pPr>
            <a:r>
              <a:rPr lang="fr-FR" dirty="0"/>
              <a:t>Remarques sur les CSV</a:t>
            </a:r>
          </a:p>
          <a:p>
            <a:pPr marL="1028700" lvl="1" indent="-571500">
              <a:buFont typeface="+mj-lt"/>
              <a:buAutoNum type="romanUcPeriod"/>
            </a:pPr>
            <a:r>
              <a:rPr lang="fr-FR" dirty="0"/>
              <a:t>Parquet partitionné vs Tables </a:t>
            </a:r>
            <a:r>
              <a:rPr lang="fr-FR" dirty="0" err="1" smtClean="0"/>
              <a:t>Hive</a:t>
            </a:r>
            <a:endParaRPr lang="fr-FR" dirty="0" smtClean="0"/>
          </a:p>
          <a:p>
            <a:pPr marL="1028700" lvl="1" indent="-571500">
              <a:buFont typeface="+mj-lt"/>
              <a:buAutoNum type="romanUcPeriod"/>
            </a:pPr>
            <a:endParaRPr lang="fr-FR" dirty="0" smtClean="0"/>
          </a:p>
          <a:p>
            <a:pPr marL="0" indent="0">
              <a:buNone/>
            </a:pPr>
            <a:r>
              <a:rPr lang="fr-FR" sz="3100" dirty="0" smtClean="0"/>
              <a:t>Annexes</a:t>
            </a:r>
          </a:p>
          <a:p>
            <a:pPr marL="0" indent="0">
              <a:buNone/>
            </a:pPr>
            <a:endParaRPr lang="fr-FR" sz="3200" dirty="0"/>
          </a:p>
          <a:p>
            <a:pPr marL="0" indent="0">
              <a:buNone/>
            </a:pPr>
            <a:r>
              <a:rPr lang="fr-FR" sz="2600" b="1" dirty="0" smtClean="0"/>
              <a:t>Remarque :</a:t>
            </a:r>
            <a:r>
              <a:rPr lang="fr-FR" sz="2600" dirty="0" smtClean="0"/>
              <a:t> Ce qui suit utilise la syntaxe / les APIs de </a:t>
            </a:r>
            <a:r>
              <a:rPr lang="fr-FR" sz="2600" dirty="0" err="1" smtClean="0"/>
              <a:t>Spark</a:t>
            </a:r>
            <a:r>
              <a:rPr lang="fr-FR" sz="2600" dirty="0" smtClean="0"/>
              <a:t> 2.x mais tout ce qui est présenté existe déjà en </a:t>
            </a:r>
            <a:r>
              <a:rPr lang="fr-FR" sz="2600" dirty="0" err="1" smtClean="0"/>
              <a:t>Spark</a:t>
            </a:r>
            <a:r>
              <a:rPr lang="fr-FR" sz="2600" dirty="0" smtClean="0"/>
              <a:t> 1.6 au moins.</a:t>
            </a: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2</a:t>
            </a:fld>
            <a:endParaRPr lang="fr-FR"/>
          </a:p>
        </p:txBody>
      </p:sp>
    </p:spTree>
    <p:extLst>
      <p:ext uri="{BB962C8B-B14F-4D97-AF65-F5344CB8AC3E}">
        <p14:creationId xmlns:p14="http://schemas.microsoft.com/office/powerpoint/2010/main" val="2939760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III-II. </a:t>
            </a:r>
            <a:r>
              <a:rPr lang="fr-FR" dirty="0"/>
              <a:t>Parquet &amp; </a:t>
            </a:r>
            <a:r>
              <a:rPr lang="fr-FR" dirty="0" err="1"/>
              <a:t>Spark</a:t>
            </a:r>
            <a:r>
              <a:rPr lang="fr-FR" dirty="0"/>
              <a:t> : Écriture de fichiers Parquet </a:t>
            </a:r>
            <a:r>
              <a:rPr lang="fr-FR" dirty="0" smtClean="0"/>
              <a:t>partitionnés (3/4)</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Comment n’écrire qu’un fichier par partition logique ? La mauvaise méthode :</a:t>
            </a:r>
          </a:p>
          <a:p>
            <a:endParaRPr lang="fr-FR" dirty="0" smtClean="0"/>
          </a:p>
          <a:p>
            <a:pPr marL="0" indent="0">
              <a:buNone/>
            </a:pPr>
            <a:r>
              <a:rPr lang="fr-FR" dirty="0" err="1" smtClean="0">
                <a:latin typeface="Consolas" panose="020B0609020204030204" pitchFamily="49" charset="0"/>
                <a:cs typeface="Consolas" panose="020B0609020204030204" pitchFamily="49" charset="0"/>
              </a:rPr>
              <a:t>df.coalesce</a:t>
            </a:r>
            <a:r>
              <a:rPr lang="fr-FR" dirty="0" smtClean="0">
                <a:latin typeface="Consolas" panose="020B0609020204030204" pitchFamily="49" charset="0"/>
                <a:cs typeface="Consolas" panose="020B0609020204030204" pitchFamily="49" charset="0"/>
              </a:rPr>
              <a:t>(1)\</a:t>
            </a:r>
          </a:p>
          <a:p>
            <a:pPr marL="0" indent="0">
              <a:buNone/>
            </a:pP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write</a:t>
            </a:r>
            <a:r>
              <a:rPr lang="fr-FR" dirty="0">
                <a:latin typeface="Consolas" panose="020B0609020204030204" pitchFamily="49" charset="0"/>
                <a:cs typeface="Consolas" panose="020B0609020204030204" pitchFamily="49" charset="0"/>
              </a:rPr>
              <a:t>\</a:t>
            </a:r>
          </a:p>
          <a:p>
            <a:pPr marL="0" indent="0">
              <a:buNone/>
            </a:pP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partitionBy</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partition_cols_list</a:t>
            </a:r>
            <a:r>
              <a:rPr lang="fr-FR" dirty="0">
                <a:latin typeface="Consolas" panose="020B0609020204030204" pitchFamily="49" charset="0"/>
                <a:cs typeface="Consolas" panose="020B0609020204030204" pitchFamily="49" charset="0"/>
              </a:rPr>
              <a:t>)\</a:t>
            </a:r>
          </a:p>
          <a:p>
            <a:pPr marL="0" indent="0">
              <a:buNone/>
            </a:pPr>
            <a:r>
              <a:rPr lang="fr-FR" dirty="0">
                <a:latin typeface="Consolas" panose="020B0609020204030204" pitchFamily="49" charset="0"/>
                <a:cs typeface="Consolas" panose="020B0609020204030204" pitchFamily="49" charset="0"/>
              </a:rPr>
              <a:t>    .option('compression', '</a:t>
            </a:r>
            <a:r>
              <a:rPr lang="fr-FR" dirty="0" err="1">
                <a:latin typeface="Consolas" panose="020B0609020204030204" pitchFamily="49" charset="0"/>
                <a:cs typeface="Consolas" panose="020B0609020204030204" pitchFamily="49" charset="0"/>
              </a:rPr>
              <a:t>gzip</a:t>
            </a:r>
            <a:r>
              <a:rPr lang="fr-FR" dirty="0">
                <a:latin typeface="Consolas" panose="020B0609020204030204" pitchFamily="49" charset="0"/>
                <a:cs typeface="Consolas" panose="020B0609020204030204" pitchFamily="49" charset="0"/>
              </a:rPr>
              <a:t>')\</a:t>
            </a:r>
          </a:p>
          <a:p>
            <a:pPr marL="0" indent="0">
              <a:buNone/>
            </a:pPr>
            <a:r>
              <a:rPr lang="fr-FR" dirty="0">
                <a:latin typeface="Consolas" panose="020B0609020204030204" pitchFamily="49" charset="0"/>
                <a:cs typeface="Consolas" panose="020B0609020204030204" pitchFamily="49" charset="0"/>
              </a:rPr>
              <a:t>    .option('mode', '</a:t>
            </a:r>
            <a:r>
              <a:rPr lang="fr-FR" dirty="0" err="1">
                <a:latin typeface="Consolas" panose="020B0609020204030204" pitchFamily="49" charset="0"/>
                <a:cs typeface="Consolas" panose="020B0609020204030204" pitchFamily="49" charset="0"/>
              </a:rPr>
              <a:t>overwrite</a:t>
            </a:r>
            <a:r>
              <a:rPr lang="fr-FR" dirty="0">
                <a:latin typeface="Consolas" panose="020B0609020204030204" pitchFamily="49" charset="0"/>
                <a:cs typeface="Consolas" panose="020B0609020204030204" pitchFamily="49" charset="0"/>
              </a:rPr>
              <a:t>')\ # ou </a:t>
            </a:r>
            <a:r>
              <a:rPr lang="fr-FR" dirty="0" smtClean="0">
                <a:latin typeface="Consolas" panose="020B0609020204030204" pitchFamily="49" charset="0"/>
                <a:cs typeface="Consolas" panose="020B0609020204030204" pitchFamily="49" charset="0"/>
              </a:rPr>
              <a:t>autre </a:t>
            </a:r>
            <a:r>
              <a:rPr lang="fr-FR" dirty="0" err="1" smtClean="0">
                <a:latin typeface="Consolas" panose="020B0609020204030204" pitchFamily="49" charset="0"/>
                <a:cs typeface="Consolas" panose="020B0609020204030204" pitchFamily="49" charset="0"/>
              </a:rPr>
              <a:t>SaveMode</a:t>
            </a:r>
            <a:endParaRPr lang="fr-FR" dirty="0">
              <a:latin typeface="Consolas" panose="020B0609020204030204" pitchFamily="49" charset="0"/>
              <a:cs typeface="Consolas" panose="020B0609020204030204" pitchFamily="49" charset="0"/>
            </a:endParaRPr>
          </a:p>
          <a:p>
            <a:pPr marL="0" indent="0">
              <a:buNone/>
            </a:pPr>
            <a:r>
              <a:rPr lang="fr-FR" dirty="0">
                <a:latin typeface="Consolas" panose="020B0609020204030204" pitchFamily="49" charset="0"/>
                <a:cs typeface="Consolas" panose="020B0609020204030204" pitchFamily="49" charset="0"/>
              </a:rPr>
              <a:t>    .parquet(</a:t>
            </a:r>
            <a:r>
              <a:rPr lang="fr-FR" dirty="0" err="1">
                <a:latin typeface="Consolas" panose="020B0609020204030204" pitchFamily="49" charset="0"/>
                <a:cs typeface="Consolas" panose="020B0609020204030204" pitchFamily="49" charset="0"/>
              </a:rPr>
              <a:t>path</a:t>
            </a:r>
            <a:r>
              <a:rPr lang="fr-FR" dirty="0">
                <a:latin typeface="Consolas" panose="020B0609020204030204" pitchFamily="49" charset="0"/>
                <a:cs typeface="Consolas" panose="020B0609020204030204" pitchFamily="49" charset="0"/>
              </a:rPr>
              <a:t>)\ # ou </a:t>
            </a:r>
            <a:r>
              <a:rPr lang="fr-FR" dirty="0" err="1" smtClean="0">
                <a:latin typeface="Consolas" panose="020B0609020204030204" pitchFamily="49" charset="0"/>
                <a:cs typeface="Consolas" panose="020B0609020204030204" pitchFamily="49" charset="0"/>
              </a:rPr>
              <a:t>saveAsTable</a:t>
            </a:r>
            <a:r>
              <a:rPr lang="fr-FR" dirty="0" smtClean="0">
                <a:latin typeface="Consolas" panose="020B0609020204030204" pitchFamily="49" charset="0"/>
                <a:cs typeface="Consolas" panose="020B0609020204030204" pitchFamily="49" charset="0"/>
              </a:rPr>
              <a:t> ou </a:t>
            </a:r>
            <a:r>
              <a:rPr lang="fr-FR" dirty="0" err="1">
                <a:latin typeface="Consolas" panose="020B0609020204030204" pitchFamily="49" charset="0"/>
                <a:cs typeface="Consolas" panose="020B0609020204030204" pitchFamily="49" charset="0"/>
              </a:rPr>
              <a:t>insertInto</a:t>
            </a:r>
            <a:endParaRPr lang="fr-FR" dirty="0">
              <a:latin typeface="Consolas" panose="020B0609020204030204" pitchFamily="49" charset="0"/>
              <a:cs typeface="Consolas" panose="020B0609020204030204" pitchFamily="49" charset="0"/>
            </a:endParaRPr>
          </a:p>
          <a:p>
            <a:pPr marL="0" indent="0">
              <a:buNone/>
            </a:pPr>
            <a:endParaRPr lang="fr-FR" dirty="0">
              <a:latin typeface="Consolas" panose="020B0609020204030204" pitchFamily="49" charset="0"/>
              <a:cs typeface="Consolas" panose="020B0609020204030204" pitchFamily="49" charset="0"/>
            </a:endParaRPr>
          </a:p>
          <a:p>
            <a:r>
              <a:rPr lang="fr-FR" dirty="0" smtClean="0"/>
              <a:t>On aboutit également à un unique fichier par partition logique mais : </a:t>
            </a:r>
          </a:p>
          <a:p>
            <a:pPr lvl="1"/>
            <a:r>
              <a:rPr lang="fr-FR" b="1" dirty="0" smtClean="0">
                <a:latin typeface="Consolas" panose="020B0609020204030204" pitchFamily="49" charset="0"/>
                <a:cs typeface="Consolas" panose="020B0609020204030204" pitchFamily="49" charset="0"/>
              </a:rPr>
              <a:t>coalesce(1</a:t>
            </a:r>
            <a:r>
              <a:rPr lang="fr-FR" b="1" dirty="0">
                <a:latin typeface="Consolas" panose="020B0609020204030204" pitchFamily="49" charset="0"/>
                <a:cs typeface="Consolas" panose="020B0609020204030204" pitchFamily="49" charset="0"/>
              </a:rPr>
              <a:t>)</a:t>
            </a:r>
            <a:r>
              <a:rPr lang="fr-FR" b="1" dirty="0" smtClean="0"/>
              <a:t> est toujours dangereux</a:t>
            </a:r>
            <a:r>
              <a:rPr lang="fr-FR" dirty="0" smtClean="0"/>
              <a:t> : toutes les données sont rassemblées en une seule partition dans la mémoire de la JVM d’un unique exécuteur → peut le mettre OOM.</a:t>
            </a:r>
          </a:p>
          <a:p>
            <a:pPr lvl="1"/>
            <a:r>
              <a:rPr lang="fr-FR" dirty="0" smtClean="0"/>
              <a:t>Puisqu’on a une seule partition, l’écriture des fichiers n’est assurée que par un unique </a:t>
            </a:r>
            <a:r>
              <a:rPr lang="fr-FR" i="1" dirty="0" err="1" smtClean="0"/>
              <a:t>worker</a:t>
            </a:r>
            <a:r>
              <a:rPr lang="fr-FR" dirty="0" smtClean="0"/>
              <a:t> : on perd le parallélisme à l’écriture.</a:t>
            </a:r>
            <a:endParaRPr lang="fr-FR"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20</a:t>
            </a:fld>
            <a:endParaRPr lang="fr-FR"/>
          </a:p>
        </p:txBody>
      </p:sp>
    </p:spTree>
    <p:extLst>
      <p:ext uri="{BB962C8B-B14F-4D97-AF65-F5344CB8AC3E}">
        <p14:creationId xmlns:p14="http://schemas.microsoft.com/office/powerpoint/2010/main" val="2864699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III-II. </a:t>
            </a:r>
            <a:r>
              <a:rPr lang="fr-FR" dirty="0"/>
              <a:t>Parquet &amp; </a:t>
            </a:r>
            <a:r>
              <a:rPr lang="fr-FR" dirty="0" err="1"/>
              <a:t>Spark</a:t>
            </a:r>
            <a:r>
              <a:rPr lang="fr-FR" dirty="0"/>
              <a:t> : Écriture de fichiers Parquet </a:t>
            </a:r>
            <a:r>
              <a:rPr lang="fr-FR" dirty="0" smtClean="0"/>
              <a:t>partitionnés (4/4)</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A-t-on besoin d’utiliser </a:t>
            </a:r>
            <a:r>
              <a:rPr lang="fr-FR" dirty="0" err="1">
                <a:latin typeface="Consolas" panose="020B0609020204030204" pitchFamily="49" charset="0"/>
                <a:cs typeface="Consolas" panose="020B0609020204030204" pitchFamily="49" charset="0"/>
              </a:rPr>
              <a:t>partitionBy</a:t>
            </a:r>
            <a:r>
              <a:rPr lang="fr-FR" dirty="0" smtClean="0"/>
              <a:t> ? Uniquement si on pense requêter ET filtrer SOUVENT sur les variables de partitionnement. Ne pas utiliser </a:t>
            </a:r>
            <a:r>
              <a:rPr lang="fr-FR" dirty="0" err="1">
                <a:latin typeface="Consolas" panose="020B0609020204030204" pitchFamily="49" charset="0"/>
                <a:cs typeface="Consolas" panose="020B0609020204030204" pitchFamily="49" charset="0"/>
              </a:rPr>
              <a:t>partitionBy</a:t>
            </a:r>
            <a:r>
              <a:rPr lang="fr-FR" dirty="0" smtClean="0"/>
              <a:t> économise un </a:t>
            </a:r>
            <a:r>
              <a:rPr lang="fr-FR" i="1" dirty="0" err="1" smtClean="0"/>
              <a:t>shuffle</a:t>
            </a:r>
            <a:r>
              <a:rPr lang="fr-FR" dirty="0" smtClean="0"/>
              <a:t> à l’écriture.</a:t>
            </a:r>
          </a:p>
          <a:p>
            <a:r>
              <a:rPr lang="fr-FR" dirty="0" smtClean="0"/>
              <a:t>Comment n’écraser que les partitions dans lesquelles on va écrire ?</a:t>
            </a:r>
          </a:p>
          <a:p>
            <a:pPr lvl="1"/>
            <a:r>
              <a:rPr lang="fr-FR" dirty="0" smtClean="0"/>
              <a:t>Avant </a:t>
            </a:r>
            <a:r>
              <a:rPr lang="fr-FR" dirty="0" err="1" smtClean="0"/>
              <a:t>Spark</a:t>
            </a:r>
            <a:r>
              <a:rPr lang="fr-FR" dirty="0" smtClean="0"/>
              <a:t> 2.3 : </a:t>
            </a:r>
          </a:p>
          <a:p>
            <a:pPr lvl="2"/>
            <a:r>
              <a:rPr lang="fr-FR" b="1" dirty="0" smtClean="0"/>
              <a:t>Attention !</a:t>
            </a:r>
            <a:r>
              <a:rPr lang="fr-FR" dirty="0" smtClean="0"/>
              <a:t> Le </a:t>
            </a:r>
            <a:r>
              <a:rPr lang="fr-FR" dirty="0" err="1" smtClean="0">
                <a:latin typeface="Consolas" panose="020B0609020204030204" pitchFamily="49" charset="0"/>
                <a:cs typeface="Consolas" panose="020B0609020204030204" pitchFamily="49" charset="0"/>
              </a:rPr>
              <a:t>SaveMode</a:t>
            </a:r>
            <a:r>
              <a:rPr lang="fr-FR" dirty="0" smtClean="0"/>
              <a:t> </a:t>
            </a:r>
            <a:r>
              <a:rPr lang="fr-FR" dirty="0" err="1" smtClean="0">
                <a:latin typeface="Consolas" panose="020B0609020204030204" pitchFamily="49" charset="0"/>
                <a:cs typeface="Consolas" panose="020B0609020204030204" pitchFamily="49" charset="0"/>
              </a:rPr>
              <a:t>overwrite</a:t>
            </a:r>
            <a:r>
              <a:rPr lang="fr-FR" dirty="0" smtClean="0"/>
              <a:t> ne va pas seulement supprimer les partitions où l’on va écrire </a:t>
            </a:r>
            <a:r>
              <a:rPr lang="fr-FR" b="1" dirty="0" smtClean="0"/>
              <a:t>mais l’ensemble des partitions !</a:t>
            </a:r>
          </a:p>
          <a:p>
            <a:pPr lvl="2"/>
            <a:r>
              <a:rPr lang="fr-FR" dirty="0" smtClean="0"/>
              <a:t>Alternatives possibles mais lourdes. Ex : Supprimer les partitions à écraser à l’aide de requêtes SQL (</a:t>
            </a:r>
            <a:r>
              <a:rPr lang="fr-FR" dirty="0" smtClean="0">
                <a:latin typeface="Consolas" panose="020B0609020204030204" pitchFamily="49" charset="0"/>
                <a:cs typeface="Consolas" panose="020B0609020204030204" pitchFamily="49" charset="0"/>
              </a:rPr>
              <a:t>ALTER TABLE DROP PARTITION</a:t>
            </a:r>
            <a:r>
              <a:rPr lang="fr-FR" dirty="0" smtClean="0"/>
              <a:t>) puis écrire les données en mode </a:t>
            </a:r>
            <a:r>
              <a:rPr lang="fr-FR" dirty="0" smtClean="0">
                <a:latin typeface="Consolas" panose="020B0609020204030204" pitchFamily="49" charset="0"/>
                <a:cs typeface="Consolas" panose="020B0609020204030204" pitchFamily="49" charset="0"/>
              </a:rPr>
              <a:t>append</a:t>
            </a:r>
            <a:r>
              <a:rPr lang="fr-FR" dirty="0" smtClean="0"/>
              <a:t>.</a:t>
            </a:r>
          </a:p>
          <a:p>
            <a:pPr lvl="1"/>
            <a:r>
              <a:rPr lang="fr-FR" dirty="0" smtClean="0"/>
              <a:t>Après </a:t>
            </a:r>
            <a:r>
              <a:rPr lang="fr-FR" dirty="0" err="1" smtClean="0"/>
              <a:t>Spark</a:t>
            </a:r>
            <a:r>
              <a:rPr lang="fr-FR" dirty="0" smtClean="0"/>
              <a:t> 2.3 : </a:t>
            </a:r>
          </a:p>
          <a:p>
            <a:pPr lvl="2"/>
            <a:r>
              <a:rPr lang="fr-FR" dirty="0" smtClean="0"/>
              <a:t>Problème résolu : SPARK-20236.</a:t>
            </a:r>
          </a:p>
          <a:p>
            <a:pPr lvl="2"/>
            <a:r>
              <a:rPr lang="fr-FR" dirty="0" smtClean="0"/>
              <a:t>Utiliser le </a:t>
            </a:r>
            <a:r>
              <a:rPr lang="fr-FR" dirty="0" err="1" smtClean="0">
                <a:latin typeface="Consolas" panose="020B0609020204030204" pitchFamily="49" charset="0"/>
                <a:cs typeface="Consolas" panose="020B0609020204030204" pitchFamily="49" charset="0"/>
              </a:rPr>
              <a:t>SaveMode</a:t>
            </a: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overwrite</a:t>
            </a:r>
            <a:r>
              <a:rPr lang="fr-FR" dirty="0" smtClean="0"/>
              <a:t>, en n’oubliant pas de régler le paramètre de configuration </a:t>
            </a:r>
            <a:r>
              <a:rPr lang="fr-FR" dirty="0"/>
              <a:t> </a:t>
            </a:r>
            <a:r>
              <a:rPr lang="fr-FR" dirty="0" err="1" smtClean="0">
                <a:latin typeface="Consolas" panose="020B0609020204030204" pitchFamily="49" charset="0"/>
                <a:cs typeface="Consolas" panose="020B0609020204030204" pitchFamily="49" charset="0"/>
              </a:rPr>
              <a:t>spark.sql.sources.partitionOverwriteMode</a:t>
            </a:r>
            <a:r>
              <a:rPr lang="fr-FR" dirty="0" smtClean="0"/>
              <a:t> sur </a:t>
            </a:r>
            <a:r>
              <a:rPr lang="fr-FR" dirty="0" smtClean="0">
                <a:latin typeface="Consolas" panose="020B0609020204030204" pitchFamily="49" charset="0"/>
                <a:cs typeface="Consolas" panose="020B0609020204030204" pitchFamily="49" charset="0"/>
              </a:rPr>
              <a:t>‘</a:t>
            </a:r>
            <a:r>
              <a:rPr lang="fr-FR" dirty="0" err="1" smtClean="0">
                <a:latin typeface="Consolas" panose="020B0609020204030204" pitchFamily="49" charset="0"/>
                <a:cs typeface="Consolas" panose="020B0609020204030204" pitchFamily="49" charset="0"/>
              </a:rPr>
              <a:t>dynamic</a:t>
            </a:r>
            <a:r>
              <a:rPr lang="fr-FR" dirty="0" smtClean="0">
                <a:latin typeface="Consolas" panose="020B0609020204030204" pitchFamily="49" charset="0"/>
                <a:cs typeface="Consolas" panose="020B0609020204030204" pitchFamily="49" charset="0"/>
              </a:rPr>
              <a:t>’ </a:t>
            </a:r>
            <a:r>
              <a:rPr lang="fr-FR" sz="2100" dirty="0"/>
              <a:t>(</a:t>
            </a:r>
            <a:r>
              <a:rPr lang="fr-FR" dirty="0" smtClean="0">
                <a:latin typeface="Consolas" panose="020B0609020204030204" pitchFamily="49" charset="0"/>
                <a:cs typeface="Consolas" panose="020B0609020204030204" pitchFamily="49" charset="0"/>
              </a:rPr>
              <a:t>‘</a:t>
            </a:r>
            <a:r>
              <a:rPr lang="fr-FR" dirty="0" err="1" smtClean="0">
                <a:latin typeface="Consolas" panose="020B0609020204030204" pitchFamily="49" charset="0"/>
                <a:cs typeface="Consolas" panose="020B0609020204030204" pitchFamily="49" charset="0"/>
              </a:rPr>
              <a:t>static</a:t>
            </a:r>
            <a:r>
              <a:rPr lang="fr-FR" dirty="0" smtClean="0">
                <a:latin typeface="Consolas" panose="020B0609020204030204" pitchFamily="49" charset="0"/>
                <a:cs typeface="Consolas" panose="020B0609020204030204" pitchFamily="49" charset="0"/>
              </a:rPr>
              <a:t>’ </a:t>
            </a:r>
            <a:r>
              <a:rPr lang="fr-FR" sz="2100" dirty="0"/>
              <a:t>par défaut).</a:t>
            </a:r>
          </a:p>
          <a:p>
            <a:r>
              <a:rPr lang="fr-FR" dirty="0" smtClean="0"/>
              <a:t>Cette problématique ne concerne pas que Parquet mais tous les formats de données pouvant être écrits partitionnés sur le disque (Parquet, CSV, JSON, ORC, etc.).</a:t>
            </a: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21</a:t>
            </a:fld>
            <a:endParaRPr lang="fr-FR"/>
          </a:p>
        </p:txBody>
      </p:sp>
    </p:spTree>
    <p:extLst>
      <p:ext uri="{BB962C8B-B14F-4D97-AF65-F5344CB8AC3E}">
        <p14:creationId xmlns:p14="http://schemas.microsoft.com/office/powerpoint/2010/main" val="3978785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III-III. Nombre de fichiers finalement écrits sur le disque : Attention aux partitions vides</a:t>
            </a:r>
            <a:endParaRPr lang="fr-FR" dirty="0"/>
          </a:p>
        </p:txBody>
      </p:sp>
      <p:sp>
        <p:nvSpPr>
          <p:cNvPr id="3" name="Espace réservé du contenu 2"/>
          <p:cNvSpPr>
            <a:spLocks noGrp="1"/>
          </p:cNvSpPr>
          <p:nvPr>
            <p:ph idx="1"/>
          </p:nvPr>
        </p:nvSpPr>
        <p:spPr/>
        <p:txBody>
          <a:bodyPr>
            <a:normAutofit fontScale="85000" lnSpcReduction="20000"/>
          </a:bodyPr>
          <a:lstStyle/>
          <a:p>
            <a:r>
              <a:rPr lang="fr-FR" b="1" dirty="0" smtClean="0"/>
              <a:t>Rappel : </a:t>
            </a:r>
            <a:r>
              <a:rPr lang="fr-FR" b="1" dirty="0" err="1" smtClean="0"/>
              <a:t>Spark</a:t>
            </a:r>
            <a:r>
              <a:rPr lang="fr-FR" b="1" dirty="0" smtClean="0"/>
              <a:t> écrit autant de fichiers qu’il y a de partitions au moment de l’écriture</a:t>
            </a:r>
            <a:r>
              <a:rPr lang="fr-FR" dirty="0" smtClean="0"/>
              <a:t> : </a:t>
            </a:r>
          </a:p>
          <a:p>
            <a:pPr lvl="1"/>
            <a:r>
              <a:rPr lang="fr-FR" dirty="0" smtClean="0"/>
              <a:t>S’il y a des partitions vides (fréquent après l’utilisation de </a:t>
            </a:r>
            <a:r>
              <a:rPr lang="fr-FR" dirty="0" err="1" smtClean="0">
                <a:latin typeface="Consolas" panose="020B0609020204030204" pitchFamily="49" charset="0"/>
                <a:cs typeface="Consolas" panose="020B0609020204030204" pitchFamily="49" charset="0"/>
              </a:rPr>
              <a:t>repartition</a:t>
            </a:r>
            <a:r>
              <a:rPr lang="fr-FR" sz="2000" dirty="0" smtClean="0">
                <a:latin typeface="Consolas" panose="020B0609020204030204" pitchFamily="49" charset="0"/>
                <a:cs typeface="Consolas" panose="020B0609020204030204" pitchFamily="49" charset="0"/>
              </a:rPr>
              <a:t> </a:t>
            </a:r>
            <a:r>
              <a:rPr lang="fr-FR" dirty="0"/>
              <a:t>ou la lecture de fichiers Parquet</a:t>
            </a:r>
            <a:r>
              <a:rPr lang="fr-FR" dirty="0" smtClean="0"/>
              <a:t>), </a:t>
            </a:r>
            <a:r>
              <a:rPr lang="fr-FR" dirty="0" err="1" smtClean="0"/>
              <a:t>Spark</a:t>
            </a:r>
            <a:r>
              <a:rPr lang="fr-FR" dirty="0" smtClean="0"/>
              <a:t> écrit des fichiers vides → </a:t>
            </a:r>
            <a:r>
              <a:rPr lang="fr-FR" b="1" dirty="0" smtClean="0"/>
              <a:t>À EVITER ABSOLUMENT SUR HDFS.</a:t>
            </a:r>
          </a:p>
          <a:p>
            <a:r>
              <a:rPr lang="fr-FR" dirty="0" smtClean="0"/>
              <a:t>Exemple : on repartitionne sur une variable à 10 valeurs uniques avec </a:t>
            </a:r>
            <a:r>
              <a:rPr lang="fr-FR" dirty="0" err="1">
                <a:latin typeface="Consolas" panose="020B0609020204030204" pitchFamily="49" charset="0"/>
                <a:cs typeface="Consolas" panose="020B0609020204030204" pitchFamily="49" charset="0"/>
              </a:rPr>
              <a:t>repartition</a:t>
            </a:r>
            <a:r>
              <a:rPr lang="fr-FR" dirty="0"/>
              <a:t> </a:t>
            </a:r>
            <a:r>
              <a:rPr lang="fr-FR" dirty="0" smtClean="0"/>
              <a:t>: </a:t>
            </a:r>
          </a:p>
          <a:p>
            <a:pPr lvl="1"/>
            <a:r>
              <a:rPr lang="fr-FR" dirty="0" smtClean="0"/>
              <a:t>On obtient 200 partitions (</a:t>
            </a:r>
            <a:r>
              <a:rPr lang="fr-FR" sz="2100" dirty="0" err="1">
                <a:latin typeface="Consolas" panose="020B0609020204030204" pitchFamily="49" charset="0"/>
                <a:cs typeface="Consolas" panose="020B0609020204030204" pitchFamily="49" charset="0"/>
              </a:rPr>
              <a:t>spark.sql.shuffle.partitions</a:t>
            </a:r>
            <a:r>
              <a:rPr lang="fr-FR" dirty="0" smtClean="0"/>
              <a:t>) </a:t>
            </a:r>
            <a:r>
              <a:rPr lang="fr-FR" b="1" u="sng" dirty="0" smtClean="0"/>
              <a:t>dont 190 vides</a:t>
            </a:r>
            <a:r>
              <a:rPr lang="fr-FR" dirty="0" smtClean="0"/>
              <a:t>.</a:t>
            </a:r>
          </a:p>
          <a:p>
            <a:pPr lvl="1"/>
            <a:r>
              <a:rPr lang="fr-FR" dirty="0" smtClean="0"/>
              <a:t>Utiliser </a:t>
            </a:r>
            <a:r>
              <a:rPr lang="fr-FR" sz="2100" dirty="0">
                <a:latin typeface="Consolas" panose="020B0609020204030204" pitchFamily="49" charset="0"/>
                <a:cs typeface="Consolas" panose="020B0609020204030204" pitchFamily="49" charset="0"/>
              </a:rPr>
              <a:t>coalesce(10)</a:t>
            </a:r>
            <a:r>
              <a:rPr lang="fr-FR" dirty="0" smtClean="0"/>
              <a:t> avant d’écrire ? Ne garantie pas l’absence de partitions vides.</a:t>
            </a:r>
          </a:p>
          <a:p>
            <a:pPr lvl="1"/>
            <a:r>
              <a:rPr lang="fr-FR" sz="2100" dirty="0" err="1" smtClean="0">
                <a:latin typeface="Consolas" panose="020B0609020204030204" pitchFamily="49" charset="0"/>
                <a:cs typeface="Consolas" panose="020B0609020204030204" pitchFamily="49" charset="0"/>
              </a:rPr>
              <a:t>repartition</a:t>
            </a:r>
            <a:r>
              <a:rPr lang="fr-FR" sz="2100" dirty="0" smtClean="0">
                <a:latin typeface="Consolas" panose="020B0609020204030204" pitchFamily="49" charset="0"/>
                <a:cs typeface="Consolas" panose="020B0609020204030204" pitchFamily="49" charset="0"/>
              </a:rPr>
              <a:t>(10</a:t>
            </a:r>
            <a:r>
              <a:rPr lang="fr-FR" sz="2100" dirty="0">
                <a:latin typeface="Consolas" panose="020B0609020204030204" pitchFamily="49" charset="0"/>
                <a:cs typeface="Consolas" panose="020B0609020204030204" pitchFamily="49" charset="0"/>
              </a:rPr>
              <a:t>, ‘</a:t>
            </a:r>
            <a:r>
              <a:rPr lang="fr-FR" sz="2100" dirty="0" err="1" smtClean="0">
                <a:latin typeface="Consolas" panose="020B0609020204030204" pitchFamily="49" charset="0"/>
                <a:cs typeface="Consolas" panose="020B0609020204030204" pitchFamily="49" charset="0"/>
              </a:rPr>
              <a:t>repartCol</a:t>
            </a:r>
            <a:r>
              <a:rPr lang="fr-FR" sz="2100" dirty="0" smtClean="0">
                <a:latin typeface="Consolas" panose="020B0609020204030204" pitchFamily="49" charset="0"/>
                <a:cs typeface="Consolas" panose="020B0609020204030204" pitchFamily="49" charset="0"/>
              </a:rPr>
              <a:t>’)</a:t>
            </a:r>
            <a:r>
              <a:rPr lang="fr-FR" dirty="0" smtClean="0"/>
              <a:t> ? </a:t>
            </a:r>
            <a:r>
              <a:rPr lang="fr-FR" dirty="0" err="1" smtClean="0"/>
              <a:t>Spark</a:t>
            </a:r>
            <a:r>
              <a:rPr lang="fr-FR" dirty="0" smtClean="0"/>
              <a:t> ne créé pas une partition par valeur. Ne garantit pas l’absence de partitions vides.</a:t>
            </a:r>
          </a:p>
          <a:p>
            <a:pPr lvl="1"/>
            <a:r>
              <a:rPr lang="fr-FR" sz="2100" dirty="0" err="1" smtClean="0">
                <a:latin typeface="Consolas" panose="020B0609020204030204" pitchFamily="49" charset="0"/>
                <a:cs typeface="Consolas" panose="020B0609020204030204" pitchFamily="49" charset="0"/>
              </a:rPr>
              <a:t>repartition</a:t>
            </a:r>
            <a:r>
              <a:rPr lang="fr-FR" sz="2100" dirty="0">
                <a:latin typeface="Consolas" panose="020B0609020204030204" pitchFamily="49" charset="0"/>
                <a:cs typeface="Consolas" panose="020B0609020204030204" pitchFamily="49" charset="0"/>
              </a:rPr>
              <a:t>(‘</a:t>
            </a:r>
            <a:r>
              <a:rPr lang="fr-FR" sz="2100" dirty="0" err="1">
                <a:latin typeface="Consolas" panose="020B0609020204030204" pitchFamily="49" charset="0"/>
                <a:cs typeface="Consolas" panose="020B0609020204030204" pitchFamily="49" charset="0"/>
              </a:rPr>
              <a:t>repartCol</a:t>
            </a:r>
            <a:r>
              <a:rPr lang="fr-FR" sz="2100" dirty="0">
                <a:latin typeface="Consolas" panose="020B0609020204030204" pitchFamily="49" charset="0"/>
                <a:cs typeface="Consolas" panose="020B0609020204030204" pitchFamily="49" charset="0"/>
              </a:rPr>
              <a:t>’).</a:t>
            </a:r>
            <a:r>
              <a:rPr lang="fr-FR" sz="2100" dirty="0" err="1">
                <a:latin typeface="Consolas" panose="020B0609020204030204" pitchFamily="49" charset="0"/>
                <a:cs typeface="Consolas" panose="020B0609020204030204" pitchFamily="49" charset="0"/>
              </a:rPr>
              <a:t>write.partitionBy</a:t>
            </a:r>
            <a:r>
              <a:rPr lang="fr-FR" sz="2100" dirty="0">
                <a:latin typeface="Consolas" panose="020B0609020204030204" pitchFamily="49" charset="0"/>
                <a:cs typeface="Consolas" panose="020B0609020204030204" pitchFamily="49" charset="0"/>
              </a:rPr>
              <a:t>(‘</a:t>
            </a:r>
            <a:r>
              <a:rPr lang="fr-FR" sz="2100" dirty="0" err="1">
                <a:latin typeface="Consolas" panose="020B0609020204030204" pitchFamily="49" charset="0"/>
                <a:cs typeface="Consolas" panose="020B0609020204030204" pitchFamily="49" charset="0"/>
              </a:rPr>
              <a:t>repartCol</a:t>
            </a:r>
            <a:r>
              <a:rPr lang="fr-FR" dirty="0" smtClean="0"/>
              <a:t>’) : Garantit l’absence de fichiers vides mais va partitionner sur le disque et n’écrire qu’un seul fichier par partition logique.</a:t>
            </a:r>
          </a:p>
          <a:p>
            <a:pPr lvl="1"/>
            <a:r>
              <a:rPr lang="fr-FR" sz="2100" dirty="0" err="1" smtClean="0">
                <a:latin typeface="Consolas" panose="020B0609020204030204" pitchFamily="49" charset="0"/>
                <a:cs typeface="Consolas" panose="020B0609020204030204" pitchFamily="49" charset="0"/>
              </a:rPr>
              <a:t>bucketBy</a:t>
            </a:r>
            <a:r>
              <a:rPr lang="fr-FR" dirty="0" smtClean="0"/>
              <a:t> (</a:t>
            </a:r>
            <a:r>
              <a:rPr lang="fr-FR" dirty="0" err="1" smtClean="0"/>
              <a:t>Pyspark</a:t>
            </a:r>
            <a:r>
              <a:rPr lang="fr-FR" dirty="0" smtClean="0"/>
              <a:t> 2.3) : </a:t>
            </a:r>
            <a:r>
              <a:rPr lang="fr-FR" sz="2100" dirty="0" err="1">
                <a:latin typeface="Consolas" panose="020B0609020204030204" pitchFamily="49" charset="0"/>
                <a:cs typeface="Consolas" panose="020B0609020204030204" pitchFamily="49" charset="0"/>
              </a:rPr>
              <a:t>write.bucketBy</a:t>
            </a:r>
            <a:r>
              <a:rPr lang="fr-FR" sz="2100" dirty="0">
                <a:latin typeface="Consolas" panose="020B0609020204030204" pitchFamily="49" charset="0"/>
                <a:cs typeface="Consolas" panose="020B0609020204030204" pitchFamily="49" charset="0"/>
              </a:rPr>
              <a:t>(10, ‘</a:t>
            </a:r>
            <a:r>
              <a:rPr lang="fr-FR" sz="2100" dirty="0" err="1">
                <a:latin typeface="Consolas" panose="020B0609020204030204" pitchFamily="49" charset="0"/>
                <a:cs typeface="Consolas" panose="020B0609020204030204" pitchFamily="49" charset="0"/>
              </a:rPr>
              <a:t>repartCol</a:t>
            </a:r>
            <a:r>
              <a:rPr lang="fr-FR" sz="2100" dirty="0" smtClean="0">
                <a:latin typeface="Consolas" panose="020B0609020204030204" pitchFamily="49" charset="0"/>
                <a:cs typeface="Consolas" panose="020B0609020204030204" pitchFamily="49" charset="0"/>
              </a:rPr>
              <a:t>’)</a:t>
            </a:r>
            <a:r>
              <a:rPr lang="fr-FR" dirty="0" smtClean="0"/>
              <a:t>: Garantit le nombre de fichiers finalement écrits et l’absence de fichiers vides. </a:t>
            </a: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22</a:t>
            </a:fld>
            <a:endParaRPr lang="fr-FR"/>
          </a:p>
        </p:txBody>
      </p:sp>
    </p:spTree>
    <p:extLst>
      <p:ext uri="{BB962C8B-B14F-4D97-AF65-F5344CB8AC3E}">
        <p14:creationId xmlns:p14="http://schemas.microsoft.com/office/powerpoint/2010/main" val="35878863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IV-I. </a:t>
            </a:r>
            <a:r>
              <a:rPr lang="fr-FR" dirty="0"/>
              <a:t>Parquet &amp; </a:t>
            </a:r>
            <a:r>
              <a:rPr lang="fr-FR" dirty="0" err="1"/>
              <a:t>Spark</a:t>
            </a:r>
            <a:r>
              <a:rPr lang="fr-FR" dirty="0"/>
              <a:t> </a:t>
            </a:r>
            <a:r>
              <a:rPr lang="fr-FR" dirty="0" smtClean="0"/>
              <a:t>: Remarques sur les fichiers CSV (1/2)</a:t>
            </a:r>
            <a:endParaRPr lang="fr-FR" dirty="0"/>
          </a:p>
        </p:txBody>
      </p:sp>
      <p:sp>
        <p:nvSpPr>
          <p:cNvPr id="3" name="Espace réservé du contenu 2"/>
          <p:cNvSpPr>
            <a:spLocks noGrp="1"/>
          </p:cNvSpPr>
          <p:nvPr>
            <p:ph idx="1"/>
          </p:nvPr>
        </p:nvSpPr>
        <p:spPr/>
        <p:txBody>
          <a:bodyPr>
            <a:normAutofit fontScale="62500" lnSpcReduction="20000"/>
          </a:bodyPr>
          <a:lstStyle/>
          <a:p>
            <a:pPr>
              <a:lnSpc>
                <a:spcPct val="100000"/>
              </a:lnSpc>
            </a:pPr>
            <a:r>
              <a:rPr lang="fr-FR" dirty="0" smtClean="0"/>
              <a:t>CSV est une source de données nativement supportée depuis </a:t>
            </a:r>
            <a:r>
              <a:rPr lang="fr-FR" dirty="0" err="1" smtClean="0"/>
              <a:t>Spark</a:t>
            </a:r>
            <a:r>
              <a:rPr lang="fr-FR" dirty="0" smtClean="0"/>
              <a:t> 2.0 (</a:t>
            </a:r>
            <a:r>
              <a:rPr lang="fr-FR" dirty="0" smtClean="0">
                <a:latin typeface="Consolas" panose="020B0609020204030204" pitchFamily="49" charset="0"/>
                <a:cs typeface="Consolas" panose="020B0609020204030204" pitchFamily="49" charset="0"/>
              </a:rPr>
              <a:t>spark.read.csv</a:t>
            </a:r>
            <a:r>
              <a:rPr lang="fr-FR" dirty="0" smtClean="0"/>
              <a:t>). L’implémentation est notamment plus rapide que les librairies externes qui étaient nécessaires en </a:t>
            </a:r>
            <a:r>
              <a:rPr lang="fr-FR" dirty="0" err="1" smtClean="0"/>
              <a:t>Spark</a:t>
            </a:r>
            <a:r>
              <a:rPr lang="fr-FR" dirty="0" smtClean="0"/>
              <a:t> 1.x (et surtout à leur alternative qui consistait à passer par </a:t>
            </a:r>
            <a:r>
              <a:rPr lang="fr-FR" dirty="0" err="1" smtClean="0">
                <a:latin typeface="Consolas" panose="020B0609020204030204" pitchFamily="49" charset="0"/>
                <a:cs typeface="Consolas" panose="020B0609020204030204" pitchFamily="49" charset="0"/>
              </a:rPr>
              <a:t>textFile</a:t>
            </a:r>
            <a:r>
              <a:rPr lang="fr-FR" dirty="0" smtClean="0"/>
              <a:t> et des </a:t>
            </a:r>
            <a:r>
              <a:rPr lang="fr-FR" dirty="0" err="1" smtClean="0"/>
              <a:t>RDDs</a:t>
            </a:r>
            <a:r>
              <a:rPr lang="fr-FR" dirty="0" smtClean="0"/>
              <a:t>).</a:t>
            </a:r>
          </a:p>
          <a:p>
            <a:pPr>
              <a:lnSpc>
                <a:spcPct val="100000"/>
              </a:lnSpc>
            </a:pPr>
            <a:r>
              <a:rPr lang="fr-FR" dirty="0" smtClean="0"/>
              <a:t>Contrairement à Parquet, la lecture de CSV produit des partitions de taille très homogène (mais plus lente).</a:t>
            </a:r>
          </a:p>
          <a:p>
            <a:pPr>
              <a:lnSpc>
                <a:spcPct val="100000"/>
              </a:lnSpc>
            </a:pPr>
            <a:r>
              <a:rPr lang="fr-FR" dirty="0" smtClean="0"/>
              <a:t>On peut tout à fait lire et écrire du CSV partitionné. Tout se passe comme avec Parquet. Le </a:t>
            </a:r>
            <a:r>
              <a:rPr lang="fr-FR" i="1" dirty="0" smtClean="0"/>
              <a:t>partition </a:t>
            </a:r>
            <a:r>
              <a:rPr lang="fr-FR" i="1" dirty="0" err="1" smtClean="0"/>
              <a:t>pruning</a:t>
            </a:r>
            <a:r>
              <a:rPr lang="fr-FR" dirty="0" smtClean="0"/>
              <a:t> est également disponible.</a:t>
            </a:r>
          </a:p>
          <a:p>
            <a:pPr>
              <a:lnSpc>
                <a:spcPct val="100000"/>
              </a:lnSpc>
            </a:pPr>
            <a:r>
              <a:rPr lang="fr-FR" dirty="0" smtClean="0"/>
              <a:t>L’implémentation de la Data Source CSV semble également capable du faire du </a:t>
            </a:r>
            <a:r>
              <a:rPr lang="fr-FR" i="1" dirty="0" err="1" smtClean="0"/>
              <a:t>filter</a:t>
            </a:r>
            <a:r>
              <a:rPr lang="fr-FR" i="1" dirty="0" smtClean="0"/>
              <a:t> / projection </a:t>
            </a:r>
            <a:r>
              <a:rPr lang="fr-FR" i="1" dirty="0" err="1" smtClean="0"/>
              <a:t>pushdown</a:t>
            </a:r>
            <a:r>
              <a:rPr lang="fr-FR" dirty="0"/>
              <a:t> </a:t>
            </a:r>
            <a:r>
              <a:rPr lang="fr-FR" dirty="0" smtClean="0"/>
              <a:t>(cf. </a:t>
            </a:r>
            <a:r>
              <a:rPr lang="fr-FR" dirty="0" err="1" smtClean="0">
                <a:latin typeface="Consolas" panose="020B0609020204030204" pitchFamily="49" charset="0"/>
                <a:cs typeface="Consolas" panose="020B0609020204030204" pitchFamily="49" charset="0"/>
              </a:rPr>
              <a:t>explain</a:t>
            </a:r>
            <a:r>
              <a:rPr lang="fr-FR" dirty="0" smtClean="0">
                <a:latin typeface="Consolas" panose="020B0609020204030204" pitchFamily="49" charset="0"/>
                <a:cs typeface="Consolas" panose="020B0609020204030204" pitchFamily="49" charset="0"/>
              </a:rPr>
              <a:t>()</a:t>
            </a:r>
            <a:r>
              <a:rPr lang="fr-FR" dirty="0" smtClean="0"/>
              <a:t>) :</a:t>
            </a:r>
          </a:p>
          <a:p>
            <a:pPr lvl="1">
              <a:lnSpc>
                <a:spcPct val="100000"/>
              </a:lnSpc>
            </a:pPr>
            <a:r>
              <a:rPr lang="fr-FR" dirty="0" err="1" smtClean="0"/>
              <a:t>Spark</a:t>
            </a:r>
            <a:r>
              <a:rPr lang="fr-FR" dirty="0" smtClean="0"/>
              <a:t> ne va monter en mémoire que les lignes et colonnes dont on a besoin.</a:t>
            </a:r>
          </a:p>
          <a:p>
            <a:pPr lvl="1">
              <a:lnSpc>
                <a:spcPct val="100000"/>
              </a:lnSpc>
            </a:pPr>
            <a:r>
              <a:rPr lang="fr-FR" dirty="0" smtClean="0"/>
              <a:t>Pour que le </a:t>
            </a:r>
            <a:r>
              <a:rPr lang="fr-FR" i="1" dirty="0" err="1" smtClean="0"/>
              <a:t>filter</a:t>
            </a:r>
            <a:r>
              <a:rPr lang="fr-FR" i="1" dirty="0" smtClean="0"/>
              <a:t> </a:t>
            </a:r>
            <a:r>
              <a:rPr lang="fr-FR" i="1" dirty="0" err="1" smtClean="0"/>
              <a:t>pushdown</a:t>
            </a:r>
            <a:r>
              <a:rPr lang="fr-FR" dirty="0" smtClean="0"/>
              <a:t> ait lieu, le filtre doit être écrit avec une string si on ne passe pas de schéma pour la lecture : </a:t>
            </a:r>
          </a:p>
          <a:p>
            <a:pPr lvl="2">
              <a:lnSpc>
                <a:spcPct val="100000"/>
              </a:lnSpc>
            </a:pPr>
            <a:r>
              <a:rPr lang="fr-FR" dirty="0" err="1" smtClean="0">
                <a:latin typeface="Consolas" panose="020B0609020204030204" pitchFamily="49" charset="0"/>
                <a:cs typeface="Consolas" panose="020B0609020204030204" pitchFamily="49" charset="0"/>
              </a:rPr>
              <a:t>filter</a:t>
            </a:r>
            <a:r>
              <a:rPr lang="fr-FR" dirty="0" smtClean="0">
                <a:latin typeface="Consolas" panose="020B0609020204030204" pitchFamily="49" charset="0"/>
                <a:cs typeface="Consolas" panose="020B0609020204030204" pitchFamily="49" charset="0"/>
              </a:rPr>
              <a:t>(col(‘</a:t>
            </a:r>
            <a:r>
              <a:rPr lang="fr-FR" dirty="0" err="1" smtClean="0">
                <a:latin typeface="Consolas" panose="020B0609020204030204" pitchFamily="49" charset="0"/>
                <a:cs typeface="Consolas" panose="020B0609020204030204" pitchFamily="49" charset="0"/>
              </a:rPr>
              <a:t>departure_day</a:t>
            </a:r>
            <a:r>
              <a:rPr lang="fr-FR" dirty="0" smtClean="0">
                <a:latin typeface="Consolas" panose="020B0609020204030204" pitchFamily="49" charset="0"/>
                <a:cs typeface="Consolas" panose="020B0609020204030204" pitchFamily="49" charset="0"/>
              </a:rPr>
              <a:t>’)==10) </a:t>
            </a:r>
            <a:r>
              <a:rPr lang="fr-FR" dirty="0" smtClean="0"/>
              <a:t>n’est pas </a:t>
            </a:r>
            <a:r>
              <a:rPr lang="fr-FR" i="1" dirty="0" err="1" smtClean="0"/>
              <a:t>pushed</a:t>
            </a:r>
            <a:r>
              <a:rPr lang="fr-FR" i="1" dirty="0" smtClean="0"/>
              <a:t> down</a:t>
            </a:r>
            <a:r>
              <a:rPr lang="fr-FR" dirty="0" smtClean="0"/>
              <a:t>.  </a:t>
            </a:r>
          </a:p>
          <a:p>
            <a:pPr lvl="2">
              <a:lnSpc>
                <a:spcPct val="100000"/>
              </a:lnSpc>
            </a:pPr>
            <a:r>
              <a:rPr lang="fr-FR" dirty="0" err="1" smtClean="0">
                <a:latin typeface="Consolas" panose="020B0609020204030204" pitchFamily="49" charset="0"/>
                <a:cs typeface="Consolas" panose="020B0609020204030204" pitchFamily="49" charset="0"/>
              </a:rPr>
              <a:t>filter</a:t>
            </a:r>
            <a:r>
              <a:rPr lang="fr-FR" dirty="0" smtClean="0">
                <a:latin typeface="Consolas" panose="020B0609020204030204" pitchFamily="49" charset="0"/>
                <a:cs typeface="Consolas" panose="020B0609020204030204" pitchFamily="49" charset="0"/>
              </a:rPr>
              <a:t>(col</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departure_day</a:t>
            </a:r>
            <a:r>
              <a:rPr lang="fr-FR" dirty="0" smtClean="0">
                <a:latin typeface="Consolas" panose="020B0609020204030204" pitchFamily="49" charset="0"/>
                <a:cs typeface="Consolas" panose="020B0609020204030204" pitchFamily="49" charset="0"/>
              </a:rPr>
              <a:t>’)==’10’) </a:t>
            </a:r>
            <a:r>
              <a:rPr lang="fr-FR" dirty="0" smtClean="0"/>
              <a:t>est </a:t>
            </a:r>
            <a:r>
              <a:rPr lang="fr-FR" i="1" dirty="0" err="1"/>
              <a:t>pushed</a:t>
            </a:r>
            <a:r>
              <a:rPr lang="fr-FR" i="1" dirty="0"/>
              <a:t> </a:t>
            </a:r>
            <a:r>
              <a:rPr lang="fr-FR" i="1" dirty="0" smtClean="0"/>
              <a:t>down</a:t>
            </a:r>
            <a:r>
              <a:rPr lang="fr-FR" dirty="0" smtClean="0"/>
              <a:t>.</a:t>
            </a:r>
          </a:p>
          <a:p>
            <a:pPr lvl="1">
              <a:lnSpc>
                <a:spcPct val="100000"/>
              </a:lnSpc>
            </a:pPr>
            <a:r>
              <a:rPr lang="fr-FR" dirty="0" smtClean="0"/>
              <a:t>Si on passe au </a:t>
            </a:r>
            <a:r>
              <a:rPr lang="fr-FR" dirty="0" err="1" smtClean="0">
                <a:latin typeface="Consolas" panose="020B0609020204030204" pitchFamily="49" charset="0"/>
                <a:cs typeface="Consolas" panose="020B0609020204030204" pitchFamily="49" charset="0"/>
              </a:rPr>
              <a:t>DataFrameReader</a:t>
            </a:r>
            <a:r>
              <a:rPr lang="fr-FR" dirty="0" smtClean="0"/>
              <a:t> un schéma précisant que </a:t>
            </a:r>
            <a:r>
              <a:rPr lang="fr-FR" dirty="0" err="1" smtClean="0">
                <a:latin typeface="Consolas" panose="020B0609020204030204" pitchFamily="49" charset="0"/>
                <a:cs typeface="Consolas" panose="020B0609020204030204" pitchFamily="49" charset="0"/>
              </a:rPr>
              <a:t>departure_day</a:t>
            </a:r>
            <a:r>
              <a:rPr lang="fr-FR" dirty="0" smtClean="0"/>
              <a:t> est du type </a:t>
            </a:r>
            <a:r>
              <a:rPr lang="fr-FR" dirty="0" err="1" smtClean="0">
                <a:latin typeface="Consolas" panose="020B0609020204030204" pitchFamily="49" charset="0"/>
                <a:cs typeface="Consolas" panose="020B0609020204030204" pitchFamily="49" charset="0"/>
              </a:rPr>
              <a:t>IntegerType</a:t>
            </a:r>
            <a:r>
              <a:rPr lang="fr-FR" dirty="0" smtClean="0"/>
              <a:t>, alors </a:t>
            </a:r>
            <a:r>
              <a:rPr lang="fr-FR" dirty="0" err="1" smtClean="0">
                <a:latin typeface="Consolas" panose="020B0609020204030204" pitchFamily="49" charset="0"/>
                <a:cs typeface="Consolas" panose="020B0609020204030204" pitchFamily="49" charset="0"/>
              </a:rPr>
              <a:t>filter</a:t>
            </a:r>
            <a:r>
              <a:rPr lang="fr-FR" dirty="0" smtClean="0">
                <a:latin typeface="Consolas" panose="020B0609020204030204" pitchFamily="49" charset="0"/>
                <a:cs typeface="Consolas" panose="020B0609020204030204" pitchFamily="49" charset="0"/>
              </a:rPr>
              <a:t>(col</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departure_day</a:t>
            </a:r>
            <a:r>
              <a:rPr lang="fr-FR" dirty="0">
                <a:latin typeface="Consolas" panose="020B0609020204030204" pitchFamily="49" charset="0"/>
                <a:cs typeface="Consolas" panose="020B0609020204030204" pitchFamily="49" charset="0"/>
              </a:rPr>
              <a:t>’)==10</a:t>
            </a:r>
            <a:r>
              <a:rPr lang="fr-FR" dirty="0" smtClean="0">
                <a:latin typeface="Consolas" panose="020B0609020204030204" pitchFamily="49" charset="0"/>
                <a:cs typeface="Consolas" panose="020B0609020204030204" pitchFamily="49" charset="0"/>
              </a:rPr>
              <a:t>) </a:t>
            </a:r>
            <a:r>
              <a:rPr lang="fr-FR" dirty="0" smtClean="0">
                <a:cs typeface="Consolas" panose="020B0609020204030204" pitchFamily="49" charset="0"/>
              </a:rPr>
              <a:t>sera </a:t>
            </a:r>
            <a:r>
              <a:rPr lang="fr-FR" i="1" dirty="0" err="1" smtClean="0">
                <a:cs typeface="Consolas" panose="020B0609020204030204" pitchFamily="49" charset="0"/>
              </a:rPr>
              <a:t>pushed</a:t>
            </a:r>
            <a:r>
              <a:rPr lang="fr-FR" i="1" dirty="0" smtClean="0">
                <a:cs typeface="Consolas" panose="020B0609020204030204" pitchFamily="49" charset="0"/>
              </a:rPr>
              <a:t> down</a:t>
            </a:r>
            <a:r>
              <a:rPr lang="fr-FR" dirty="0" smtClean="0">
                <a:cs typeface="Consolas" panose="020B0609020204030204" pitchFamily="49" charset="0"/>
              </a:rPr>
              <a:t>.</a:t>
            </a:r>
          </a:p>
          <a:p>
            <a:pPr lvl="1">
              <a:lnSpc>
                <a:spcPct val="100000"/>
              </a:lnSpc>
            </a:pPr>
            <a:r>
              <a:rPr lang="fr-FR" dirty="0" smtClean="0">
                <a:cs typeface="Consolas" panose="020B0609020204030204" pitchFamily="49" charset="0"/>
              </a:rPr>
              <a:t>Cela ne veut pas forcément dire que la lecture est aussi rapide qu’avec Parquet : contrairement à Parquet, un CSV n’est pas orienté colonne et n’embarque pas de métadonnées permettant d’éventuellement sauter des parties entières du fichier.</a:t>
            </a:r>
            <a:endParaRPr lang="fr-FR" dirty="0" smtClean="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23</a:t>
            </a:fld>
            <a:endParaRPr lang="fr-FR"/>
          </a:p>
        </p:txBody>
      </p:sp>
    </p:spTree>
    <p:extLst>
      <p:ext uri="{BB962C8B-B14F-4D97-AF65-F5344CB8AC3E}">
        <p14:creationId xmlns:p14="http://schemas.microsoft.com/office/powerpoint/2010/main" val="3805943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IV-I. </a:t>
            </a:r>
            <a:r>
              <a:rPr lang="fr-FR" dirty="0"/>
              <a:t>Parquet &amp; </a:t>
            </a:r>
            <a:r>
              <a:rPr lang="fr-FR" dirty="0" err="1"/>
              <a:t>Spark</a:t>
            </a:r>
            <a:r>
              <a:rPr lang="fr-FR" dirty="0"/>
              <a:t> : Remarques sur les fichiers CSV </a:t>
            </a:r>
            <a:r>
              <a:rPr lang="fr-FR" dirty="0" smtClean="0"/>
              <a:t>(2/2</a:t>
            </a:r>
            <a:r>
              <a:rPr lang="fr-FR" dirty="0"/>
              <a:t>)</a:t>
            </a:r>
          </a:p>
        </p:txBody>
      </p:sp>
      <p:sp>
        <p:nvSpPr>
          <p:cNvPr id="3" name="Espace réservé du contenu 2"/>
          <p:cNvSpPr>
            <a:spLocks noGrp="1"/>
          </p:cNvSpPr>
          <p:nvPr>
            <p:ph idx="1"/>
          </p:nvPr>
        </p:nvSpPr>
        <p:spPr/>
        <p:txBody>
          <a:bodyPr>
            <a:normAutofit fontScale="77500" lnSpcReduction="20000"/>
          </a:bodyPr>
          <a:lstStyle/>
          <a:p>
            <a:r>
              <a:rPr lang="fr-FR" sz="2600" dirty="0"/>
              <a:t>Schéma</a:t>
            </a:r>
            <a:r>
              <a:rPr lang="fr-FR" sz="2600" b="1" dirty="0"/>
              <a:t> : </a:t>
            </a:r>
          </a:p>
          <a:p>
            <a:pPr lvl="1"/>
            <a:r>
              <a:rPr lang="fr-FR" sz="2200" dirty="0"/>
              <a:t>Si on souhaite passer un schéma pour la lecture, il doit être construit dans le même ordre que celui des </a:t>
            </a:r>
            <a:r>
              <a:rPr lang="fr-FR" sz="2200" dirty="0" smtClean="0"/>
              <a:t>colonnes (au moins en </a:t>
            </a:r>
            <a:r>
              <a:rPr lang="fr-FR" sz="2200" dirty="0" err="1" smtClean="0"/>
              <a:t>Spark</a:t>
            </a:r>
            <a:r>
              <a:rPr lang="fr-FR" sz="2200" dirty="0" smtClean="0"/>
              <a:t> 2.1.1).</a:t>
            </a:r>
            <a:endParaRPr lang="fr-FR" sz="2200" dirty="0"/>
          </a:p>
          <a:p>
            <a:pPr lvl="1"/>
            <a:r>
              <a:rPr lang="fr-FR" sz="2200" dirty="0"/>
              <a:t>Même si on sélectionne qu’une partie des colonnes, le schéma doit comporter l’intégralité des colonnes des fichiers source</a:t>
            </a:r>
            <a:r>
              <a:rPr lang="fr-FR" sz="2200" dirty="0" smtClean="0"/>
              <a:t>.</a:t>
            </a:r>
          </a:p>
          <a:p>
            <a:pPr lvl="1"/>
            <a:r>
              <a:rPr lang="fr-FR" sz="2200" dirty="0" smtClean="0"/>
              <a:t>Performance : fortement recommandé de </a:t>
            </a:r>
            <a:r>
              <a:rPr lang="fr-FR" sz="2200" b="1" dirty="0" smtClean="0"/>
              <a:t>passer explicitement un schéma</a:t>
            </a:r>
            <a:r>
              <a:rPr lang="fr-FR" sz="2200" dirty="0" smtClean="0"/>
              <a:t> au </a:t>
            </a:r>
            <a:r>
              <a:rPr lang="fr-FR" sz="2200" dirty="0" err="1">
                <a:latin typeface="Consolas" panose="020B0609020204030204" pitchFamily="49" charset="0"/>
                <a:cs typeface="Consolas" panose="020B0609020204030204" pitchFamily="49" charset="0"/>
              </a:rPr>
              <a:t>DataFrameReader</a:t>
            </a:r>
            <a:r>
              <a:rPr lang="fr-FR" sz="2200" dirty="0" smtClean="0"/>
              <a:t> / de ne pas recourir à l’inférence de schéma : on économise un scan (intégral?) des données.</a:t>
            </a:r>
          </a:p>
          <a:p>
            <a:pPr lvl="1"/>
            <a:r>
              <a:rPr lang="fr-FR" sz="2200" b="1" dirty="0" smtClean="0"/>
              <a:t>Attention </a:t>
            </a:r>
            <a:r>
              <a:rPr lang="fr-FR" sz="2200" b="1" dirty="0"/>
              <a:t>aux types numériques, </a:t>
            </a:r>
            <a:r>
              <a:rPr lang="fr-FR" sz="2200" b="1" dirty="0" err="1"/>
              <a:t>Spark</a:t>
            </a:r>
            <a:r>
              <a:rPr lang="fr-FR" sz="2200" b="1" dirty="0"/>
              <a:t> est très sensible</a:t>
            </a:r>
            <a:r>
              <a:rPr lang="fr-FR" sz="2200" dirty="0"/>
              <a:t> : </a:t>
            </a:r>
            <a:r>
              <a:rPr lang="fr-FR" sz="2200" dirty="0">
                <a:latin typeface="Consolas" panose="020B0609020204030204" pitchFamily="49" charset="0"/>
                <a:cs typeface="Consolas" panose="020B0609020204030204" pitchFamily="49" charset="0"/>
              </a:rPr>
              <a:t>'0.0'</a:t>
            </a:r>
            <a:r>
              <a:rPr lang="fr-FR" sz="2200" dirty="0"/>
              <a:t> à </a:t>
            </a:r>
            <a:r>
              <a:rPr lang="fr-FR" sz="2200" dirty="0" err="1"/>
              <a:t>caster</a:t>
            </a:r>
            <a:r>
              <a:rPr lang="fr-FR" sz="2200" dirty="0"/>
              <a:t> en </a:t>
            </a:r>
            <a:r>
              <a:rPr lang="fr-FR" sz="2200" dirty="0" err="1">
                <a:latin typeface="Consolas" panose="020B0609020204030204" pitchFamily="49" charset="0"/>
                <a:cs typeface="Consolas" panose="020B0609020204030204" pitchFamily="49" charset="0"/>
              </a:rPr>
              <a:t>int</a:t>
            </a:r>
            <a:r>
              <a:rPr lang="fr-FR" sz="2200" dirty="0"/>
              <a:t> donnera </a:t>
            </a:r>
            <a:r>
              <a:rPr lang="fr-FR" sz="2200" dirty="0" err="1">
                <a:latin typeface="Consolas" panose="020B0609020204030204" pitchFamily="49" charset="0"/>
                <a:cs typeface="Consolas" panose="020B0609020204030204" pitchFamily="49" charset="0"/>
              </a:rPr>
              <a:t>null</a:t>
            </a:r>
            <a:r>
              <a:rPr lang="fr-FR" sz="2200" dirty="0"/>
              <a:t> mais </a:t>
            </a:r>
            <a:r>
              <a:rPr lang="fr-FR" sz="2200" dirty="0">
                <a:latin typeface="Consolas" panose="020B0609020204030204" pitchFamily="49" charset="0"/>
                <a:cs typeface="Consolas" panose="020B0609020204030204" pitchFamily="49" charset="0"/>
              </a:rPr>
              <a:t>0.0</a:t>
            </a:r>
            <a:r>
              <a:rPr lang="fr-FR" sz="2200" dirty="0"/>
              <a:t> si </a:t>
            </a:r>
            <a:r>
              <a:rPr lang="fr-FR" sz="2200" dirty="0" err="1"/>
              <a:t>casté</a:t>
            </a:r>
            <a:r>
              <a:rPr lang="fr-FR" sz="2200" dirty="0"/>
              <a:t> en </a:t>
            </a:r>
            <a:r>
              <a:rPr lang="fr-FR" sz="2200" dirty="0" err="1">
                <a:latin typeface="Consolas" panose="020B0609020204030204" pitchFamily="49" charset="0"/>
                <a:cs typeface="Consolas" panose="020B0609020204030204" pitchFamily="49" charset="0"/>
              </a:rPr>
              <a:t>float</a:t>
            </a:r>
            <a:r>
              <a:rPr lang="fr-FR" sz="2200" dirty="0" smtClean="0"/>
              <a:t>.</a:t>
            </a:r>
            <a:endParaRPr lang="fr-FR" sz="2200" dirty="0"/>
          </a:p>
          <a:p>
            <a:pPr lvl="1"/>
            <a:r>
              <a:rPr lang="fr-FR" sz="2200" b="1" dirty="0" smtClean="0"/>
              <a:t>Il </a:t>
            </a:r>
            <a:r>
              <a:rPr lang="fr-FR" sz="2200" b="1" dirty="0"/>
              <a:t>suffit qu'une colonne</a:t>
            </a:r>
            <a:r>
              <a:rPr lang="fr-FR" sz="2200" dirty="0"/>
              <a:t> ne se conforme pas au schéma </a:t>
            </a:r>
            <a:r>
              <a:rPr lang="fr-FR" sz="2200" dirty="0" smtClean="0"/>
              <a:t>passé pour </a:t>
            </a:r>
            <a:r>
              <a:rPr lang="fr-FR" sz="2200" dirty="0"/>
              <a:t>que l'ensemble de la ligne soit mise à </a:t>
            </a:r>
            <a:r>
              <a:rPr lang="fr-FR" sz="2200" dirty="0" err="1">
                <a:latin typeface="Consolas" panose="020B0609020204030204" pitchFamily="49" charset="0"/>
                <a:cs typeface="Consolas" panose="020B0609020204030204" pitchFamily="49" charset="0"/>
              </a:rPr>
              <a:t>null</a:t>
            </a:r>
            <a:r>
              <a:rPr lang="fr-FR" sz="2200" dirty="0"/>
              <a:t> (en mode PERMISSIVE</a:t>
            </a:r>
            <a:r>
              <a:rPr lang="fr-FR" sz="2200" dirty="0" smtClean="0"/>
              <a:t>).</a:t>
            </a:r>
            <a:endParaRPr lang="fr-FR" sz="2200" dirty="0"/>
          </a:p>
          <a:p>
            <a:r>
              <a:rPr lang="fr-FR" sz="2600" b="1" dirty="0"/>
              <a:t>Attention</a:t>
            </a:r>
            <a:r>
              <a:rPr lang="fr-FR" sz="2600" dirty="0"/>
              <a:t> : À l’écriture et comme pour Parquet : </a:t>
            </a:r>
          </a:p>
          <a:p>
            <a:pPr lvl="1"/>
            <a:r>
              <a:rPr lang="fr-FR" sz="2200" dirty="0">
                <a:latin typeface="Consolas" panose="020B0609020204030204" pitchFamily="49" charset="0"/>
                <a:cs typeface="Consolas" panose="020B0609020204030204" pitchFamily="49" charset="0"/>
              </a:rPr>
              <a:t>df.write.csv</a:t>
            </a:r>
            <a:r>
              <a:rPr lang="fr-FR" sz="2200" dirty="0">
                <a:cs typeface="Consolas" panose="020B0609020204030204" pitchFamily="49" charset="0"/>
              </a:rPr>
              <a:t> va écrire </a:t>
            </a:r>
            <a:r>
              <a:rPr lang="fr-FR" sz="2200" u="sng" dirty="0">
                <a:cs typeface="Consolas" panose="020B0609020204030204" pitchFamily="49" charset="0"/>
              </a:rPr>
              <a:t>autant de fichiers CSV qu’il y a de partitions </a:t>
            </a:r>
            <a:r>
              <a:rPr lang="fr-FR" sz="2200" u="sng" dirty="0" err="1">
                <a:cs typeface="Consolas" panose="020B0609020204030204" pitchFamily="49" charset="0"/>
              </a:rPr>
              <a:t>Spark</a:t>
            </a:r>
            <a:r>
              <a:rPr lang="fr-FR" sz="2200" u="sng" dirty="0">
                <a:cs typeface="Consolas" panose="020B0609020204030204" pitchFamily="49" charset="0"/>
              </a:rPr>
              <a:t> au moment de l’écriture</a:t>
            </a:r>
            <a:r>
              <a:rPr lang="fr-FR" sz="2200" dirty="0">
                <a:cs typeface="Consolas" panose="020B0609020204030204" pitchFamily="49" charset="0"/>
              </a:rPr>
              <a:t>.</a:t>
            </a:r>
          </a:p>
          <a:p>
            <a:pPr lvl="1"/>
            <a:r>
              <a:rPr lang="fr-FR" sz="2200" dirty="0">
                <a:latin typeface="Consolas" panose="020B0609020204030204" pitchFamily="49" charset="0"/>
                <a:cs typeface="Consolas" panose="020B0609020204030204" pitchFamily="49" charset="0"/>
              </a:rPr>
              <a:t>df.write.csv(‘</a:t>
            </a:r>
            <a:r>
              <a:rPr lang="fr-FR" sz="2200" dirty="0" err="1">
                <a:latin typeface="Consolas" panose="020B0609020204030204" pitchFamily="49" charset="0"/>
                <a:cs typeface="Consolas" panose="020B0609020204030204" pitchFamily="49" charset="0"/>
              </a:rPr>
              <a:t>path</a:t>
            </a:r>
            <a:r>
              <a:rPr lang="fr-FR" sz="2200" dirty="0">
                <a:latin typeface="Consolas" panose="020B0609020204030204" pitchFamily="49" charset="0"/>
                <a:cs typeface="Consolas" panose="020B0609020204030204" pitchFamily="49" charset="0"/>
              </a:rPr>
              <a:t>/to/</a:t>
            </a:r>
            <a:r>
              <a:rPr lang="fr-FR" sz="2200" dirty="0" err="1">
                <a:latin typeface="Consolas" panose="020B0609020204030204" pitchFamily="49" charset="0"/>
                <a:cs typeface="Consolas" panose="020B0609020204030204" pitchFamily="49" charset="0"/>
              </a:rPr>
              <a:t>something</a:t>
            </a:r>
            <a:r>
              <a:rPr lang="fr-FR" sz="2200" dirty="0">
                <a:latin typeface="Consolas" panose="020B0609020204030204" pitchFamily="49" charset="0"/>
                <a:cs typeface="Consolas" panose="020B0609020204030204" pitchFamily="49" charset="0"/>
              </a:rPr>
              <a:t>’) </a:t>
            </a:r>
            <a:r>
              <a:rPr lang="fr-FR" sz="2200" dirty="0">
                <a:cs typeface="Consolas" panose="020B0609020204030204" pitchFamily="49" charset="0"/>
              </a:rPr>
              <a:t>va créer un répertoire </a:t>
            </a:r>
            <a:r>
              <a:rPr lang="fr-FR" sz="2200" dirty="0" err="1">
                <a:latin typeface="Consolas" panose="020B0609020204030204" pitchFamily="49" charset="0"/>
                <a:cs typeface="Consolas" panose="020B0609020204030204" pitchFamily="49" charset="0"/>
              </a:rPr>
              <a:t>something</a:t>
            </a:r>
            <a:r>
              <a:rPr lang="fr-FR" sz="2200" dirty="0">
                <a:cs typeface="Consolas" panose="020B0609020204030204" pitchFamily="49" charset="0"/>
              </a:rPr>
              <a:t> à l’intérieur duquel seront écrits les fichiers. </a:t>
            </a:r>
            <a:r>
              <a:rPr lang="fr-FR" sz="2200" dirty="0" smtClean="0">
                <a:cs typeface="Consolas" panose="020B0609020204030204" pitchFamily="49" charset="0"/>
              </a:rPr>
              <a:t>Cela ne sert à rien d’écrire </a:t>
            </a:r>
            <a:r>
              <a:rPr lang="fr-FR" sz="2200" dirty="0" err="1" smtClean="0">
                <a:latin typeface="Consolas" panose="020B0609020204030204" pitchFamily="49" charset="0"/>
                <a:cs typeface="Consolas" panose="020B0609020204030204" pitchFamily="49" charset="0"/>
              </a:rPr>
              <a:t>path</a:t>
            </a:r>
            <a:r>
              <a:rPr lang="fr-FR" sz="2200" dirty="0" smtClean="0">
                <a:latin typeface="Consolas" panose="020B0609020204030204" pitchFamily="49" charset="0"/>
                <a:cs typeface="Consolas" panose="020B0609020204030204" pitchFamily="49" charset="0"/>
              </a:rPr>
              <a:t>/to/something.csv</a:t>
            </a:r>
            <a:r>
              <a:rPr lang="fr-FR" sz="2200" dirty="0" smtClean="0">
                <a:cs typeface="Consolas" panose="020B0609020204030204" pitchFamily="49" charset="0"/>
              </a:rPr>
              <a:t> car à part avoir une seule partition, on n’aura pas un unique fichier qui sera de toute façon placé dans un répertoire nommé (ici) </a:t>
            </a:r>
            <a:r>
              <a:rPr lang="fr-FR" sz="2200" dirty="0" smtClean="0">
                <a:latin typeface="Consolas" panose="020B0609020204030204" pitchFamily="49" charset="0"/>
                <a:cs typeface="Consolas" panose="020B0609020204030204" pitchFamily="49" charset="0"/>
              </a:rPr>
              <a:t>something.csv</a:t>
            </a:r>
            <a:r>
              <a:rPr lang="fr-FR" sz="2200" dirty="0" smtClean="0">
                <a:cs typeface="Consolas" panose="020B0609020204030204" pitchFamily="49" charset="0"/>
              </a:rPr>
              <a:t>.</a:t>
            </a:r>
            <a:endParaRPr lang="fr-FR" sz="2200" dirty="0">
              <a:cs typeface="Consolas" panose="020B0609020204030204" pitchFamily="49" charset="0"/>
            </a:endParaRPr>
          </a:p>
          <a:p>
            <a:pPr lvl="1"/>
            <a:r>
              <a:rPr lang="fr-FR" sz="2200" dirty="0">
                <a:cs typeface="Consolas" panose="020B0609020204030204" pitchFamily="49" charset="0"/>
              </a:rPr>
              <a:t>En mode </a:t>
            </a:r>
            <a:r>
              <a:rPr lang="fr-FR" sz="2200" dirty="0">
                <a:latin typeface="Consolas" panose="020B0609020204030204" pitchFamily="49" charset="0"/>
                <a:cs typeface="Consolas" panose="020B0609020204030204" pitchFamily="49" charset="0"/>
              </a:rPr>
              <a:t>append</a:t>
            </a:r>
            <a:r>
              <a:rPr lang="fr-FR" sz="2200" dirty="0">
                <a:cs typeface="Consolas" panose="020B0609020204030204" pitchFamily="49" charset="0"/>
              </a:rPr>
              <a:t>, le contenu est écrit dans de nouveaux fichiers à côté des fichiers existants et non à la suite à l’intérieur des fichiers existants. </a:t>
            </a:r>
          </a:p>
          <a:p>
            <a:endParaRPr lang="fr-FR"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24</a:t>
            </a:fld>
            <a:endParaRPr lang="fr-FR"/>
          </a:p>
        </p:txBody>
      </p:sp>
    </p:spTree>
    <p:extLst>
      <p:ext uri="{BB962C8B-B14F-4D97-AF65-F5344CB8AC3E}">
        <p14:creationId xmlns:p14="http://schemas.microsoft.com/office/powerpoint/2010/main" val="1528602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IV-II</a:t>
            </a:r>
            <a:r>
              <a:rPr lang="fr-FR" dirty="0"/>
              <a:t>. Similarités tables </a:t>
            </a:r>
            <a:r>
              <a:rPr lang="fr-FR" dirty="0" err="1"/>
              <a:t>Hive</a:t>
            </a:r>
            <a:r>
              <a:rPr lang="fr-FR" dirty="0"/>
              <a:t> / Parquet partitionné : Comparaison</a:t>
            </a:r>
          </a:p>
        </p:txBody>
      </p:sp>
      <p:sp>
        <p:nvSpPr>
          <p:cNvPr id="3" name="Espace réservé du contenu 2"/>
          <p:cNvSpPr>
            <a:spLocks noGrp="1"/>
          </p:cNvSpPr>
          <p:nvPr>
            <p:ph sz="half" idx="1"/>
          </p:nvPr>
        </p:nvSpPr>
        <p:spPr/>
        <p:txBody>
          <a:bodyPr>
            <a:normAutofit/>
          </a:bodyPr>
          <a:lstStyle/>
          <a:p>
            <a:r>
              <a:rPr lang="fr-FR" sz="2400" dirty="0" smtClean="0"/>
              <a:t>Lecture directe des données signalées comme partitionnées :</a:t>
            </a:r>
          </a:p>
          <a:p>
            <a:pPr marL="0" indent="0">
              <a:buNone/>
            </a:pPr>
            <a:r>
              <a:rPr lang="fr-FR" sz="1400" dirty="0" err="1">
                <a:latin typeface="Consolas" panose="020B0609020204030204" pitchFamily="49" charset="0"/>
                <a:cs typeface="Consolas" panose="020B0609020204030204" pitchFamily="49" charset="0"/>
              </a:rPr>
              <a:t>base_path</a:t>
            </a:r>
            <a:r>
              <a:rPr lang="fr-FR" sz="1400" dirty="0">
                <a:latin typeface="Consolas" panose="020B0609020204030204" pitchFamily="49" charset="0"/>
                <a:cs typeface="Consolas" panose="020B0609020204030204" pitchFamily="49" charset="0"/>
              </a:rPr>
              <a:t> = '/</a:t>
            </a:r>
            <a:r>
              <a:rPr lang="fr-FR" sz="1400" dirty="0" err="1">
                <a:latin typeface="Consolas" panose="020B0609020204030204" pitchFamily="49" charset="0"/>
                <a:cs typeface="Consolas" panose="020B0609020204030204" pitchFamily="49" charset="0"/>
              </a:rPr>
              <a:t>apps</a:t>
            </a:r>
            <a:r>
              <a:rPr lang="fr-FR" sz="1400" dirty="0">
                <a:latin typeface="Consolas" panose="020B0609020204030204" pitchFamily="49" charset="0"/>
                <a:cs typeface="Consolas" panose="020B0609020204030204" pitchFamily="49" charset="0"/>
              </a:rPr>
              <a:t>/</a:t>
            </a:r>
            <a:r>
              <a:rPr lang="fr-FR" sz="1400" dirty="0" err="1">
                <a:latin typeface="Consolas" panose="020B0609020204030204" pitchFamily="49" charset="0"/>
                <a:cs typeface="Consolas" panose="020B0609020204030204" pitchFamily="49" charset="0"/>
              </a:rPr>
              <a:t>hive</a:t>
            </a:r>
            <a:r>
              <a:rPr lang="fr-FR" sz="1400" dirty="0">
                <a:latin typeface="Consolas" panose="020B0609020204030204" pitchFamily="49" charset="0"/>
                <a:cs typeface="Consolas" panose="020B0609020204030204" pitchFamily="49" charset="0"/>
              </a:rPr>
              <a:t>/</a:t>
            </a:r>
            <a:r>
              <a:rPr lang="fr-FR" sz="1400" dirty="0" err="1">
                <a:latin typeface="Consolas" panose="020B0609020204030204" pitchFamily="49" charset="0"/>
                <a:cs typeface="Consolas" panose="020B0609020204030204" pitchFamily="49" charset="0"/>
              </a:rPr>
              <a:t>warehouse</a:t>
            </a:r>
            <a:r>
              <a:rPr lang="fr-FR" sz="1400" dirty="0">
                <a:latin typeface="Consolas" panose="020B0609020204030204" pitchFamily="49" charset="0"/>
                <a:cs typeface="Consolas" panose="020B0609020204030204" pitchFamily="49" charset="0"/>
              </a:rPr>
              <a:t>/</a:t>
            </a:r>
            <a:r>
              <a:rPr lang="fr-FR" sz="1400" dirty="0" err="1">
                <a:latin typeface="Consolas" panose="020B0609020204030204" pitchFamily="49" charset="0"/>
                <a:cs typeface="Consolas" panose="020B0609020204030204" pitchFamily="49" charset="0"/>
              </a:rPr>
              <a:t>test_table</a:t>
            </a:r>
            <a:r>
              <a:rPr lang="fr-FR" sz="1400" dirty="0">
                <a:latin typeface="Consolas" panose="020B0609020204030204" pitchFamily="49" charset="0"/>
                <a:cs typeface="Consolas" panose="020B0609020204030204" pitchFamily="49" charset="0"/>
              </a:rPr>
              <a:t>'</a:t>
            </a:r>
          </a:p>
          <a:p>
            <a:pPr marL="0" indent="0">
              <a:buNone/>
            </a:pPr>
            <a:endParaRPr lang="fr-FR" sz="1400" dirty="0">
              <a:latin typeface="Consolas" panose="020B0609020204030204" pitchFamily="49" charset="0"/>
              <a:cs typeface="Consolas" panose="020B0609020204030204" pitchFamily="49" charset="0"/>
            </a:endParaRPr>
          </a:p>
          <a:p>
            <a:pPr marL="0" indent="0">
              <a:buNone/>
            </a:pPr>
            <a:endParaRPr lang="fr-FR" sz="1400" dirty="0">
              <a:latin typeface="Consolas" panose="020B0609020204030204" pitchFamily="49" charset="0"/>
              <a:cs typeface="Consolas" panose="020B0609020204030204" pitchFamily="49" charset="0"/>
            </a:endParaRPr>
          </a:p>
          <a:p>
            <a:pPr marL="0" indent="0">
              <a:buNone/>
            </a:pPr>
            <a:r>
              <a:rPr lang="fr-FR" sz="1400" dirty="0" err="1">
                <a:latin typeface="Consolas" panose="020B0609020204030204" pitchFamily="49" charset="0"/>
                <a:cs typeface="Consolas" panose="020B0609020204030204" pitchFamily="49" charset="0"/>
              </a:rPr>
              <a:t>spark.read</a:t>
            </a:r>
            <a:r>
              <a:rPr lang="fr-FR" sz="1400" dirty="0">
                <a:latin typeface="Consolas" panose="020B0609020204030204" pitchFamily="49" charset="0"/>
                <a:cs typeface="Consolas" panose="020B0609020204030204" pitchFamily="49" charset="0"/>
              </a:rPr>
              <a:t>\</a:t>
            </a:r>
          </a:p>
          <a:p>
            <a:pPr marL="0" indent="0">
              <a:buNone/>
            </a:pPr>
            <a:r>
              <a:rPr lang="fr-FR" sz="1400" dirty="0">
                <a:latin typeface="Consolas" panose="020B0609020204030204" pitchFamily="49" charset="0"/>
                <a:cs typeface="Consolas" panose="020B0609020204030204" pitchFamily="49" charset="0"/>
              </a:rPr>
              <a:t>    .option('</a:t>
            </a:r>
            <a:r>
              <a:rPr lang="fr-FR" sz="1400" dirty="0" err="1">
                <a:latin typeface="Consolas" panose="020B0609020204030204" pitchFamily="49" charset="0"/>
                <a:cs typeface="Consolas" panose="020B0609020204030204" pitchFamily="49" charset="0"/>
              </a:rPr>
              <a:t>basePath</a:t>
            </a: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base_path</a:t>
            </a:r>
            <a:r>
              <a:rPr lang="fr-FR" sz="1400" dirty="0">
                <a:latin typeface="Consolas" panose="020B0609020204030204" pitchFamily="49" charset="0"/>
                <a:cs typeface="Consolas" panose="020B0609020204030204" pitchFamily="49" charset="0"/>
              </a:rPr>
              <a:t>)\</a:t>
            </a:r>
          </a:p>
          <a:p>
            <a:pPr marL="0" indent="0">
              <a:buNone/>
            </a:pPr>
            <a:r>
              <a:rPr lang="fr-FR" sz="1400" dirty="0">
                <a:latin typeface="Consolas" panose="020B0609020204030204" pitchFamily="49" charset="0"/>
                <a:cs typeface="Consolas" panose="020B0609020204030204" pitchFamily="49" charset="0"/>
              </a:rPr>
              <a:t>    .option('compression', '</a:t>
            </a:r>
            <a:r>
              <a:rPr lang="fr-FR" sz="1400" dirty="0" err="1">
                <a:latin typeface="Consolas" panose="020B0609020204030204" pitchFamily="49" charset="0"/>
                <a:cs typeface="Consolas" panose="020B0609020204030204" pitchFamily="49" charset="0"/>
              </a:rPr>
              <a:t>gzip</a:t>
            </a:r>
            <a:r>
              <a:rPr lang="fr-FR" sz="1400" dirty="0">
                <a:latin typeface="Consolas" panose="020B0609020204030204" pitchFamily="49" charset="0"/>
                <a:cs typeface="Consolas" panose="020B0609020204030204" pitchFamily="49" charset="0"/>
              </a:rPr>
              <a:t>')\</a:t>
            </a:r>
          </a:p>
          <a:p>
            <a:pPr marL="0" indent="0">
              <a:buNone/>
            </a:pPr>
            <a:r>
              <a:rPr lang="fr-FR" sz="1400" dirty="0">
                <a:latin typeface="Consolas" panose="020B0609020204030204" pitchFamily="49" charset="0"/>
                <a:cs typeface="Consolas" panose="020B0609020204030204" pitchFamily="49" charset="0"/>
              </a:rPr>
              <a:t>    .parquet(</a:t>
            </a:r>
            <a:r>
              <a:rPr lang="fr-FR" sz="1400" dirty="0" err="1">
                <a:latin typeface="Consolas" panose="020B0609020204030204" pitchFamily="49" charset="0"/>
                <a:cs typeface="Consolas" panose="020B0609020204030204" pitchFamily="49" charset="0"/>
              </a:rPr>
              <a:t>base_path</a:t>
            </a:r>
            <a:r>
              <a:rPr lang="fr-FR" sz="1400" dirty="0">
                <a:latin typeface="Consolas" panose="020B0609020204030204" pitchFamily="49" charset="0"/>
                <a:cs typeface="Consolas" panose="020B0609020204030204" pitchFamily="49" charset="0"/>
              </a:rPr>
              <a:t>)\</a:t>
            </a:r>
          </a:p>
          <a:p>
            <a:pPr marL="0" indent="0">
              <a:buNone/>
            </a:pP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printSchema</a:t>
            </a:r>
            <a:r>
              <a:rPr lang="fr-FR" sz="1400" dirty="0">
                <a:latin typeface="Consolas" panose="020B0609020204030204" pitchFamily="49" charset="0"/>
                <a:cs typeface="Consolas" panose="020B0609020204030204" pitchFamily="49" charset="0"/>
              </a:rPr>
              <a:t>()</a:t>
            </a:r>
          </a:p>
          <a:p>
            <a:pPr marL="0" indent="0">
              <a:buNone/>
            </a:pPr>
            <a:r>
              <a:rPr lang="fr-FR" dirty="0" smtClean="0"/>
              <a:t> </a:t>
            </a:r>
            <a:endParaRPr lang="fr-FR" dirty="0"/>
          </a:p>
        </p:txBody>
      </p:sp>
      <p:sp>
        <p:nvSpPr>
          <p:cNvPr id="4" name="Espace réservé du contenu 3"/>
          <p:cNvSpPr>
            <a:spLocks noGrp="1"/>
          </p:cNvSpPr>
          <p:nvPr>
            <p:ph sz="half" idx="2"/>
          </p:nvPr>
        </p:nvSpPr>
        <p:spPr/>
        <p:txBody>
          <a:bodyPr>
            <a:normAutofit/>
          </a:bodyPr>
          <a:lstStyle/>
          <a:p>
            <a:r>
              <a:rPr lang="fr-FR" sz="2400" dirty="0" smtClean="0"/>
              <a:t>Lecture des données via une table </a:t>
            </a:r>
            <a:r>
              <a:rPr lang="fr-FR" sz="2400" dirty="0" err="1" smtClean="0"/>
              <a:t>Hive</a:t>
            </a:r>
            <a:r>
              <a:rPr lang="fr-FR" sz="2400" dirty="0" smtClean="0"/>
              <a:t> partitionnée : </a:t>
            </a:r>
          </a:p>
          <a:p>
            <a:pPr marL="0" indent="0">
              <a:buNone/>
            </a:pPr>
            <a:r>
              <a:rPr lang="fr-FR" sz="1400" dirty="0" smtClean="0">
                <a:latin typeface="Consolas" panose="020B0609020204030204" pitchFamily="49" charset="0"/>
                <a:cs typeface="Consolas" panose="020B0609020204030204" pitchFamily="49" charset="0"/>
              </a:rPr>
              <a:t># requiert de démarrer sa </a:t>
            </a:r>
            <a:r>
              <a:rPr lang="fr-FR" sz="1400" dirty="0" err="1" smtClean="0">
                <a:latin typeface="Consolas" panose="020B0609020204030204" pitchFamily="49" charset="0"/>
                <a:cs typeface="Consolas" panose="020B0609020204030204" pitchFamily="49" charset="0"/>
              </a:rPr>
              <a:t>SparkSession</a:t>
            </a:r>
            <a:r>
              <a:rPr lang="fr-FR" sz="1400" dirty="0" smtClean="0">
                <a:latin typeface="Consolas" panose="020B0609020204030204" pitchFamily="49" charset="0"/>
                <a:cs typeface="Consolas" panose="020B0609020204030204" pitchFamily="49" charset="0"/>
              </a:rPr>
              <a:t> avec</a:t>
            </a:r>
          </a:p>
          <a:p>
            <a:pPr marL="0" indent="0">
              <a:buNone/>
            </a:pPr>
            <a:r>
              <a:rPr lang="fr-FR" sz="1400" dirty="0" smtClean="0">
                <a:latin typeface="Consolas" panose="020B0609020204030204" pitchFamily="49" charset="0"/>
                <a:cs typeface="Consolas" panose="020B0609020204030204" pitchFamily="49" charset="0"/>
              </a:rPr>
              <a:t># </a:t>
            </a:r>
            <a:r>
              <a:rPr lang="fr-FR" sz="1400" dirty="0" err="1" smtClean="0">
                <a:latin typeface="Consolas" panose="020B0609020204030204" pitchFamily="49" charset="0"/>
                <a:cs typeface="Consolas" panose="020B0609020204030204" pitchFamily="49" charset="0"/>
              </a:rPr>
              <a:t>enableHiveSupport</a:t>
            </a:r>
            <a:r>
              <a:rPr lang="fr-FR" sz="1400" dirty="0" smtClean="0">
                <a:latin typeface="Consolas" panose="020B0609020204030204" pitchFamily="49" charset="0"/>
                <a:cs typeface="Consolas" panose="020B0609020204030204" pitchFamily="49" charset="0"/>
              </a:rPr>
              <a:t>()</a:t>
            </a:r>
          </a:p>
          <a:p>
            <a:pPr marL="0" indent="0">
              <a:buNone/>
            </a:pPr>
            <a:endParaRPr lang="fr-FR" sz="1400" dirty="0">
              <a:latin typeface="Consolas" panose="020B0609020204030204" pitchFamily="49" charset="0"/>
              <a:cs typeface="Consolas" panose="020B0609020204030204" pitchFamily="49" charset="0"/>
            </a:endParaRPr>
          </a:p>
          <a:p>
            <a:pPr marL="0" indent="0">
              <a:buNone/>
            </a:pPr>
            <a:r>
              <a:rPr lang="fr-FR" sz="1400" dirty="0" err="1">
                <a:latin typeface="Consolas" panose="020B0609020204030204" pitchFamily="49" charset="0"/>
                <a:cs typeface="Consolas" panose="020B0609020204030204" pitchFamily="49" charset="0"/>
              </a:rPr>
              <a:t>spark.read</a:t>
            </a:r>
            <a:r>
              <a:rPr lang="fr-FR" sz="1400" dirty="0">
                <a:latin typeface="Consolas" panose="020B0609020204030204" pitchFamily="49" charset="0"/>
                <a:cs typeface="Consolas" panose="020B0609020204030204" pitchFamily="49" charset="0"/>
              </a:rPr>
              <a:t>\</a:t>
            </a:r>
          </a:p>
          <a:p>
            <a:pPr marL="0" indent="0">
              <a:buNone/>
            </a:pPr>
            <a:r>
              <a:rPr lang="fr-FR" sz="1400" dirty="0">
                <a:latin typeface="Consolas" panose="020B0609020204030204" pitchFamily="49" charset="0"/>
                <a:cs typeface="Consolas" panose="020B0609020204030204" pitchFamily="49" charset="0"/>
              </a:rPr>
              <a:t>    </a:t>
            </a:r>
            <a:r>
              <a:rPr lang="fr-FR" sz="1400" dirty="0" smtClean="0">
                <a:latin typeface="Consolas" panose="020B0609020204030204" pitchFamily="49" charset="0"/>
                <a:cs typeface="Consolas" panose="020B0609020204030204" pitchFamily="49" charset="0"/>
              </a:rPr>
              <a:t>.table(</a:t>
            </a:r>
            <a:r>
              <a:rPr lang="fr-FR" sz="1400" dirty="0" err="1" smtClean="0">
                <a:latin typeface="Consolas" panose="020B0609020204030204" pitchFamily="49" charset="0"/>
                <a:cs typeface="Consolas" panose="020B0609020204030204" pitchFamily="49" charset="0"/>
              </a:rPr>
              <a:t>test_table</a:t>
            </a:r>
            <a:r>
              <a:rPr lang="fr-FR" sz="1400" dirty="0" smtClean="0">
                <a:latin typeface="Consolas" panose="020B0609020204030204" pitchFamily="49" charset="0"/>
                <a:cs typeface="Consolas" panose="020B0609020204030204" pitchFamily="49" charset="0"/>
              </a:rPr>
              <a:t>)\</a:t>
            </a:r>
            <a:endParaRPr lang="fr-FR" sz="1400" dirty="0">
              <a:latin typeface="Consolas" panose="020B0609020204030204" pitchFamily="49" charset="0"/>
              <a:cs typeface="Consolas" panose="020B0609020204030204" pitchFamily="49" charset="0"/>
            </a:endParaRPr>
          </a:p>
          <a:p>
            <a:pPr marL="0" indent="0">
              <a:buNone/>
            </a:pPr>
            <a:r>
              <a:rPr lang="fr-FR" sz="1400" dirty="0" smtClean="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printSchema</a:t>
            </a:r>
            <a:r>
              <a:rPr lang="fr-FR" sz="1400" dirty="0">
                <a:latin typeface="Consolas" panose="020B0609020204030204" pitchFamily="49" charset="0"/>
                <a:cs typeface="Consolas" panose="020B0609020204030204" pitchFamily="49" charset="0"/>
              </a:rPr>
              <a:t>()</a:t>
            </a:r>
          </a:p>
          <a:p>
            <a:pPr marL="0" indent="0">
              <a:buNone/>
            </a:pPr>
            <a:endParaRPr lang="fr-FR" dirty="0"/>
          </a:p>
        </p:txBody>
      </p:sp>
      <p:sp>
        <p:nvSpPr>
          <p:cNvPr id="5" name="ZoneTexte 4"/>
          <p:cNvSpPr txBox="1"/>
          <p:nvPr/>
        </p:nvSpPr>
        <p:spPr>
          <a:xfrm>
            <a:off x="838201" y="5473521"/>
            <a:ext cx="10515600" cy="1200329"/>
          </a:xfrm>
          <a:prstGeom prst="rect">
            <a:avLst/>
          </a:prstGeom>
          <a:noFill/>
        </p:spPr>
        <p:txBody>
          <a:bodyPr wrap="square" rtlCol="0">
            <a:spAutoFit/>
          </a:bodyPr>
          <a:lstStyle/>
          <a:p>
            <a:r>
              <a:rPr lang="fr-FR" sz="2400" dirty="0" smtClean="0"/>
              <a:t>→ Renvoient exactement la même chose.</a:t>
            </a:r>
          </a:p>
          <a:p>
            <a:r>
              <a:rPr lang="fr-FR" sz="2400" dirty="0" smtClean="0"/>
              <a:t>→ Si on ne fait que lire du Parquet partitionné, alors </a:t>
            </a:r>
            <a:r>
              <a:rPr lang="fr-FR" sz="2400" u="sng" dirty="0" smtClean="0"/>
              <a:t>on n’a pas besoin de la couche </a:t>
            </a:r>
            <a:r>
              <a:rPr lang="fr-FR" sz="2400" u="sng" dirty="0" err="1" smtClean="0"/>
              <a:t>Hive</a:t>
            </a:r>
            <a:r>
              <a:rPr lang="fr-FR" sz="2400" u="sng" dirty="0" smtClean="0"/>
              <a:t>.</a:t>
            </a:r>
            <a:r>
              <a:rPr lang="fr-FR" sz="2400" dirty="0" smtClean="0"/>
              <a:t> De plus, </a:t>
            </a:r>
            <a:r>
              <a:rPr lang="fr-FR" sz="2400" dirty="0" err="1" smtClean="0"/>
              <a:t>Spark</a:t>
            </a:r>
            <a:r>
              <a:rPr lang="fr-FR" sz="2400" dirty="0" smtClean="0"/>
              <a:t> 2.x permet de travailler avec des tables sans </a:t>
            </a:r>
            <a:r>
              <a:rPr lang="fr-FR" sz="2400" dirty="0" err="1" smtClean="0"/>
              <a:t>Hive</a:t>
            </a:r>
            <a:r>
              <a:rPr lang="fr-FR" sz="2400" dirty="0" smtClean="0"/>
              <a:t>.</a:t>
            </a:r>
          </a:p>
        </p:txBody>
      </p:sp>
      <p:sp>
        <p:nvSpPr>
          <p:cNvPr id="6" name="Espace réservé du numéro de diapositive 5"/>
          <p:cNvSpPr>
            <a:spLocks noGrp="1"/>
          </p:cNvSpPr>
          <p:nvPr>
            <p:ph type="sldNum" sz="quarter" idx="12"/>
          </p:nvPr>
        </p:nvSpPr>
        <p:spPr/>
        <p:txBody>
          <a:bodyPr/>
          <a:lstStyle/>
          <a:p>
            <a:fld id="{D507D798-7ED4-457E-A60B-01745859EC32}" type="slidenum">
              <a:rPr lang="fr-FR" smtClean="0"/>
              <a:t>25</a:t>
            </a:fld>
            <a:endParaRPr lang="fr-FR"/>
          </a:p>
        </p:txBody>
      </p:sp>
    </p:spTree>
    <p:extLst>
      <p:ext uri="{BB962C8B-B14F-4D97-AF65-F5344CB8AC3E}">
        <p14:creationId xmlns:p14="http://schemas.microsoft.com/office/powerpoint/2010/main" val="4045199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Annexes</a:t>
            </a:r>
            <a:endParaRPr lang="fr-FR" dirty="0"/>
          </a:p>
        </p:txBody>
      </p:sp>
      <p:sp>
        <p:nvSpPr>
          <p:cNvPr id="3" name="Espace réservé du texte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26</a:t>
            </a:fld>
            <a:endParaRPr lang="fr-FR"/>
          </a:p>
        </p:txBody>
      </p:sp>
    </p:spTree>
    <p:extLst>
      <p:ext uri="{BB962C8B-B14F-4D97-AF65-F5344CB8AC3E}">
        <p14:creationId xmlns:p14="http://schemas.microsoft.com/office/powerpoint/2010/main" val="1023765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Annexe A : Sur les modes d’écriture</a:t>
            </a:r>
            <a:endParaRPr lang="fr-FR" dirty="0"/>
          </a:p>
        </p:txBody>
      </p:sp>
      <p:sp>
        <p:nvSpPr>
          <p:cNvPr id="3" name="Espace réservé du contenu 2"/>
          <p:cNvSpPr>
            <a:spLocks noGrp="1"/>
          </p:cNvSpPr>
          <p:nvPr>
            <p:ph idx="1"/>
          </p:nvPr>
        </p:nvSpPr>
        <p:spPr/>
        <p:txBody>
          <a:bodyPr>
            <a:normAutofit fontScale="70000" lnSpcReduction="20000"/>
          </a:bodyPr>
          <a:lstStyle/>
          <a:p>
            <a:pPr>
              <a:lnSpc>
                <a:spcPct val="120000"/>
              </a:lnSpc>
            </a:pPr>
            <a:r>
              <a:rPr lang="fr-FR" dirty="0" err="1" smtClean="0"/>
              <a:t>Spark</a:t>
            </a:r>
            <a:r>
              <a:rPr lang="fr-FR" dirty="0" smtClean="0"/>
              <a:t> propose 4 modes d’écriture (</a:t>
            </a:r>
            <a:r>
              <a:rPr lang="fr-FR" dirty="0" err="1" smtClean="0">
                <a:latin typeface="Consolas" panose="020B0609020204030204" pitchFamily="49" charset="0"/>
                <a:cs typeface="Consolas" panose="020B0609020204030204" pitchFamily="49" charset="0"/>
              </a:rPr>
              <a:t>SaveMode</a:t>
            </a:r>
            <a:r>
              <a:rPr lang="fr-FR" dirty="0" smtClean="0"/>
              <a:t>) à passer au </a:t>
            </a:r>
            <a:r>
              <a:rPr lang="fr-FR" dirty="0" err="1" smtClean="0">
                <a:latin typeface="Consolas" panose="020B0609020204030204" pitchFamily="49" charset="0"/>
                <a:cs typeface="Consolas" panose="020B0609020204030204" pitchFamily="49" charset="0"/>
              </a:rPr>
              <a:t>DataFrameWriter</a:t>
            </a:r>
            <a:r>
              <a:rPr lang="fr-FR" dirty="0" smtClean="0"/>
              <a:t> :</a:t>
            </a:r>
          </a:p>
          <a:p>
            <a:pPr lvl="1">
              <a:lnSpc>
                <a:spcPct val="120000"/>
              </a:lnSpc>
            </a:pPr>
            <a:r>
              <a:rPr lang="fr-FR" b="1" dirty="0" err="1" smtClean="0">
                <a:latin typeface="Consolas" panose="020B0609020204030204" pitchFamily="49" charset="0"/>
                <a:cs typeface="Consolas" panose="020B0609020204030204" pitchFamily="49" charset="0"/>
              </a:rPr>
              <a:t>overwrite</a:t>
            </a:r>
            <a:r>
              <a:rPr lang="fr-FR" dirty="0" smtClean="0"/>
              <a:t> : Si le répertoire cible </a:t>
            </a:r>
            <a:r>
              <a:rPr lang="fr-FR" dirty="0"/>
              <a:t>existe déjà, </a:t>
            </a:r>
            <a:r>
              <a:rPr lang="fr-FR" dirty="0" smtClean="0"/>
              <a:t>il est supprimé avec ses données et ses sous-répertoires. Un nouveau répertoire est crée et les fichiers écrits à l’intérieur. Attention : si on souhaite écraser que certaines partitions, ce n’est pas possible simplement avant </a:t>
            </a:r>
            <a:r>
              <a:rPr lang="fr-FR" dirty="0" err="1" smtClean="0"/>
              <a:t>Spark</a:t>
            </a:r>
            <a:r>
              <a:rPr lang="fr-FR" dirty="0" smtClean="0"/>
              <a:t> 2.3 (SPARK-20236).</a:t>
            </a:r>
          </a:p>
          <a:p>
            <a:pPr lvl="1">
              <a:lnSpc>
                <a:spcPct val="120000"/>
              </a:lnSpc>
            </a:pPr>
            <a:r>
              <a:rPr lang="fr-FR" b="1" dirty="0" smtClean="0">
                <a:latin typeface="Consolas" panose="020B0609020204030204" pitchFamily="49" charset="0"/>
                <a:cs typeface="Consolas" panose="020B0609020204030204" pitchFamily="49" charset="0"/>
              </a:rPr>
              <a:t>append</a:t>
            </a:r>
            <a:r>
              <a:rPr lang="fr-FR" dirty="0" smtClean="0"/>
              <a:t> : Si le répertoire cible existe déjà, les données sont écrites dans de nouveaux fichiers à côté des fichiers existants (</a:t>
            </a:r>
            <a:r>
              <a:rPr lang="fr-FR" u="sng" dirty="0" smtClean="0"/>
              <a:t>et non à la suite à l’intérieur des fichiers existants</a:t>
            </a:r>
            <a:r>
              <a:rPr lang="fr-FR" dirty="0" smtClean="0"/>
              <a:t>) ce qui augment le nombre total de fichiers.</a:t>
            </a:r>
          </a:p>
          <a:p>
            <a:pPr lvl="1">
              <a:lnSpc>
                <a:spcPct val="120000"/>
              </a:lnSpc>
            </a:pPr>
            <a:r>
              <a:rPr lang="fr-FR" b="1" dirty="0" smtClean="0">
                <a:latin typeface="Consolas" panose="020B0609020204030204" pitchFamily="49" charset="0"/>
                <a:cs typeface="Consolas" panose="020B0609020204030204" pitchFamily="49" charset="0"/>
              </a:rPr>
              <a:t>ignore</a:t>
            </a:r>
            <a:r>
              <a:rPr lang="fr-FR" dirty="0" smtClean="0"/>
              <a:t> : S’il existe déjà des données dans le répertoire cible, il ne se passe rien.</a:t>
            </a:r>
          </a:p>
          <a:p>
            <a:pPr lvl="1">
              <a:lnSpc>
                <a:spcPct val="120000"/>
              </a:lnSpc>
            </a:pPr>
            <a:r>
              <a:rPr lang="fr-FR" b="1" dirty="0" err="1" smtClean="0">
                <a:latin typeface="Consolas" panose="020B0609020204030204" pitchFamily="49" charset="0"/>
                <a:cs typeface="Consolas" panose="020B0609020204030204" pitchFamily="49" charset="0"/>
              </a:rPr>
              <a:t>error</a:t>
            </a:r>
            <a:r>
              <a:rPr lang="fr-FR" dirty="0" smtClean="0"/>
              <a:t> : Même chose que </a:t>
            </a:r>
            <a:r>
              <a:rPr lang="fr-FR" dirty="0">
                <a:latin typeface="Consolas" panose="020B0609020204030204" pitchFamily="49" charset="0"/>
                <a:cs typeface="Consolas" panose="020B0609020204030204" pitchFamily="49" charset="0"/>
              </a:rPr>
              <a:t>ignore</a:t>
            </a:r>
            <a:r>
              <a:rPr lang="fr-FR" dirty="0" smtClean="0"/>
              <a:t> mais lève une exception qu’on peut capturer.</a:t>
            </a:r>
          </a:p>
          <a:p>
            <a:pPr>
              <a:lnSpc>
                <a:spcPct val="120000"/>
              </a:lnSpc>
            </a:pPr>
            <a:r>
              <a:rPr lang="fr-FR" sz="2400" dirty="0" smtClean="0">
                <a:latin typeface="Consolas" panose="020B0609020204030204" pitchFamily="49" charset="0"/>
                <a:cs typeface="Consolas" panose="020B0609020204030204" pitchFamily="49" charset="0"/>
              </a:rPr>
              <a:t>ignore</a:t>
            </a:r>
            <a:r>
              <a:rPr lang="fr-FR" dirty="0" smtClean="0"/>
              <a:t> sur des données partitionnées : on pourrait penser que ignore permettrait de n’écrire que les nouvelles partitions et de ne rien faire dans les partitions déjà existantes (permettant d’éviter d’éventuels doublons sur les données déjà existante inévitables en mode </a:t>
            </a:r>
            <a:r>
              <a:rPr lang="fr-FR" sz="2400" dirty="0">
                <a:latin typeface="Consolas" panose="020B0609020204030204" pitchFamily="49" charset="0"/>
                <a:cs typeface="Consolas" panose="020B0609020204030204" pitchFamily="49" charset="0"/>
              </a:rPr>
              <a:t>append</a:t>
            </a:r>
            <a:r>
              <a:rPr lang="fr-FR" dirty="0" smtClean="0"/>
              <a:t>). Ce n’est pas le cas : s’il existe déjà des données, </a:t>
            </a:r>
            <a:r>
              <a:rPr lang="fr-FR" sz="2400" dirty="0">
                <a:latin typeface="Consolas" panose="020B0609020204030204" pitchFamily="49" charset="0"/>
                <a:cs typeface="Consolas" panose="020B0609020204030204" pitchFamily="49" charset="0"/>
              </a:rPr>
              <a:t>ignore</a:t>
            </a:r>
            <a:r>
              <a:rPr lang="fr-FR" dirty="0" smtClean="0"/>
              <a:t> fait que </a:t>
            </a:r>
            <a:r>
              <a:rPr lang="fr-FR" dirty="0" err="1" smtClean="0"/>
              <a:t>Spark</a:t>
            </a:r>
            <a:r>
              <a:rPr lang="fr-FR" dirty="0" smtClean="0"/>
              <a:t> n’écrira rien. </a:t>
            </a:r>
            <a:endParaRPr lang="fr-FR"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27</a:t>
            </a:fld>
            <a:endParaRPr lang="fr-FR"/>
          </a:p>
        </p:txBody>
      </p:sp>
    </p:spTree>
    <p:extLst>
      <p:ext uri="{BB962C8B-B14F-4D97-AF65-F5344CB8AC3E}">
        <p14:creationId xmlns:p14="http://schemas.microsoft.com/office/powerpoint/2010/main" val="3414558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Annexe A bis : </a:t>
            </a:r>
            <a:r>
              <a:rPr lang="fr-FR" dirty="0" err="1">
                <a:latin typeface="Consolas" panose="020B0609020204030204" pitchFamily="49" charset="0"/>
                <a:cs typeface="Consolas" panose="020B0609020204030204" pitchFamily="49" charset="0"/>
              </a:rPr>
              <a:t>SaveMode.Overwrite</a:t>
            </a:r>
            <a:endParaRPr lang="fr-FR" dirty="0">
              <a:latin typeface="Consolas" panose="020B0609020204030204" pitchFamily="49" charset="0"/>
              <a:cs typeface="Consolas" panose="020B0609020204030204" pitchFamily="49" charset="0"/>
            </a:endParaRPr>
          </a:p>
        </p:txBody>
      </p:sp>
      <p:sp>
        <p:nvSpPr>
          <p:cNvPr id="3" name="Espace réservé du contenu 2"/>
          <p:cNvSpPr>
            <a:spLocks noGrp="1"/>
          </p:cNvSpPr>
          <p:nvPr>
            <p:ph idx="1"/>
          </p:nvPr>
        </p:nvSpPr>
        <p:spPr/>
        <p:txBody>
          <a:bodyPr>
            <a:normAutofit fontScale="40000" lnSpcReduction="20000"/>
          </a:bodyPr>
          <a:lstStyle/>
          <a:p>
            <a:pPr>
              <a:lnSpc>
                <a:spcPct val="120000"/>
              </a:lnSpc>
            </a:pPr>
            <a:r>
              <a:rPr lang="fr-FR" b="1" dirty="0" smtClean="0"/>
              <a:t>Attention :</a:t>
            </a:r>
            <a:r>
              <a:rPr lang="fr-FR" dirty="0" smtClean="0"/>
              <a:t> Quand on prévoit d’écrire des données en mode </a:t>
            </a:r>
            <a:r>
              <a:rPr lang="fr-FR" dirty="0" err="1" smtClean="0">
                <a:latin typeface="Consolas" panose="020B0609020204030204" pitchFamily="49" charset="0"/>
                <a:cs typeface="Consolas" panose="020B0609020204030204" pitchFamily="49" charset="0"/>
              </a:rPr>
              <a:t>overwrite</a:t>
            </a:r>
            <a:r>
              <a:rPr lang="fr-FR" dirty="0" smtClean="0"/>
              <a:t>, </a:t>
            </a:r>
            <a:r>
              <a:rPr lang="fr-FR" dirty="0" err="1" smtClean="0"/>
              <a:t>Spark</a:t>
            </a:r>
            <a:r>
              <a:rPr lang="fr-FR" dirty="0" smtClean="0"/>
              <a:t> (au moins 2.1.1) va supprimer le répertoire où écrire </a:t>
            </a:r>
            <a:r>
              <a:rPr lang="fr-FR" u="sng" dirty="0" smtClean="0"/>
              <a:t>avant de lire</a:t>
            </a:r>
            <a:r>
              <a:rPr lang="fr-FR" dirty="0" smtClean="0"/>
              <a:t>. Si le but était de lire </a:t>
            </a:r>
            <a:r>
              <a:rPr lang="fr-FR" u="sng" dirty="0" smtClean="0"/>
              <a:t>partie</a:t>
            </a:r>
            <a:r>
              <a:rPr lang="fr-FR" dirty="0" smtClean="0"/>
              <a:t> des données d’un répertoire, de les transformer et d’écraser les anciennes données dans le même répertoire, cela ne va pas marcher : </a:t>
            </a:r>
            <a:r>
              <a:rPr lang="fr-FR" dirty="0" err="1" smtClean="0"/>
              <a:t>Spark</a:t>
            </a:r>
            <a:r>
              <a:rPr lang="fr-FR" dirty="0" smtClean="0"/>
              <a:t> va supprimer le répertoire duquel on veut lire avant de le lire. </a:t>
            </a:r>
            <a:r>
              <a:rPr lang="fr-FR" b="1" u="sng" dirty="0" smtClean="0"/>
              <a:t>On risque de perdre toutes nos données.</a:t>
            </a:r>
          </a:p>
          <a:p>
            <a:pPr>
              <a:lnSpc>
                <a:spcPct val="120000"/>
              </a:lnSpc>
            </a:pPr>
            <a:r>
              <a:rPr lang="fr-FR" dirty="0" smtClean="0"/>
              <a:t>Exemple :</a:t>
            </a:r>
            <a:r>
              <a:rPr lang="fr-FR" b="1" dirty="0" smtClean="0"/>
              <a:t> </a:t>
            </a:r>
            <a:r>
              <a:rPr lang="fr-FR" dirty="0" smtClean="0"/>
              <a:t>Je souhaite réécrire les partitions </a:t>
            </a:r>
            <a:r>
              <a:rPr lang="fr-FR" dirty="0" err="1" smtClean="0">
                <a:latin typeface="Consolas" panose="020B0609020204030204" pitchFamily="49" charset="0"/>
                <a:cs typeface="Consolas" panose="020B0609020204030204" pitchFamily="49" charset="0"/>
              </a:rPr>
              <a:t>departure_day</a:t>
            </a:r>
            <a:r>
              <a:rPr lang="fr-FR" dirty="0" smtClean="0">
                <a:latin typeface="Consolas" panose="020B0609020204030204" pitchFamily="49" charset="0"/>
                <a:cs typeface="Consolas" panose="020B0609020204030204" pitchFamily="49" charset="0"/>
              </a:rPr>
              <a:t>=10</a:t>
            </a:r>
            <a:r>
              <a:rPr lang="fr-FR" dirty="0" smtClean="0"/>
              <a:t> de façon à n’avoir qu’un seul fichier partition :</a:t>
            </a:r>
            <a:endParaRPr lang="fr-FR" b="1" u="sng" dirty="0" smtClean="0"/>
          </a:p>
          <a:p>
            <a:pPr marL="0" indent="0">
              <a:lnSpc>
                <a:spcPct val="120000"/>
              </a:lnSpc>
              <a:buNone/>
            </a:pPr>
            <a:r>
              <a:rPr lang="fr-FR" dirty="0" err="1" smtClean="0">
                <a:latin typeface="Consolas" panose="020B0609020204030204" pitchFamily="49" charset="0"/>
                <a:cs typeface="Consolas" panose="020B0609020204030204" pitchFamily="49" charset="0"/>
              </a:rPr>
              <a:t>spark.read</a:t>
            </a:r>
            <a:r>
              <a:rPr lang="fr-FR" dirty="0">
                <a:latin typeface="Consolas" panose="020B0609020204030204" pitchFamily="49" charset="0"/>
                <a:cs typeface="Consolas" panose="020B0609020204030204" pitchFamily="49" charset="0"/>
              </a:rPr>
              <a:t>\</a:t>
            </a:r>
          </a:p>
          <a:p>
            <a:pPr marL="0" indent="0">
              <a:lnSpc>
                <a:spcPct val="120000"/>
              </a:lnSpc>
              <a:buNone/>
            </a:pPr>
            <a:r>
              <a:rPr lang="fr-FR" dirty="0">
                <a:latin typeface="Consolas" panose="020B0609020204030204" pitchFamily="49" charset="0"/>
                <a:cs typeface="Consolas" panose="020B0609020204030204" pitchFamily="49" charset="0"/>
              </a:rPr>
              <a:t>    .option('</a:t>
            </a:r>
            <a:r>
              <a:rPr lang="fr-FR" dirty="0" err="1">
                <a:latin typeface="Consolas" panose="020B0609020204030204" pitchFamily="49" charset="0"/>
                <a:cs typeface="Consolas" panose="020B0609020204030204" pitchFamily="49" charset="0"/>
              </a:rPr>
              <a:t>basePath</a:t>
            </a:r>
            <a:r>
              <a:rPr lang="fr-FR" dirty="0">
                <a:latin typeface="Consolas" panose="020B0609020204030204" pitchFamily="49" charset="0"/>
                <a:cs typeface="Consolas" panose="020B0609020204030204" pitchFamily="49" charset="0"/>
              </a:rPr>
              <a:t>', </a:t>
            </a:r>
            <a:r>
              <a:rPr lang="fr-FR" dirty="0" smtClean="0">
                <a:latin typeface="Consolas" panose="020B0609020204030204" pitchFamily="49" charset="0"/>
                <a:cs typeface="Consolas" panose="020B0609020204030204" pitchFamily="49" charset="0"/>
              </a:rPr>
              <a:t>'/</a:t>
            </a:r>
            <a:r>
              <a:rPr lang="fr-FR" dirty="0" err="1" smtClean="0">
                <a:latin typeface="Consolas" panose="020B0609020204030204" pitchFamily="49" charset="0"/>
                <a:cs typeface="Consolas" panose="020B0609020204030204" pitchFamily="49" charset="0"/>
              </a:rPr>
              <a:t>path</a:t>
            </a:r>
            <a:r>
              <a:rPr lang="fr-FR" dirty="0" smtClean="0">
                <a:latin typeface="Consolas" panose="020B0609020204030204" pitchFamily="49" charset="0"/>
                <a:cs typeface="Consolas" panose="020B0609020204030204" pitchFamily="49" charset="0"/>
              </a:rPr>
              <a:t>/to/</a:t>
            </a:r>
            <a:r>
              <a:rPr lang="fr-FR" dirty="0" err="1" smtClean="0">
                <a:latin typeface="Consolas" panose="020B0609020204030204" pitchFamily="49" charset="0"/>
                <a:cs typeface="Consolas" panose="020B0609020204030204" pitchFamily="49" charset="0"/>
              </a:rPr>
              <a:t>partitioned_dir</a:t>
            </a:r>
            <a:r>
              <a:rPr lang="fr-FR" dirty="0" smtClean="0">
                <a:latin typeface="Consolas" panose="020B0609020204030204" pitchFamily="49" charset="0"/>
                <a:cs typeface="Consolas" panose="020B0609020204030204" pitchFamily="49" charset="0"/>
              </a:rPr>
              <a:t>')\</a:t>
            </a:r>
            <a:endParaRPr lang="fr-FR" dirty="0">
              <a:latin typeface="Consolas" panose="020B0609020204030204" pitchFamily="49" charset="0"/>
              <a:cs typeface="Consolas" panose="020B0609020204030204" pitchFamily="49" charset="0"/>
            </a:endParaRPr>
          </a:p>
          <a:p>
            <a:pPr marL="0" indent="0">
              <a:lnSpc>
                <a:spcPct val="120000"/>
              </a:lnSpc>
              <a:buNone/>
            </a:pPr>
            <a:r>
              <a:rPr lang="fr-FR" dirty="0">
                <a:latin typeface="Consolas" panose="020B0609020204030204" pitchFamily="49" charset="0"/>
                <a:cs typeface="Consolas" panose="020B0609020204030204" pitchFamily="49" charset="0"/>
              </a:rPr>
              <a:t>    .</a:t>
            </a:r>
            <a:r>
              <a:rPr lang="fr-FR" dirty="0" smtClean="0">
                <a:latin typeface="Consolas" panose="020B0609020204030204" pitchFamily="49" charset="0"/>
                <a:cs typeface="Consolas" panose="020B0609020204030204" pitchFamily="49" charset="0"/>
              </a:rPr>
              <a:t>parquet('/</a:t>
            </a:r>
            <a:r>
              <a:rPr lang="fr-FR" dirty="0" err="1">
                <a:latin typeface="Consolas" panose="020B0609020204030204" pitchFamily="49" charset="0"/>
                <a:cs typeface="Consolas" panose="020B0609020204030204" pitchFamily="49" charset="0"/>
              </a:rPr>
              <a:t>path</a:t>
            </a:r>
            <a:r>
              <a:rPr lang="fr-FR" dirty="0">
                <a:latin typeface="Consolas" panose="020B0609020204030204" pitchFamily="49" charset="0"/>
                <a:cs typeface="Consolas" panose="020B0609020204030204" pitchFamily="49" charset="0"/>
              </a:rPr>
              <a:t>/to/</a:t>
            </a:r>
            <a:r>
              <a:rPr lang="fr-FR" dirty="0" err="1">
                <a:latin typeface="Consolas" panose="020B0609020204030204" pitchFamily="49" charset="0"/>
                <a:cs typeface="Consolas" panose="020B0609020204030204" pitchFamily="49" charset="0"/>
              </a:rPr>
              <a:t>partitioned_dir</a:t>
            </a:r>
            <a:r>
              <a:rPr lang="fr-FR" dirty="0" smtClean="0">
                <a:latin typeface="Consolas" panose="020B0609020204030204" pitchFamily="49" charset="0"/>
                <a:cs typeface="Consolas" panose="020B0609020204030204" pitchFamily="49" charset="0"/>
              </a:rPr>
              <a:t>')\</a:t>
            </a:r>
            <a:endParaRPr lang="fr-FR" dirty="0">
              <a:latin typeface="Consolas" panose="020B0609020204030204" pitchFamily="49" charset="0"/>
              <a:cs typeface="Consolas" panose="020B0609020204030204" pitchFamily="49" charset="0"/>
            </a:endParaRPr>
          </a:p>
          <a:p>
            <a:pPr marL="0" indent="0">
              <a:lnSpc>
                <a:spcPct val="120000"/>
              </a:lnSpc>
              <a:buNone/>
            </a:pP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filter</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sqlf.col</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departure_day</a:t>
            </a:r>
            <a:r>
              <a:rPr lang="fr-FR" dirty="0">
                <a:latin typeface="Consolas" panose="020B0609020204030204" pitchFamily="49" charset="0"/>
                <a:cs typeface="Consolas" panose="020B0609020204030204" pitchFamily="49" charset="0"/>
              </a:rPr>
              <a:t>')==10</a:t>
            </a:r>
            <a:r>
              <a:rPr lang="fr-FR" dirty="0" smtClean="0">
                <a:latin typeface="Consolas" panose="020B0609020204030204" pitchFamily="49" charset="0"/>
                <a:cs typeface="Consolas" panose="020B0609020204030204" pitchFamily="49" charset="0"/>
              </a:rPr>
              <a:t>)\</a:t>
            </a:r>
          </a:p>
          <a:p>
            <a:pPr marL="0" indent="0">
              <a:lnSpc>
                <a:spcPct val="120000"/>
              </a:lnSpc>
              <a:buNone/>
            </a:pPr>
            <a:r>
              <a:rPr lang="fr-FR" dirty="0">
                <a:latin typeface="Consolas" panose="020B0609020204030204" pitchFamily="49" charset="0"/>
                <a:cs typeface="Consolas" panose="020B0609020204030204" pitchFamily="49" charset="0"/>
              </a:rPr>
              <a:t> </a:t>
            </a: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repartition</a:t>
            </a:r>
            <a:r>
              <a:rPr lang="fr-FR" dirty="0" smtClean="0">
                <a:latin typeface="Consolas" panose="020B0609020204030204" pitchFamily="49" charset="0"/>
                <a:cs typeface="Consolas" panose="020B0609020204030204" pitchFamily="49" charset="0"/>
              </a:rPr>
              <a:t>(</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aircraft</a:t>
            </a:r>
            <a:r>
              <a:rPr lang="fr-FR" dirty="0">
                <a:latin typeface="Consolas" panose="020B0609020204030204" pitchFamily="49" charset="0"/>
                <a:cs typeface="Consolas" panose="020B0609020204030204" pitchFamily="49" charset="0"/>
              </a:rPr>
              <a:t>', 'registration', '</a:t>
            </a:r>
            <a:r>
              <a:rPr lang="fr-FR" dirty="0" err="1">
                <a:latin typeface="Consolas" panose="020B0609020204030204" pitchFamily="49" charset="0"/>
                <a:cs typeface="Consolas" panose="020B0609020204030204" pitchFamily="49" charset="0"/>
              </a:rPr>
              <a:t>departure_year</a:t>
            </a: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departure_month</a:t>
            </a:r>
            <a:r>
              <a:rPr lang="fr-FR" dirty="0">
                <a:latin typeface="Consolas" panose="020B0609020204030204" pitchFamily="49" charset="0"/>
                <a:cs typeface="Consolas" panose="020B0609020204030204" pitchFamily="49" charset="0"/>
              </a:rPr>
              <a:t>', </a:t>
            </a:r>
            <a:r>
              <a:rPr lang="fr-FR" dirty="0" smtClean="0">
                <a:latin typeface="Consolas" panose="020B0609020204030204" pitchFamily="49" charset="0"/>
                <a:cs typeface="Consolas" panose="020B0609020204030204" pitchFamily="49" charset="0"/>
              </a:rPr>
              <a:t>'</a:t>
            </a:r>
            <a:r>
              <a:rPr lang="fr-FR" dirty="0" err="1" smtClean="0">
                <a:latin typeface="Consolas" panose="020B0609020204030204" pitchFamily="49" charset="0"/>
                <a:cs typeface="Consolas" panose="020B0609020204030204" pitchFamily="49" charset="0"/>
              </a:rPr>
              <a:t>departure_day</a:t>
            </a:r>
            <a:r>
              <a:rPr lang="fr-FR" dirty="0" smtClean="0">
                <a:latin typeface="Consolas" panose="020B0609020204030204" pitchFamily="49" charset="0"/>
                <a:cs typeface="Consolas" panose="020B0609020204030204" pitchFamily="49" charset="0"/>
              </a:rPr>
              <a:t>‘)\</a:t>
            </a:r>
            <a:endParaRPr lang="fr-FR" dirty="0">
              <a:latin typeface="Consolas" panose="020B0609020204030204" pitchFamily="49" charset="0"/>
              <a:cs typeface="Consolas" panose="020B0609020204030204" pitchFamily="49" charset="0"/>
            </a:endParaRPr>
          </a:p>
          <a:p>
            <a:pPr marL="0" indent="0">
              <a:lnSpc>
                <a:spcPct val="120000"/>
              </a:lnSpc>
              <a:buNone/>
            </a:pP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write</a:t>
            </a:r>
            <a:r>
              <a:rPr lang="fr-FR" dirty="0">
                <a:latin typeface="Consolas" panose="020B0609020204030204" pitchFamily="49" charset="0"/>
                <a:cs typeface="Consolas" panose="020B0609020204030204" pitchFamily="49" charset="0"/>
              </a:rPr>
              <a:t>\</a:t>
            </a:r>
          </a:p>
          <a:p>
            <a:pPr marL="0" indent="0">
              <a:lnSpc>
                <a:spcPct val="120000"/>
              </a:lnSpc>
              <a:buNone/>
            </a:pP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partitionBy</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aircraft</a:t>
            </a:r>
            <a:r>
              <a:rPr lang="fr-FR" dirty="0">
                <a:latin typeface="Consolas" panose="020B0609020204030204" pitchFamily="49" charset="0"/>
                <a:cs typeface="Consolas" panose="020B0609020204030204" pitchFamily="49" charset="0"/>
              </a:rPr>
              <a:t>', 'registration', '</a:t>
            </a:r>
            <a:r>
              <a:rPr lang="fr-FR" dirty="0" err="1">
                <a:latin typeface="Consolas" panose="020B0609020204030204" pitchFamily="49" charset="0"/>
                <a:cs typeface="Consolas" panose="020B0609020204030204" pitchFamily="49" charset="0"/>
              </a:rPr>
              <a:t>departure_year</a:t>
            </a: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departure_month</a:t>
            </a: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departure_day</a:t>
            </a:r>
            <a:r>
              <a:rPr lang="fr-FR" dirty="0">
                <a:latin typeface="Consolas" panose="020B0609020204030204" pitchFamily="49" charset="0"/>
                <a:cs typeface="Consolas" panose="020B0609020204030204" pitchFamily="49" charset="0"/>
              </a:rPr>
              <a:t>')\</a:t>
            </a:r>
          </a:p>
          <a:p>
            <a:pPr marL="0" indent="0">
              <a:lnSpc>
                <a:spcPct val="120000"/>
              </a:lnSpc>
              <a:buNone/>
            </a:pPr>
            <a:r>
              <a:rPr lang="fr-FR" dirty="0">
                <a:latin typeface="Consolas" panose="020B0609020204030204" pitchFamily="49" charset="0"/>
                <a:cs typeface="Consolas" panose="020B0609020204030204" pitchFamily="49" charset="0"/>
              </a:rPr>
              <a:t>    .mode('</a:t>
            </a:r>
            <a:r>
              <a:rPr lang="fr-FR" dirty="0" err="1">
                <a:latin typeface="Consolas" panose="020B0609020204030204" pitchFamily="49" charset="0"/>
                <a:cs typeface="Consolas" panose="020B0609020204030204" pitchFamily="49" charset="0"/>
              </a:rPr>
              <a:t>overwrite</a:t>
            </a:r>
            <a:r>
              <a:rPr lang="fr-FR" dirty="0">
                <a:latin typeface="Consolas" panose="020B0609020204030204" pitchFamily="49" charset="0"/>
                <a:cs typeface="Consolas" panose="020B0609020204030204" pitchFamily="49" charset="0"/>
              </a:rPr>
              <a:t>')\</a:t>
            </a:r>
          </a:p>
          <a:p>
            <a:pPr marL="0" indent="0">
              <a:lnSpc>
                <a:spcPct val="120000"/>
              </a:lnSpc>
              <a:buNone/>
            </a:pPr>
            <a:r>
              <a:rPr lang="fr-FR" dirty="0">
                <a:latin typeface="Consolas" panose="020B0609020204030204" pitchFamily="49" charset="0"/>
                <a:cs typeface="Consolas" panose="020B0609020204030204" pitchFamily="49" charset="0"/>
              </a:rPr>
              <a:t>    .</a:t>
            </a:r>
            <a:r>
              <a:rPr lang="fr-FR" dirty="0" smtClean="0">
                <a:latin typeface="Consolas" panose="020B0609020204030204" pitchFamily="49" charset="0"/>
                <a:cs typeface="Consolas" panose="020B0609020204030204" pitchFamily="49" charset="0"/>
              </a:rPr>
              <a:t>parquet(</a:t>
            </a:r>
            <a:r>
              <a:rPr lang="fr-FR" dirty="0">
                <a:latin typeface="Consolas" panose="020B0609020204030204" pitchFamily="49" charset="0"/>
                <a:cs typeface="Consolas" panose="020B0609020204030204" pitchFamily="49" charset="0"/>
              </a:rPr>
              <a:t>'/</a:t>
            </a:r>
            <a:r>
              <a:rPr lang="fr-FR" dirty="0" err="1" smtClean="0">
                <a:latin typeface="Consolas" panose="020B0609020204030204" pitchFamily="49" charset="0"/>
                <a:cs typeface="Consolas" panose="020B0609020204030204" pitchFamily="49" charset="0"/>
              </a:rPr>
              <a:t>path</a:t>
            </a:r>
            <a:r>
              <a:rPr lang="fr-FR" dirty="0" smtClean="0">
                <a:latin typeface="Consolas" panose="020B0609020204030204" pitchFamily="49" charset="0"/>
                <a:cs typeface="Consolas" panose="020B0609020204030204" pitchFamily="49" charset="0"/>
              </a:rPr>
              <a:t>/to/</a:t>
            </a:r>
            <a:r>
              <a:rPr lang="fr-FR" dirty="0" err="1" smtClean="0">
                <a:latin typeface="Consolas" panose="020B0609020204030204" pitchFamily="49" charset="0"/>
                <a:cs typeface="Consolas" panose="020B0609020204030204" pitchFamily="49" charset="0"/>
              </a:rPr>
              <a:t>partitioned_dir</a:t>
            </a:r>
            <a:r>
              <a:rPr lang="fr-FR" dirty="0" smtClean="0">
                <a:latin typeface="Consolas" panose="020B0609020204030204" pitchFamily="49" charset="0"/>
                <a:cs typeface="Consolas" panose="020B0609020204030204" pitchFamily="49" charset="0"/>
              </a:rPr>
              <a:t>‘)</a:t>
            </a:r>
          </a:p>
          <a:p>
            <a:pPr marL="0" indent="0">
              <a:lnSpc>
                <a:spcPct val="120000"/>
              </a:lnSpc>
              <a:buNone/>
            </a:pPr>
            <a:r>
              <a:rPr lang="fr-FR" dirty="0" smtClean="0"/>
              <a:t>→ Va </a:t>
            </a:r>
            <a:r>
              <a:rPr lang="fr-FR" dirty="0" err="1" smtClean="0"/>
              <a:t>bugger</a:t>
            </a:r>
            <a:r>
              <a:rPr lang="fr-FR" dirty="0" smtClean="0"/>
              <a:t> (‘Path </a:t>
            </a:r>
            <a:r>
              <a:rPr lang="fr-FR" dirty="0" err="1" smtClean="0"/>
              <a:t>does</a:t>
            </a:r>
            <a:r>
              <a:rPr lang="fr-FR" dirty="0" smtClean="0"/>
              <a:t> not </a:t>
            </a:r>
            <a:r>
              <a:rPr lang="fr-FR" dirty="0" err="1" smtClean="0"/>
              <a:t>exist</a:t>
            </a:r>
            <a:r>
              <a:rPr lang="fr-FR" dirty="0" smtClean="0"/>
              <a:t>’) : </a:t>
            </a:r>
            <a:r>
              <a:rPr lang="fr-FR" dirty="0" err="1" smtClean="0"/>
              <a:t>partitioned_dir</a:t>
            </a:r>
            <a:r>
              <a:rPr lang="fr-FR" dirty="0" smtClean="0"/>
              <a:t> et supprimé avant lecture en prévision de l’</a:t>
            </a:r>
            <a:r>
              <a:rPr lang="fr-FR" dirty="0" err="1" smtClean="0"/>
              <a:t>overwrite</a:t>
            </a:r>
            <a:r>
              <a:rPr lang="fr-FR" dirty="0" smtClean="0"/>
              <a:t>. On a voulu toucher à seulement une partie des données </a:t>
            </a:r>
            <a:r>
              <a:rPr lang="fr-FR" b="1" u="sng" dirty="0" smtClean="0"/>
              <a:t>mais on a tout perdu.</a:t>
            </a:r>
            <a:endParaRPr lang="fr-FR" b="1" u="sng"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28</a:t>
            </a:fld>
            <a:endParaRPr lang="fr-FR"/>
          </a:p>
        </p:txBody>
      </p:sp>
      <p:sp>
        <p:nvSpPr>
          <p:cNvPr id="5" name="Rectangle 4"/>
          <p:cNvSpPr/>
          <p:nvPr/>
        </p:nvSpPr>
        <p:spPr>
          <a:xfrm>
            <a:off x="1880315" y="3364184"/>
            <a:ext cx="2052000" cy="205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6" name="ZoneTexte 5"/>
          <p:cNvSpPr txBox="1"/>
          <p:nvPr/>
        </p:nvSpPr>
        <p:spPr>
          <a:xfrm>
            <a:off x="4114257" y="3313181"/>
            <a:ext cx="2444259" cy="307777"/>
          </a:xfrm>
          <a:prstGeom prst="rect">
            <a:avLst/>
          </a:prstGeom>
          <a:noFill/>
        </p:spPr>
        <p:txBody>
          <a:bodyPr wrap="none" rtlCol="0">
            <a:spAutoFit/>
          </a:bodyPr>
          <a:lstStyle/>
          <a:p>
            <a:r>
              <a:rPr lang="fr-FR" sz="1400" dirty="0" smtClean="0">
                <a:solidFill>
                  <a:srgbClr val="FF0000"/>
                </a:solidFill>
              </a:rPr>
              <a:t>On lit et écrit au même endroit</a:t>
            </a:r>
            <a:endParaRPr lang="fr-FR" sz="1400" dirty="0">
              <a:solidFill>
                <a:srgbClr val="FF0000"/>
              </a:solidFill>
            </a:endParaRPr>
          </a:p>
        </p:txBody>
      </p:sp>
      <p:sp>
        <p:nvSpPr>
          <p:cNvPr id="7" name="Rectangle 6"/>
          <p:cNvSpPr/>
          <p:nvPr/>
        </p:nvSpPr>
        <p:spPr>
          <a:xfrm>
            <a:off x="1893194" y="5142929"/>
            <a:ext cx="2052000" cy="205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98596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Annexe B : Options </a:t>
            </a:r>
            <a:r>
              <a:rPr lang="fr-FR" dirty="0" err="1" smtClean="0"/>
              <a:t>Spark</a:t>
            </a:r>
            <a:r>
              <a:rPr lang="fr-FR" dirty="0"/>
              <a:t> </a:t>
            </a:r>
            <a:r>
              <a:rPr lang="fr-FR" dirty="0" smtClean="0"/>
              <a:t>(non </a:t>
            </a:r>
            <a:r>
              <a:rPr lang="fr-FR" dirty="0"/>
              <a:t>exhaustif</a:t>
            </a:r>
            <a:r>
              <a:rPr lang="fr-FR" dirty="0" smtClean="0"/>
              <a:t>) – Lecture/écriture de fichiers (1/5)</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734277247"/>
              </p:ext>
            </p:extLst>
          </p:nvPr>
        </p:nvGraphicFramePr>
        <p:xfrm>
          <a:off x="838200" y="1825623"/>
          <a:ext cx="10515600" cy="4530727"/>
        </p:xfrm>
        <a:graphic>
          <a:graphicData uri="http://schemas.openxmlformats.org/drawingml/2006/table">
            <a:tbl>
              <a:tblPr firstRow="1" bandRow="1">
                <a:tableStyleId>{5940675A-B579-460E-94D1-54222C63F5DA}</a:tableStyleId>
              </a:tblPr>
              <a:tblGrid>
                <a:gridCol w="5257800"/>
                <a:gridCol w="5257800"/>
              </a:tblGrid>
              <a:tr h="465121">
                <a:tc>
                  <a:txBody>
                    <a:bodyPr/>
                    <a:lstStyle/>
                    <a:p>
                      <a:r>
                        <a:rPr lang="fr-FR" dirty="0" smtClean="0"/>
                        <a:t>Paramètre</a:t>
                      </a:r>
                      <a:endParaRPr lang="fr-FR" dirty="0"/>
                    </a:p>
                  </a:txBody>
                  <a:tcPr/>
                </a:tc>
                <a:tc>
                  <a:txBody>
                    <a:bodyPr/>
                    <a:lstStyle/>
                    <a:p>
                      <a:r>
                        <a:rPr lang="fr-FR" dirty="0" smtClean="0"/>
                        <a:t>Description</a:t>
                      </a:r>
                      <a:endParaRPr lang="fr-FR" dirty="0"/>
                    </a:p>
                  </a:txBody>
                  <a:tcPr/>
                </a:tc>
              </a:tr>
              <a:tr h="1355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spark.sql.hive.metastorePartitionPruning</a:t>
                      </a:r>
                      <a:endParaRPr lang="fr-FR" dirty="0" smtClean="0">
                        <a:latin typeface="Consolas" panose="020B0609020204030204" pitchFamily="49" charset="0"/>
                        <a:cs typeface="Consolas" panose="020B0609020204030204" pitchFamily="49" charset="0"/>
                      </a:endParaRPr>
                    </a:p>
                    <a:p>
                      <a:endParaRPr lang="fr-FR" dirty="0"/>
                    </a:p>
                  </a:txBody>
                  <a:tcPr/>
                </a:tc>
                <a:tc>
                  <a:txBody>
                    <a:bodyPr/>
                    <a:lstStyle/>
                    <a:p>
                      <a:r>
                        <a:rPr lang="fr-FR" dirty="0" smtClean="0"/>
                        <a:t>Permet de bénéficier du </a:t>
                      </a:r>
                      <a:r>
                        <a:rPr lang="fr-FR" i="1" dirty="0" smtClean="0"/>
                        <a:t>partition </a:t>
                      </a:r>
                      <a:r>
                        <a:rPr lang="fr-FR" i="1" dirty="0" err="1" smtClean="0"/>
                        <a:t>pruning</a:t>
                      </a:r>
                      <a:r>
                        <a:rPr lang="fr-FR" dirty="0" smtClean="0"/>
                        <a:t> lorsque notre source de données est une table </a:t>
                      </a:r>
                      <a:r>
                        <a:rPr lang="fr-FR" dirty="0" err="1" smtClean="0"/>
                        <a:t>Hive</a:t>
                      </a:r>
                      <a:r>
                        <a:rPr lang="fr-FR" baseline="0" dirty="0" smtClean="0"/>
                        <a:t> (</a:t>
                      </a:r>
                      <a:r>
                        <a:rPr lang="fr-FR" baseline="0" dirty="0" err="1" smtClean="0">
                          <a:latin typeface="Consolas" panose="020B0609020204030204" pitchFamily="49" charset="0"/>
                          <a:cs typeface="Consolas" panose="020B0609020204030204" pitchFamily="49" charset="0"/>
                        </a:rPr>
                        <a:t>True</a:t>
                      </a:r>
                      <a:r>
                        <a:rPr lang="fr-FR" baseline="0" dirty="0" smtClean="0"/>
                        <a:t> par défaut en </a:t>
                      </a:r>
                      <a:r>
                        <a:rPr lang="fr-FR" baseline="0" dirty="0" err="1" smtClean="0"/>
                        <a:t>Spark</a:t>
                      </a:r>
                      <a:r>
                        <a:rPr lang="fr-FR" baseline="0" dirty="0" smtClean="0"/>
                        <a:t> 2.x).</a:t>
                      </a:r>
                      <a:endParaRPr lang="fr-FR" dirty="0"/>
                    </a:p>
                  </a:txBody>
                  <a:tcPr/>
                </a:tc>
              </a:tr>
              <a:tr h="1355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spark.sql.parquet.filterPushdown</a:t>
                      </a:r>
                      <a:endParaRPr lang="fr-FR" sz="1800" b="0" i="0" kern="1200" dirty="0">
                        <a:solidFill>
                          <a:schemeClr val="tx1"/>
                        </a:solidFill>
                        <a:effectLst/>
                        <a:latin typeface="Consolas" panose="020B0609020204030204" pitchFamily="49" charset="0"/>
                        <a:ea typeface="+mn-ea"/>
                        <a:cs typeface="Consolas" panose="020B0609020204030204" pitchFamily="49" charset="0"/>
                      </a:endParaRPr>
                    </a:p>
                  </a:txBody>
                  <a:tcPr/>
                </a:tc>
                <a:tc>
                  <a:txBody>
                    <a:bodyPr/>
                    <a:lstStyle/>
                    <a:p>
                      <a:r>
                        <a:rPr lang="fr-FR" dirty="0" smtClean="0"/>
                        <a:t>Permet</a:t>
                      </a:r>
                      <a:r>
                        <a:rPr lang="fr-FR" baseline="0" dirty="0" smtClean="0"/>
                        <a:t> de bénéficier du </a:t>
                      </a:r>
                      <a:r>
                        <a:rPr lang="fr-FR" i="1" baseline="0" dirty="0" smtClean="0"/>
                        <a:t>projection/</a:t>
                      </a:r>
                      <a:r>
                        <a:rPr lang="fr-FR" i="1" baseline="0" dirty="0" err="1" smtClean="0"/>
                        <a:t>filter</a:t>
                      </a:r>
                      <a:r>
                        <a:rPr lang="fr-FR" i="1" baseline="0" dirty="0" smtClean="0"/>
                        <a:t> </a:t>
                      </a:r>
                      <a:r>
                        <a:rPr lang="fr-FR" i="1" baseline="0" dirty="0" err="1" smtClean="0"/>
                        <a:t>pushdown</a:t>
                      </a:r>
                      <a:r>
                        <a:rPr lang="fr-FR" baseline="0" dirty="0" smtClean="0"/>
                        <a:t> sur nos sources de données (</a:t>
                      </a:r>
                      <a:r>
                        <a:rPr lang="fr-FR" baseline="0" dirty="0" err="1" smtClean="0">
                          <a:latin typeface="Consolas" panose="020B0609020204030204" pitchFamily="49" charset="0"/>
                          <a:cs typeface="Consolas" panose="020B0609020204030204" pitchFamily="49" charset="0"/>
                        </a:rPr>
                        <a:t>True</a:t>
                      </a:r>
                      <a:r>
                        <a:rPr lang="fr-FR" baseline="0" dirty="0" smtClean="0"/>
                        <a:t> par défaut en </a:t>
                      </a:r>
                      <a:r>
                        <a:rPr lang="fr-FR" baseline="0" dirty="0" err="1" smtClean="0"/>
                        <a:t>Spark</a:t>
                      </a:r>
                      <a:r>
                        <a:rPr lang="fr-FR" baseline="0" dirty="0" smtClean="0"/>
                        <a:t> 2.x mais </a:t>
                      </a:r>
                      <a:r>
                        <a:rPr lang="fr-FR" baseline="0" dirty="0" smtClean="0">
                          <a:latin typeface="Consolas" panose="020B0609020204030204" pitchFamily="49" charset="0"/>
                          <a:cs typeface="Consolas" panose="020B0609020204030204" pitchFamily="49" charset="0"/>
                        </a:rPr>
                        <a:t>False</a:t>
                      </a:r>
                      <a:r>
                        <a:rPr lang="fr-FR" baseline="0" dirty="0" smtClean="0"/>
                        <a:t> en </a:t>
                      </a:r>
                      <a:r>
                        <a:rPr lang="fr-FR" baseline="0" dirty="0" err="1" smtClean="0"/>
                        <a:t>Spark</a:t>
                      </a:r>
                      <a:r>
                        <a:rPr lang="fr-FR" baseline="0" dirty="0" smtClean="0"/>
                        <a:t> 1.6).</a:t>
                      </a:r>
                      <a:endParaRPr lang="fr-FR" dirty="0"/>
                    </a:p>
                  </a:txBody>
                  <a:tcPr/>
                </a:tc>
              </a:tr>
              <a:tr h="1355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spark.sql.hive.convertMetastoreParquet</a:t>
                      </a:r>
                      <a:endParaRPr lang="fr-FR" sz="1800" b="0" i="0" kern="1200" dirty="0" smtClean="0">
                        <a:solidFill>
                          <a:schemeClr val="tx1"/>
                        </a:solidFill>
                        <a:effectLst/>
                        <a:latin typeface="Consolas" panose="020B0609020204030204" pitchFamily="49" charset="0"/>
                        <a:ea typeface="+mn-ea"/>
                        <a:cs typeface="Consolas" panose="020B0609020204030204" pitchFamily="49" charset="0"/>
                      </a:endParaRPr>
                    </a:p>
                  </a:txBody>
                  <a:tcPr/>
                </a:tc>
                <a:tc>
                  <a:txBody>
                    <a:bodyPr/>
                    <a:lstStyle/>
                    <a:p>
                      <a:r>
                        <a:rPr lang="fr-FR" dirty="0" smtClean="0"/>
                        <a:t>Si </a:t>
                      </a:r>
                      <a:r>
                        <a:rPr lang="fr-FR" i="1" dirty="0" err="1" smtClean="0"/>
                        <a:t>enabled</a:t>
                      </a:r>
                      <a:r>
                        <a:rPr lang="fr-FR" dirty="0" smtClean="0"/>
                        <a:t> va utiliser</a:t>
                      </a:r>
                      <a:r>
                        <a:rPr lang="fr-FR" baseline="0" dirty="0" smtClean="0"/>
                        <a:t> l’API </a:t>
                      </a:r>
                      <a:r>
                        <a:rPr lang="fr-FR" baseline="0" dirty="0" err="1" smtClean="0"/>
                        <a:t>DataSource</a:t>
                      </a:r>
                      <a:r>
                        <a:rPr lang="fr-FR" baseline="0" dirty="0" smtClean="0"/>
                        <a:t> de </a:t>
                      </a:r>
                      <a:r>
                        <a:rPr lang="fr-FR" baseline="0" dirty="0" err="1" smtClean="0"/>
                        <a:t>Spark</a:t>
                      </a:r>
                      <a:r>
                        <a:rPr lang="fr-FR" baseline="0" dirty="0" smtClean="0"/>
                        <a:t> pour lire les fichiers Parquet plutôt que son équivalent </a:t>
                      </a:r>
                      <a:r>
                        <a:rPr lang="fr-FR" baseline="0" dirty="0" err="1" smtClean="0"/>
                        <a:t>Hive</a:t>
                      </a:r>
                      <a:r>
                        <a:rPr lang="fr-FR" baseline="0" dirty="0" smtClean="0"/>
                        <a:t> (</a:t>
                      </a:r>
                      <a:r>
                        <a:rPr lang="fr-FR" baseline="0" dirty="0" err="1" smtClean="0"/>
                        <a:t>SerDe</a:t>
                      </a:r>
                      <a:r>
                        <a:rPr lang="fr-FR" baseline="0" dirty="0" smtClean="0"/>
                        <a:t>), </a:t>
                      </a:r>
                      <a:r>
                        <a:rPr lang="fr-FR" baseline="0" dirty="0" err="1" smtClean="0"/>
                        <a:t>Spark</a:t>
                      </a:r>
                      <a:r>
                        <a:rPr lang="fr-FR" baseline="0" dirty="0" smtClean="0"/>
                        <a:t> étant sans doute plus rapide. </a:t>
                      </a:r>
                      <a:r>
                        <a:rPr lang="fr-FR" baseline="0" dirty="0" err="1" smtClean="0">
                          <a:latin typeface="Consolas" panose="020B0609020204030204" pitchFamily="49" charset="0"/>
                          <a:cs typeface="Consolas" panose="020B0609020204030204" pitchFamily="49" charset="0"/>
                        </a:rPr>
                        <a:t>True</a:t>
                      </a:r>
                      <a:r>
                        <a:rPr lang="fr-FR" baseline="0" dirty="0" smtClean="0"/>
                        <a:t> par défaut en </a:t>
                      </a:r>
                      <a:r>
                        <a:rPr lang="fr-FR" baseline="0" dirty="0" err="1" smtClean="0"/>
                        <a:t>Spark</a:t>
                      </a:r>
                      <a:r>
                        <a:rPr lang="fr-FR" baseline="0" dirty="0" smtClean="0"/>
                        <a:t> 2.x.</a:t>
                      </a:r>
                      <a:endParaRPr lang="fr-FR" dirty="0"/>
                    </a:p>
                  </a:txBody>
                  <a:tcPr/>
                </a:tc>
              </a:tr>
            </a:tbl>
          </a:graphicData>
        </a:graphic>
      </p:graphicFrame>
      <p:sp>
        <p:nvSpPr>
          <p:cNvPr id="4" name="Espace réservé du numéro de diapositive 3"/>
          <p:cNvSpPr>
            <a:spLocks noGrp="1"/>
          </p:cNvSpPr>
          <p:nvPr>
            <p:ph type="sldNum" sz="quarter" idx="12"/>
          </p:nvPr>
        </p:nvSpPr>
        <p:spPr/>
        <p:txBody>
          <a:bodyPr/>
          <a:lstStyle/>
          <a:p>
            <a:fld id="{D507D798-7ED4-457E-A60B-01745859EC32}" type="slidenum">
              <a:rPr lang="fr-FR" smtClean="0"/>
              <a:t>29</a:t>
            </a:fld>
            <a:endParaRPr lang="fr-FR"/>
          </a:p>
        </p:txBody>
      </p:sp>
    </p:spTree>
    <p:extLst>
      <p:ext uri="{BB962C8B-B14F-4D97-AF65-F5344CB8AC3E}">
        <p14:creationId xmlns:p14="http://schemas.microsoft.com/office/powerpoint/2010/main" val="4040721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Apache Parquet (1/3)</a:t>
            </a:r>
            <a:endParaRPr lang="fr-FR" dirty="0"/>
          </a:p>
        </p:txBody>
      </p:sp>
      <p:sp>
        <p:nvSpPr>
          <p:cNvPr id="3" name="Espace réservé du contenu 2"/>
          <p:cNvSpPr>
            <a:spLocks noGrp="1"/>
          </p:cNvSpPr>
          <p:nvPr>
            <p:ph idx="1"/>
          </p:nvPr>
        </p:nvSpPr>
        <p:spPr/>
        <p:txBody>
          <a:bodyPr>
            <a:normAutofit fontScale="92500"/>
          </a:bodyPr>
          <a:lstStyle/>
          <a:p>
            <a:r>
              <a:rPr lang="fr-FR" dirty="0"/>
              <a:t>Format de stockage binaire </a:t>
            </a:r>
            <a:r>
              <a:rPr lang="fr-FR" dirty="0" smtClean="0"/>
              <a:t>orienté colonne (</a:t>
            </a:r>
            <a:r>
              <a:rPr lang="fr-FR" i="1" dirty="0" err="1" smtClean="0"/>
              <a:t>columnar</a:t>
            </a:r>
            <a:r>
              <a:rPr lang="fr-FR" i="1" dirty="0" smtClean="0"/>
              <a:t>) →</a:t>
            </a:r>
            <a:r>
              <a:rPr lang="fr-FR" dirty="0" smtClean="0"/>
              <a:t> lecture efficace :</a:t>
            </a:r>
          </a:p>
          <a:p>
            <a:pPr lvl="1"/>
            <a:r>
              <a:rPr lang="fr-FR" dirty="0" smtClean="0"/>
              <a:t>Les données d’une même colonne sont stockées de façon contigüe.</a:t>
            </a:r>
          </a:p>
          <a:p>
            <a:pPr lvl="1"/>
            <a:r>
              <a:rPr lang="fr-FR" dirty="0" smtClean="0"/>
              <a:t>Les métadonnées du fichier permettent de sauter des parties entières du fichier qui ne nous intéressent pas.</a:t>
            </a:r>
          </a:p>
          <a:p>
            <a:r>
              <a:rPr lang="fr-FR" dirty="0" smtClean="0"/>
              <a:t>Les données sont encodées et souvent compressées : grande efficacité de stockage.</a:t>
            </a:r>
          </a:p>
          <a:p>
            <a:r>
              <a:rPr lang="fr-FR" dirty="0" smtClean="0"/>
              <a:t>Embarque beaucoup de métadonnées : </a:t>
            </a:r>
          </a:p>
          <a:p>
            <a:pPr lvl="1"/>
            <a:r>
              <a:rPr lang="fr-FR" dirty="0" smtClean="0"/>
              <a:t>Schéma.</a:t>
            </a:r>
          </a:p>
          <a:p>
            <a:pPr lvl="1"/>
            <a:r>
              <a:rPr lang="fr-FR" dirty="0"/>
              <a:t>S</a:t>
            </a:r>
            <a:r>
              <a:rPr lang="fr-FR" dirty="0" smtClean="0"/>
              <a:t>tatistiques sur chacune des colonnes → permet de ne scanner que les parties du fichiers (</a:t>
            </a:r>
            <a:r>
              <a:rPr lang="fr-FR" i="1" dirty="0" err="1" smtClean="0"/>
              <a:t>column</a:t>
            </a:r>
            <a:r>
              <a:rPr lang="fr-FR" i="1" dirty="0" smtClean="0"/>
              <a:t> </a:t>
            </a:r>
            <a:r>
              <a:rPr lang="fr-FR" i="1" dirty="0" err="1" smtClean="0"/>
              <a:t>chunks</a:t>
            </a:r>
            <a:r>
              <a:rPr lang="fr-FR" dirty="0" smtClean="0"/>
              <a:t>) qui nous intéressent.</a:t>
            </a:r>
          </a:p>
          <a:p>
            <a:pPr lvl="1"/>
            <a:r>
              <a:rPr lang="fr-FR" dirty="0" smtClean="0"/>
              <a:t>Nombre d’enregistrements → .count() quasi instantané.</a:t>
            </a: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3</a:t>
            </a:fld>
            <a:endParaRPr lang="fr-FR"/>
          </a:p>
        </p:txBody>
      </p:sp>
    </p:spTree>
    <p:extLst>
      <p:ext uri="{BB962C8B-B14F-4D97-AF65-F5344CB8AC3E}">
        <p14:creationId xmlns:p14="http://schemas.microsoft.com/office/powerpoint/2010/main" val="365689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Annexe B : Options </a:t>
            </a:r>
            <a:r>
              <a:rPr lang="fr-FR" dirty="0" err="1"/>
              <a:t>Spark</a:t>
            </a:r>
            <a:r>
              <a:rPr lang="fr-FR" dirty="0"/>
              <a:t> (non exhaustif) </a:t>
            </a:r>
            <a:r>
              <a:rPr lang="fr-FR" dirty="0" smtClean="0"/>
              <a:t>– </a:t>
            </a:r>
            <a:r>
              <a:rPr lang="fr-FR" dirty="0"/>
              <a:t>Lecture/écriture de </a:t>
            </a:r>
            <a:r>
              <a:rPr lang="fr-FR" dirty="0" smtClean="0"/>
              <a:t>fichiers (2/5)</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217876716"/>
              </p:ext>
            </p:extLst>
          </p:nvPr>
        </p:nvGraphicFramePr>
        <p:xfrm>
          <a:off x="838200" y="1825623"/>
          <a:ext cx="10515600" cy="4530727"/>
        </p:xfrm>
        <a:graphic>
          <a:graphicData uri="http://schemas.openxmlformats.org/drawingml/2006/table">
            <a:tbl>
              <a:tblPr firstRow="1" bandRow="1">
                <a:tableStyleId>{5940675A-B579-460E-94D1-54222C63F5DA}</a:tableStyleId>
              </a:tblPr>
              <a:tblGrid>
                <a:gridCol w="5257800"/>
                <a:gridCol w="5257800"/>
              </a:tblGrid>
              <a:tr h="465121">
                <a:tc>
                  <a:txBody>
                    <a:bodyPr/>
                    <a:lstStyle/>
                    <a:p>
                      <a:r>
                        <a:rPr lang="fr-FR" dirty="0" smtClean="0"/>
                        <a:t>Paramètre</a:t>
                      </a:r>
                      <a:endParaRPr lang="fr-FR" dirty="0"/>
                    </a:p>
                  </a:txBody>
                  <a:tcPr/>
                </a:tc>
                <a:tc>
                  <a:txBody>
                    <a:bodyPr/>
                    <a:lstStyle/>
                    <a:p>
                      <a:r>
                        <a:rPr lang="fr-FR" dirty="0" smtClean="0"/>
                        <a:t>Description</a:t>
                      </a:r>
                      <a:endParaRPr lang="fr-FR" dirty="0"/>
                    </a:p>
                  </a:txBody>
                  <a:tcPr/>
                </a:tc>
              </a:tr>
              <a:tr h="1355202">
                <a:tc>
                  <a:txBody>
                    <a:bodyPr/>
                    <a:lstStyle/>
                    <a:p>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spark.sql.parquet.mergeSchema</a:t>
                      </a:r>
                      <a:endParaRPr lang="fr-FR" dirty="0">
                        <a:latin typeface="Consolas" panose="020B0609020204030204" pitchFamily="49" charset="0"/>
                        <a:cs typeface="Consolas" panose="020B0609020204030204" pitchFamily="49" charset="0"/>
                      </a:endParaRPr>
                    </a:p>
                  </a:txBody>
                  <a:tcPr/>
                </a:tc>
                <a:tc>
                  <a:txBody>
                    <a:bodyPr/>
                    <a:lstStyle/>
                    <a:p>
                      <a:r>
                        <a:rPr lang="fr-FR" dirty="0" smtClean="0"/>
                        <a:t>Utile que si tous les Parquet</a:t>
                      </a:r>
                      <a:r>
                        <a:rPr lang="fr-FR" baseline="0" dirty="0" smtClean="0"/>
                        <a:t> de la source de données n’ont pas le même schéma : </a:t>
                      </a:r>
                      <a:r>
                        <a:rPr lang="fr-FR" baseline="0" dirty="0" err="1" smtClean="0"/>
                        <a:t>Spark</a:t>
                      </a:r>
                      <a:r>
                        <a:rPr lang="fr-FR" baseline="0" dirty="0" smtClean="0"/>
                        <a:t> va fusionner les schémas avant lecture ce qui peut être très coûteux (</a:t>
                      </a:r>
                      <a:r>
                        <a:rPr lang="fr-FR" baseline="0" dirty="0" smtClean="0">
                          <a:latin typeface="Consolas" panose="020B0609020204030204" pitchFamily="49" charset="0"/>
                          <a:cs typeface="Consolas" panose="020B0609020204030204" pitchFamily="49" charset="0"/>
                        </a:rPr>
                        <a:t>False</a:t>
                      </a:r>
                      <a:r>
                        <a:rPr lang="fr-FR" baseline="0" dirty="0" smtClean="0"/>
                        <a:t> par défaut en </a:t>
                      </a:r>
                      <a:r>
                        <a:rPr lang="fr-FR" baseline="0" dirty="0" err="1" smtClean="0"/>
                        <a:t>Spark</a:t>
                      </a:r>
                      <a:r>
                        <a:rPr lang="fr-FR" baseline="0" dirty="0" smtClean="0"/>
                        <a:t> 1.6 et 2.x).</a:t>
                      </a:r>
                      <a:endParaRPr lang="fr-FR" dirty="0"/>
                    </a:p>
                  </a:txBody>
                  <a:tcPr/>
                </a:tc>
              </a:tr>
              <a:tr h="1355202">
                <a:tc>
                  <a:txBody>
                    <a:bodyPr/>
                    <a:lstStyle/>
                    <a:p>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spark.sql.parquet.enableVectorizedReader</a:t>
                      </a:r>
                      <a:endParaRPr lang="fr-FR" dirty="0">
                        <a:latin typeface="Consolas" panose="020B0609020204030204" pitchFamily="49" charset="0"/>
                        <a:cs typeface="Consolas" panose="020B0609020204030204" pitchFamily="49" charset="0"/>
                      </a:endParaRPr>
                    </a:p>
                  </a:txBody>
                  <a:tcPr/>
                </a:tc>
                <a:tc>
                  <a:txBody>
                    <a:bodyPr/>
                    <a:lstStyle/>
                    <a:p>
                      <a:r>
                        <a:rPr lang="fr-FR" dirty="0" smtClean="0"/>
                        <a:t>Permet</a:t>
                      </a:r>
                      <a:r>
                        <a:rPr lang="fr-FR" baseline="0" dirty="0" smtClean="0"/>
                        <a:t> de bénéficier de la lecture vectorisée (beaucoup plus rapide) des fichiers Parquet introduite en 2.0. </a:t>
                      </a:r>
                      <a:r>
                        <a:rPr lang="fr-FR" baseline="0" dirty="0" err="1" smtClean="0">
                          <a:latin typeface="Consolas" panose="020B0609020204030204" pitchFamily="49" charset="0"/>
                          <a:cs typeface="Consolas" panose="020B0609020204030204" pitchFamily="49" charset="0"/>
                        </a:rPr>
                        <a:t>True</a:t>
                      </a:r>
                      <a:r>
                        <a:rPr lang="fr-FR" baseline="0" dirty="0" smtClean="0"/>
                        <a:t> par défaut.</a:t>
                      </a:r>
                      <a:endParaRPr lang="fr-FR" dirty="0"/>
                    </a:p>
                  </a:txBody>
                  <a:tcPr/>
                </a:tc>
              </a:tr>
              <a:tr h="1355202">
                <a:tc>
                  <a:txBody>
                    <a:bodyPr/>
                    <a:lstStyle/>
                    <a:p>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spark.hadoop.parquet.block.size</a:t>
                      </a:r>
                      <a:endParaRPr lang="fr-FR" dirty="0">
                        <a:latin typeface="Consolas" panose="020B0609020204030204" pitchFamily="49" charset="0"/>
                        <a:cs typeface="Consolas" panose="020B0609020204030204" pitchFamily="49" charset="0"/>
                      </a:endParaRPr>
                    </a:p>
                  </a:txBody>
                  <a:tcPr/>
                </a:tc>
                <a:tc>
                  <a:txBody>
                    <a:bodyPr/>
                    <a:lstStyle/>
                    <a:p>
                      <a:r>
                        <a:rPr lang="fr-FR" dirty="0" smtClean="0"/>
                        <a:t>Contrôle</a:t>
                      </a:r>
                      <a:r>
                        <a:rPr lang="fr-FR" baseline="0" dirty="0" smtClean="0"/>
                        <a:t> la taille du </a:t>
                      </a:r>
                      <a:r>
                        <a:rPr lang="fr-FR" i="1" baseline="0" dirty="0" err="1" smtClean="0"/>
                        <a:t>Row</a:t>
                      </a:r>
                      <a:r>
                        <a:rPr lang="fr-FR" i="1" baseline="0" dirty="0" smtClean="0"/>
                        <a:t> group</a:t>
                      </a:r>
                      <a:r>
                        <a:rPr lang="fr-FR" baseline="0" dirty="0" smtClean="0"/>
                        <a:t> lors de l’écriture de fichiers Parquet. Par défaut égal à 128 </a:t>
                      </a:r>
                      <a:r>
                        <a:rPr lang="fr-FR" baseline="0" dirty="0" err="1" smtClean="0"/>
                        <a:t>MiB</a:t>
                      </a:r>
                      <a:r>
                        <a:rPr lang="fr-FR" baseline="0" dirty="0" smtClean="0"/>
                        <a:t> = 128x1024x1024 Bytes. Taille du </a:t>
                      </a:r>
                      <a:r>
                        <a:rPr lang="fr-FR" i="1" baseline="0" dirty="0" err="1" smtClean="0"/>
                        <a:t>Row</a:t>
                      </a:r>
                      <a:r>
                        <a:rPr lang="fr-FR" i="1" baseline="0" dirty="0" smtClean="0"/>
                        <a:t> group</a:t>
                      </a:r>
                      <a:r>
                        <a:rPr lang="fr-FR" baseline="0" dirty="0" smtClean="0"/>
                        <a:t> écrit sur le disque </a:t>
                      </a:r>
                      <a:r>
                        <a:rPr lang="fr-FR" b="1" i="0" u="sng" baseline="0" dirty="0" smtClean="0"/>
                        <a:t>après</a:t>
                      </a:r>
                      <a:r>
                        <a:rPr lang="fr-FR" b="0" i="0" u="none" baseline="0" dirty="0" smtClean="0"/>
                        <a:t> encodage et compression.</a:t>
                      </a:r>
                      <a:endParaRPr lang="fr-FR" b="1" i="0" u="sng" dirty="0"/>
                    </a:p>
                  </a:txBody>
                  <a:tcPr/>
                </a:tc>
              </a:tr>
            </a:tbl>
          </a:graphicData>
        </a:graphic>
      </p:graphicFrame>
      <p:sp>
        <p:nvSpPr>
          <p:cNvPr id="4" name="Espace réservé du numéro de diapositive 3"/>
          <p:cNvSpPr>
            <a:spLocks noGrp="1"/>
          </p:cNvSpPr>
          <p:nvPr>
            <p:ph type="sldNum" sz="quarter" idx="12"/>
          </p:nvPr>
        </p:nvSpPr>
        <p:spPr/>
        <p:txBody>
          <a:bodyPr/>
          <a:lstStyle/>
          <a:p>
            <a:fld id="{D507D798-7ED4-457E-A60B-01745859EC32}" type="slidenum">
              <a:rPr lang="fr-FR" smtClean="0"/>
              <a:t>30</a:t>
            </a:fld>
            <a:endParaRPr lang="fr-FR"/>
          </a:p>
        </p:txBody>
      </p:sp>
    </p:spTree>
    <p:extLst>
      <p:ext uri="{BB962C8B-B14F-4D97-AF65-F5344CB8AC3E}">
        <p14:creationId xmlns:p14="http://schemas.microsoft.com/office/powerpoint/2010/main" val="960450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Annexe B : Options </a:t>
            </a:r>
            <a:r>
              <a:rPr lang="fr-FR" dirty="0" err="1" smtClean="0"/>
              <a:t>Spark</a:t>
            </a:r>
            <a:r>
              <a:rPr lang="fr-FR" dirty="0"/>
              <a:t> (non exhaustif)</a:t>
            </a:r>
            <a:r>
              <a:rPr lang="fr-FR" dirty="0" smtClean="0"/>
              <a:t> </a:t>
            </a:r>
            <a:r>
              <a:rPr lang="fr-FR" dirty="0"/>
              <a:t>– Lecture/écriture de </a:t>
            </a:r>
            <a:r>
              <a:rPr lang="fr-FR" dirty="0" smtClean="0"/>
              <a:t>fichiers (3/5)</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2127380391"/>
              </p:ext>
            </p:extLst>
          </p:nvPr>
        </p:nvGraphicFramePr>
        <p:xfrm>
          <a:off x="838200" y="1825623"/>
          <a:ext cx="10515600" cy="4614149"/>
        </p:xfrm>
        <a:graphic>
          <a:graphicData uri="http://schemas.openxmlformats.org/drawingml/2006/table">
            <a:tbl>
              <a:tblPr firstRow="1" bandRow="1">
                <a:tableStyleId>{5940675A-B579-460E-94D1-54222C63F5DA}</a:tableStyleId>
              </a:tblPr>
              <a:tblGrid>
                <a:gridCol w="5257800"/>
                <a:gridCol w="5257800"/>
              </a:tblGrid>
              <a:tr h="431328">
                <a:tc>
                  <a:txBody>
                    <a:bodyPr/>
                    <a:lstStyle/>
                    <a:p>
                      <a:r>
                        <a:rPr lang="fr-FR" dirty="0" smtClean="0"/>
                        <a:t>Paramètre</a:t>
                      </a:r>
                      <a:endParaRPr lang="fr-FR" dirty="0"/>
                    </a:p>
                  </a:txBody>
                  <a:tcPr/>
                </a:tc>
                <a:tc>
                  <a:txBody>
                    <a:bodyPr/>
                    <a:lstStyle/>
                    <a:p>
                      <a:r>
                        <a:rPr lang="fr-FR" dirty="0" smtClean="0"/>
                        <a:t>Description</a:t>
                      </a:r>
                      <a:endParaRPr lang="fr-FR" dirty="0"/>
                    </a:p>
                  </a:txBody>
                  <a:tcPr/>
                </a:tc>
              </a:tr>
              <a:tr h="1421329">
                <a:tc>
                  <a:txBody>
                    <a:bodyPr/>
                    <a:lstStyle/>
                    <a:p>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spark.hadoop.parquet.memory.pool.ratio</a:t>
                      </a:r>
                      <a:endParaRPr lang="fr-FR" dirty="0">
                        <a:latin typeface="Consolas" panose="020B0609020204030204" pitchFamily="49" charset="0"/>
                        <a:cs typeface="Consolas" panose="020B0609020204030204" pitchFamily="49" charset="0"/>
                      </a:endParaRPr>
                    </a:p>
                  </a:txBody>
                  <a:tcPr/>
                </a:tc>
                <a:tc>
                  <a:txBody>
                    <a:bodyPr/>
                    <a:lstStyle/>
                    <a:p>
                      <a:r>
                        <a:rPr lang="fr-FR" dirty="0" smtClean="0"/>
                        <a:t>Paramètre</a:t>
                      </a:r>
                      <a:r>
                        <a:rPr lang="fr-FR" baseline="0" dirty="0" smtClean="0"/>
                        <a:t> permettant de contrôler la part de la </a:t>
                      </a:r>
                      <a:r>
                        <a:rPr lang="fr-FR" i="1" baseline="0" dirty="0" err="1" smtClean="0"/>
                        <a:t>heap</a:t>
                      </a:r>
                      <a:r>
                        <a:rPr lang="fr-FR" baseline="0" dirty="0" smtClean="0"/>
                        <a:t> utilisée lors de l’écriture de fichiers Parquet. Utile lors de l’écriture de Parquet partitionnés : cf. SPARK-12546 et les </a:t>
                      </a:r>
                      <a:r>
                        <a:rPr lang="fr-FR" i="1" baseline="0" dirty="0" smtClean="0"/>
                        <a:t>Know Issues</a:t>
                      </a:r>
                      <a:r>
                        <a:rPr lang="fr-FR" baseline="0" dirty="0" smtClean="0"/>
                        <a:t> des </a:t>
                      </a:r>
                      <a:r>
                        <a:rPr lang="fr-FR" i="1" baseline="0" dirty="0" smtClean="0"/>
                        <a:t>Release notes</a:t>
                      </a:r>
                      <a:r>
                        <a:rPr lang="fr-FR" baseline="0" dirty="0" smtClean="0"/>
                        <a:t> de </a:t>
                      </a:r>
                      <a:r>
                        <a:rPr lang="fr-FR" baseline="0" dirty="0" err="1" smtClean="0"/>
                        <a:t>Spark</a:t>
                      </a:r>
                      <a:r>
                        <a:rPr lang="fr-FR" baseline="0" dirty="0" smtClean="0"/>
                        <a:t> 1.6.0. À ajuster avec </a:t>
                      </a:r>
                      <a:r>
                        <a:rPr lang="fr-FR" baseline="0" dirty="0" err="1" smtClean="0">
                          <a:latin typeface="Consolas" panose="020B0609020204030204" pitchFamily="49" charset="0"/>
                          <a:cs typeface="Consolas" panose="020B0609020204030204" pitchFamily="49" charset="0"/>
                        </a:rPr>
                        <a:t>spark.memory.fraction</a:t>
                      </a:r>
                      <a:r>
                        <a:rPr lang="fr-FR" baseline="0" dirty="0" smtClean="0"/>
                        <a:t>. Défaut:0.95. </a:t>
                      </a:r>
                      <a:endParaRPr lang="fr-FR" dirty="0"/>
                    </a:p>
                  </a:txBody>
                  <a:tcPr/>
                </a:tc>
              </a:tr>
              <a:tr h="1421329">
                <a:tc>
                  <a:txBody>
                    <a:bodyPr/>
                    <a:lstStyle/>
                    <a:p>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spark.hadoop.parquet.enable.summary-metadata</a:t>
                      </a:r>
                      <a:endParaRPr lang="fr-FR" dirty="0">
                        <a:latin typeface="Consolas" panose="020B0609020204030204" pitchFamily="49" charset="0"/>
                        <a:cs typeface="Consolas" panose="020B0609020204030204" pitchFamily="49" charset="0"/>
                      </a:endParaRPr>
                    </a:p>
                  </a:txBody>
                  <a:tcPr/>
                </a:tc>
                <a:tc>
                  <a:txBody>
                    <a:bodyPr/>
                    <a:lstStyle/>
                    <a:p>
                      <a:r>
                        <a:rPr lang="fr-FR" i="1" dirty="0" err="1" smtClean="0"/>
                        <a:t>Enable</a:t>
                      </a:r>
                      <a:r>
                        <a:rPr lang="fr-FR" baseline="0" dirty="0" smtClean="0"/>
                        <a:t> l’écriture d’un </a:t>
                      </a:r>
                      <a:r>
                        <a:rPr lang="fr-FR" i="1" baseline="0" dirty="0" err="1" smtClean="0"/>
                        <a:t>summary</a:t>
                      </a:r>
                      <a:r>
                        <a:rPr lang="fr-FR" i="1" baseline="0" dirty="0" smtClean="0"/>
                        <a:t> file</a:t>
                      </a:r>
                      <a:r>
                        <a:rPr lang="fr-FR" baseline="0" dirty="0" smtClean="0"/>
                        <a:t> _METADATA lors de l’écriture de fichiers Parquet. Nécessite notamment la fusion des schémas de tous les fichiers du répertoire ce qui peut être très coûteux. </a:t>
                      </a:r>
                      <a:r>
                        <a:rPr lang="fr-FR" baseline="0" dirty="0" smtClean="0">
                          <a:latin typeface="Consolas" panose="020B0609020204030204" pitchFamily="49" charset="0"/>
                          <a:cs typeface="Consolas" panose="020B0609020204030204" pitchFamily="49" charset="0"/>
                        </a:rPr>
                        <a:t>False</a:t>
                      </a:r>
                      <a:r>
                        <a:rPr lang="fr-FR" baseline="0" dirty="0" smtClean="0"/>
                        <a:t> par défaut en </a:t>
                      </a:r>
                      <a:r>
                        <a:rPr lang="fr-FR" baseline="0" dirty="0" err="1" smtClean="0"/>
                        <a:t>Spark</a:t>
                      </a:r>
                      <a:r>
                        <a:rPr lang="fr-FR" baseline="0" dirty="0" smtClean="0"/>
                        <a:t> 2.x : cf. SPARK-15719.</a:t>
                      </a:r>
                      <a:endParaRPr lang="fr-FR" dirty="0"/>
                    </a:p>
                  </a:txBody>
                  <a:tcPr/>
                </a:tc>
              </a:tr>
              <a:tr h="1256741">
                <a:tc>
                  <a:txBody>
                    <a:bodyPr/>
                    <a:lstStyle/>
                    <a:p>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spark.hadoop.mapreduce.fileoutputcommitter.marksuccessfuljobs</a:t>
                      </a:r>
                      <a:endParaRPr lang="fr-FR" dirty="0">
                        <a:latin typeface="Consolas" panose="020B0609020204030204" pitchFamily="49" charset="0"/>
                        <a:cs typeface="Consolas" panose="020B0609020204030204" pitchFamily="49" charset="0"/>
                      </a:endParaRPr>
                    </a:p>
                  </a:txBody>
                  <a:tcPr/>
                </a:tc>
                <a:tc>
                  <a:txBody>
                    <a:bodyPr/>
                    <a:lstStyle/>
                    <a:p>
                      <a:r>
                        <a:rPr lang="fr-FR" i="1" dirty="0" err="1" smtClean="0"/>
                        <a:t>Enable</a:t>
                      </a:r>
                      <a:r>
                        <a:rPr lang="fr-FR" dirty="0" smtClean="0"/>
                        <a:t> l’écriture d’un _SUCCESS </a:t>
                      </a:r>
                      <a:r>
                        <a:rPr lang="fr-FR" i="1" dirty="0" smtClean="0"/>
                        <a:t>file</a:t>
                      </a:r>
                      <a:r>
                        <a:rPr lang="fr-FR" dirty="0" smtClean="0"/>
                        <a:t> à côté de nouveaux</a:t>
                      </a:r>
                      <a:r>
                        <a:rPr lang="fr-FR" baseline="0" dirty="0" smtClean="0"/>
                        <a:t> fichiers</a:t>
                      </a:r>
                      <a:r>
                        <a:rPr lang="fr-FR" dirty="0" smtClean="0"/>
                        <a:t> en cas de succès de l’écriture de nouveaux</a:t>
                      </a:r>
                      <a:r>
                        <a:rPr lang="fr-FR" baseline="0" dirty="0" smtClean="0"/>
                        <a:t> fichiers dans HDFS. </a:t>
                      </a:r>
                      <a:r>
                        <a:rPr lang="fr-FR" baseline="0" dirty="0" err="1" smtClean="0">
                          <a:latin typeface="Consolas" panose="020B0609020204030204" pitchFamily="49" charset="0"/>
                          <a:cs typeface="Consolas" panose="020B0609020204030204" pitchFamily="49" charset="0"/>
                        </a:rPr>
                        <a:t>True</a:t>
                      </a:r>
                      <a:r>
                        <a:rPr lang="fr-FR" baseline="0" dirty="0" smtClean="0"/>
                        <a:t> par défaut. </a:t>
                      </a:r>
                      <a:endParaRPr lang="fr-FR" dirty="0"/>
                    </a:p>
                  </a:txBody>
                  <a:tcPr/>
                </a:tc>
              </a:tr>
            </a:tbl>
          </a:graphicData>
        </a:graphic>
      </p:graphicFrame>
      <p:sp>
        <p:nvSpPr>
          <p:cNvPr id="4" name="Espace réservé du numéro de diapositive 3"/>
          <p:cNvSpPr>
            <a:spLocks noGrp="1"/>
          </p:cNvSpPr>
          <p:nvPr>
            <p:ph type="sldNum" sz="quarter" idx="12"/>
          </p:nvPr>
        </p:nvSpPr>
        <p:spPr/>
        <p:txBody>
          <a:bodyPr/>
          <a:lstStyle/>
          <a:p>
            <a:fld id="{D507D798-7ED4-457E-A60B-01745859EC32}" type="slidenum">
              <a:rPr lang="fr-FR" smtClean="0"/>
              <a:t>31</a:t>
            </a:fld>
            <a:endParaRPr lang="fr-FR"/>
          </a:p>
        </p:txBody>
      </p:sp>
    </p:spTree>
    <p:extLst>
      <p:ext uri="{BB962C8B-B14F-4D97-AF65-F5344CB8AC3E}">
        <p14:creationId xmlns:p14="http://schemas.microsoft.com/office/powerpoint/2010/main" val="2551089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Annexe B : Options </a:t>
            </a:r>
            <a:r>
              <a:rPr lang="fr-FR" dirty="0" err="1"/>
              <a:t>Spark</a:t>
            </a:r>
            <a:r>
              <a:rPr lang="fr-FR" dirty="0"/>
              <a:t> (non exhaustif) </a:t>
            </a:r>
            <a:r>
              <a:rPr lang="fr-FR" dirty="0" smtClean="0"/>
              <a:t>– </a:t>
            </a:r>
            <a:r>
              <a:rPr lang="fr-FR" dirty="0"/>
              <a:t>Lecture/écriture de </a:t>
            </a:r>
            <a:r>
              <a:rPr lang="fr-FR" dirty="0" smtClean="0"/>
              <a:t>fichiers (4/5)</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210848859"/>
              </p:ext>
            </p:extLst>
          </p:nvPr>
        </p:nvGraphicFramePr>
        <p:xfrm>
          <a:off x="838200" y="1825623"/>
          <a:ext cx="10515600" cy="4214569"/>
        </p:xfrm>
        <a:graphic>
          <a:graphicData uri="http://schemas.openxmlformats.org/drawingml/2006/table">
            <a:tbl>
              <a:tblPr firstRow="1" bandRow="1">
                <a:tableStyleId>{5940675A-B579-460E-94D1-54222C63F5DA}</a:tableStyleId>
              </a:tblPr>
              <a:tblGrid>
                <a:gridCol w="5257800"/>
                <a:gridCol w="5257800"/>
              </a:tblGrid>
              <a:tr h="465121">
                <a:tc>
                  <a:txBody>
                    <a:bodyPr/>
                    <a:lstStyle/>
                    <a:p>
                      <a:r>
                        <a:rPr lang="fr-FR" dirty="0" smtClean="0"/>
                        <a:t>Paramètre</a:t>
                      </a:r>
                      <a:endParaRPr lang="fr-FR" dirty="0"/>
                    </a:p>
                  </a:txBody>
                  <a:tcPr/>
                </a:tc>
                <a:tc>
                  <a:txBody>
                    <a:bodyPr/>
                    <a:lstStyle/>
                    <a:p>
                      <a:r>
                        <a:rPr lang="fr-FR" dirty="0" smtClean="0"/>
                        <a:t>Description</a:t>
                      </a:r>
                      <a:endParaRPr lang="fr-FR" dirty="0"/>
                    </a:p>
                  </a:txBody>
                  <a:tcPr/>
                </a:tc>
              </a:tr>
              <a:tr h="3749448">
                <a:tc>
                  <a:txBody>
                    <a:bodyPr/>
                    <a:lstStyle/>
                    <a:p>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spark.sql.files.maxPartitionBytes</a:t>
                      </a:r>
                      <a:r>
                        <a:rPr lang="fr-FR" sz="1800" b="0" i="0" kern="1200" dirty="0" smtClean="0">
                          <a:solidFill>
                            <a:schemeClr val="tx1"/>
                          </a:solidFill>
                          <a:effectLst/>
                          <a:latin typeface="Consolas" panose="020B0609020204030204" pitchFamily="49" charset="0"/>
                          <a:ea typeface="+mn-ea"/>
                          <a:cs typeface="Consolas" panose="020B0609020204030204" pitchFamily="49" charset="0"/>
                        </a:rPr>
                        <a:t> </a:t>
                      </a:r>
                      <a:endParaRPr lang="fr-FR" dirty="0">
                        <a:latin typeface="Consolas" panose="020B0609020204030204" pitchFamily="49" charset="0"/>
                        <a:cs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Taille (sur le </a:t>
                      </a:r>
                      <a:r>
                        <a:rPr lang="fr-FR" i="1" dirty="0" smtClean="0"/>
                        <a:t>file system</a:t>
                      </a:r>
                      <a:r>
                        <a:rPr lang="fr-FR" dirty="0" smtClean="0"/>
                        <a:t>) maximale</a:t>
                      </a:r>
                      <a:r>
                        <a:rPr lang="fr-FR" baseline="0" dirty="0" smtClean="0"/>
                        <a:t> d’un fichier ou groupe de fichier dont le contenu sera dans la même partition. Par défaut à 128 </a:t>
                      </a:r>
                      <a:r>
                        <a:rPr lang="fr-FR" baseline="0" dirty="0" err="1" smtClean="0"/>
                        <a:t>MiB</a:t>
                      </a:r>
                      <a:r>
                        <a:rPr lang="fr-FR" baseline="0" dirty="0" smtClean="0"/>
                        <a:t> = 128x1024x1024 Bytes. En particulier : si petits fichiers, </a:t>
                      </a:r>
                      <a:r>
                        <a:rPr lang="fr-FR" baseline="0" dirty="0" err="1" smtClean="0"/>
                        <a:t>Spark</a:t>
                      </a:r>
                      <a:r>
                        <a:rPr lang="fr-FR" baseline="0" dirty="0" smtClean="0"/>
                        <a:t> va les rassembler en </a:t>
                      </a:r>
                      <a:r>
                        <a:rPr lang="fr-FR" i="1" baseline="0" dirty="0" err="1" smtClean="0"/>
                        <a:t>batches</a:t>
                      </a:r>
                      <a:r>
                        <a:rPr lang="fr-FR" baseline="0" dirty="0" smtClean="0"/>
                        <a:t> allant jusqu’à 128 </a:t>
                      </a:r>
                      <a:r>
                        <a:rPr lang="fr-FR" baseline="0" dirty="0" err="1" smtClean="0"/>
                        <a:t>MiB</a:t>
                      </a:r>
                      <a:r>
                        <a:rPr lang="fr-FR" baseline="0" dirty="0" smtClean="0"/>
                        <a:t>. Permet de contrôler la taille / nombre de partitions après lecture de la source de données.</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Cette taille maximale est en fait contrôlée</a:t>
                      </a:r>
                      <a:r>
                        <a:rPr lang="fr-FR" baseline="0" dirty="0" smtClean="0"/>
                        <a:t> par d’autres paramètres, notamment </a:t>
                      </a:r>
                      <a:r>
                        <a:rPr lang="fr-FR" dirty="0" err="1" smtClean="0">
                          <a:latin typeface="Consolas" panose="020B0609020204030204" pitchFamily="49" charset="0"/>
                          <a:cs typeface="Consolas" panose="020B0609020204030204" pitchFamily="49" charset="0"/>
                        </a:rPr>
                        <a:t>spark.sql.files.openCostInBytes</a:t>
                      </a:r>
                      <a:r>
                        <a:rPr lang="fr-FR" baseline="0" dirty="0" smtClean="0"/>
                        <a:t> et le nombre total de </a:t>
                      </a:r>
                      <a:r>
                        <a:rPr lang="fr-FR" baseline="0" dirty="0" err="1" smtClean="0"/>
                        <a:t>cores</a:t>
                      </a:r>
                      <a:r>
                        <a:rPr lang="fr-FR" baseline="0" smtClean="0"/>
                        <a:t> mais </a:t>
                      </a:r>
                      <a:r>
                        <a:rPr lang="fr-FR" baseline="0" dirty="0" smtClean="0"/>
                        <a:t>elle est le plus souvent égale à </a:t>
                      </a:r>
                      <a:r>
                        <a:rPr lang="fr-FR" sz="1800" b="0" i="0" kern="1200" dirty="0" err="1" smtClean="0">
                          <a:solidFill>
                            <a:schemeClr val="tx1"/>
                          </a:solidFill>
                          <a:effectLst/>
                          <a:latin typeface="Consolas" panose="020B0609020204030204" pitchFamily="49" charset="0"/>
                          <a:ea typeface="+mn-ea"/>
                          <a:cs typeface="Consolas" panose="020B0609020204030204" pitchFamily="49" charset="0"/>
                        </a:rPr>
                        <a:t>spark.sql.files.maxPartitionBytes</a:t>
                      </a:r>
                      <a:r>
                        <a:rPr lang="fr-FR" sz="1800" b="0" i="0" kern="1200" dirty="0" smtClean="0">
                          <a:solidFill>
                            <a:schemeClr val="tx1"/>
                          </a:solidFill>
                          <a:effectLst/>
                          <a:latin typeface="Consolas" panose="020B0609020204030204" pitchFamily="49" charset="0"/>
                          <a:ea typeface="+mn-ea"/>
                          <a:cs typeface="Consolas" panose="020B0609020204030204" pitchFamily="49" charset="0"/>
                        </a:rPr>
                        <a:t>.</a:t>
                      </a:r>
                      <a:endParaRPr lang="fr-FR" dirty="0" smtClean="0"/>
                    </a:p>
                  </a:txBody>
                  <a:tcPr/>
                </a:tc>
              </a:tr>
            </a:tbl>
          </a:graphicData>
        </a:graphic>
      </p:graphicFrame>
      <p:sp>
        <p:nvSpPr>
          <p:cNvPr id="4" name="Espace réservé du numéro de diapositive 3"/>
          <p:cNvSpPr>
            <a:spLocks noGrp="1"/>
          </p:cNvSpPr>
          <p:nvPr>
            <p:ph type="sldNum" sz="quarter" idx="12"/>
          </p:nvPr>
        </p:nvSpPr>
        <p:spPr/>
        <p:txBody>
          <a:bodyPr/>
          <a:lstStyle/>
          <a:p>
            <a:fld id="{D507D798-7ED4-457E-A60B-01745859EC32}" type="slidenum">
              <a:rPr lang="fr-FR" smtClean="0"/>
              <a:t>32</a:t>
            </a:fld>
            <a:endParaRPr lang="fr-FR"/>
          </a:p>
        </p:txBody>
      </p:sp>
    </p:spTree>
    <p:extLst>
      <p:ext uri="{BB962C8B-B14F-4D97-AF65-F5344CB8AC3E}">
        <p14:creationId xmlns:p14="http://schemas.microsoft.com/office/powerpoint/2010/main" val="4233804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Annexe B : Options </a:t>
            </a:r>
            <a:r>
              <a:rPr lang="fr-FR" dirty="0" err="1" smtClean="0"/>
              <a:t>Spark</a:t>
            </a:r>
            <a:r>
              <a:rPr lang="fr-FR" dirty="0"/>
              <a:t> </a:t>
            </a:r>
            <a:r>
              <a:rPr lang="fr-FR" dirty="0" smtClean="0"/>
              <a:t>(non </a:t>
            </a:r>
            <a:r>
              <a:rPr lang="fr-FR" dirty="0"/>
              <a:t>exhaustif</a:t>
            </a:r>
            <a:r>
              <a:rPr lang="fr-FR" dirty="0" smtClean="0"/>
              <a:t>) – Lecture/écriture de fichiers (5/5)</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650008284"/>
              </p:ext>
            </p:extLst>
          </p:nvPr>
        </p:nvGraphicFramePr>
        <p:xfrm>
          <a:off x="838200" y="1825623"/>
          <a:ext cx="10515600" cy="3175525"/>
        </p:xfrm>
        <a:graphic>
          <a:graphicData uri="http://schemas.openxmlformats.org/drawingml/2006/table">
            <a:tbl>
              <a:tblPr firstRow="1" bandRow="1">
                <a:tableStyleId>{5940675A-B579-460E-94D1-54222C63F5DA}</a:tableStyleId>
              </a:tblPr>
              <a:tblGrid>
                <a:gridCol w="5257800"/>
                <a:gridCol w="5257800"/>
              </a:tblGrid>
              <a:tr h="465121">
                <a:tc>
                  <a:txBody>
                    <a:bodyPr/>
                    <a:lstStyle/>
                    <a:p>
                      <a:r>
                        <a:rPr lang="fr-FR" dirty="0" smtClean="0"/>
                        <a:t>Paramètre</a:t>
                      </a:r>
                      <a:endParaRPr lang="fr-FR" dirty="0"/>
                    </a:p>
                  </a:txBody>
                  <a:tcPr/>
                </a:tc>
                <a:tc>
                  <a:txBody>
                    <a:bodyPr/>
                    <a:lstStyle/>
                    <a:p>
                      <a:r>
                        <a:rPr lang="fr-FR" dirty="0" smtClean="0"/>
                        <a:t>Description</a:t>
                      </a:r>
                      <a:endParaRPr lang="fr-FR" dirty="0"/>
                    </a:p>
                  </a:txBody>
                  <a:tcPr/>
                </a:tc>
              </a:tr>
              <a:tr h="1355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smtClean="0">
                          <a:latin typeface="Consolas" panose="020B0609020204030204" pitchFamily="49" charset="0"/>
                          <a:cs typeface="Consolas" panose="020B0609020204030204" pitchFamily="49" charset="0"/>
                        </a:rPr>
                        <a:t>spark.sql.hive.advancedPartitionPredicatePushdown.enabled</a:t>
                      </a:r>
                      <a:endParaRPr lang="fr-FR" dirty="0"/>
                    </a:p>
                  </a:txBody>
                  <a:tcPr/>
                </a:tc>
                <a:tc>
                  <a:txBody>
                    <a:bodyPr/>
                    <a:lstStyle/>
                    <a:p>
                      <a:r>
                        <a:rPr lang="fr-FR" dirty="0" smtClean="0"/>
                        <a:t>À partir de </a:t>
                      </a:r>
                      <a:r>
                        <a:rPr lang="fr-FR" dirty="0" err="1" smtClean="0"/>
                        <a:t>Spark</a:t>
                      </a:r>
                      <a:r>
                        <a:rPr lang="fr-FR" dirty="0" smtClean="0"/>
                        <a:t> 2.3.</a:t>
                      </a:r>
                      <a:r>
                        <a:rPr lang="fr-FR" baseline="0" dirty="0" smtClean="0"/>
                        <a:t> </a:t>
                      </a:r>
                      <a:r>
                        <a:rPr lang="fr-FR" dirty="0" smtClean="0"/>
                        <a:t>Permet de bénéficier du</a:t>
                      </a:r>
                      <a:r>
                        <a:rPr lang="fr-FR" baseline="0" dirty="0" smtClean="0"/>
                        <a:t> support de prédicats plus complexes pour le</a:t>
                      </a:r>
                      <a:r>
                        <a:rPr lang="fr-FR" dirty="0" smtClean="0"/>
                        <a:t> </a:t>
                      </a:r>
                      <a:r>
                        <a:rPr lang="fr-FR" i="1" dirty="0" smtClean="0"/>
                        <a:t>partition </a:t>
                      </a:r>
                      <a:r>
                        <a:rPr lang="fr-FR" i="1" dirty="0" err="1" smtClean="0"/>
                        <a:t>pruning</a:t>
                      </a:r>
                      <a:r>
                        <a:rPr lang="fr-FR" i="0" baseline="0" dirty="0" smtClean="0"/>
                        <a:t> </a:t>
                      </a:r>
                      <a:r>
                        <a:rPr lang="fr-FR" baseline="0" dirty="0" smtClean="0"/>
                        <a:t>(</a:t>
                      </a:r>
                      <a:r>
                        <a:rPr lang="fr-FR" baseline="0" dirty="0" err="1" smtClean="0">
                          <a:latin typeface="Consolas" panose="020B0609020204030204" pitchFamily="49" charset="0"/>
                          <a:cs typeface="Consolas" panose="020B0609020204030204" pitchFamily="49" charset="0"/>
                        </a:rPr>
                        <a:t>True</a:t>
                      </a:r>
                      <a:r>
                        <a:rPr lang="fr-FR" baseline="0" dirty="0" smtClean="0"/>
                        <a:t> par défaut).</a:t>
                      </a:r>
                      <a:endParaRPr lang="fr-FR" dirty="0"/>
                    </a:p>
                  </a:txBody>
                  <a:tcPr/>
                </a:tc>
              </a:tr>
              <a:tr h="1355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smtClean="0">
                          <a:latin typeface="Consolas" panose="020B0609020204030204" pitchFamily="49" charset="0"/>
                          <a:cs typeface="Consolas" panose="020B0609020204030204" pitchFamily="49" charset="0"/>
                        </a:rPr>
                        <a:t>spark.sql.sources.partitionOverwriteMode</a:t>
                      </a:r>
                      <a:endParaRPr lang="fr-FR" sz="1800" b="0" i="0" kern="1200" dirty="0">
                        <a:solidFill>
                          <a:schemeClr val="tx1"/>
                        </a:solidFill>
                        <a:effectLst/>
                        <a:latin typeface="Consolas" panose="020B0609020204030204" pitchFamily="49" charset="0"/>
                        <a:ea typeface="+mn-ea"/>
                        <a:cs typeface="Consolas" panose="020B0609020204030204" pitchFamily="49" charset="0"/>
                      </a:endParaRPr>
                    </a:p>
                  </a:txBody>
                  <a:tcPr/>
                </a:tc>
                <a:tc>
                  <a:txBody>
                    <a:bodyPr/>
                    <a:lstStyle/>
                    <a:p>
                      <a:r>
                        <a:rPr lang="fr-FR" dirty="0" smtClean="0"/>
                        <a:t>À partir de </a:t>
                      </a:r>
                      <a:r>
                        <a:rPr lang="fr-FR" dirty="0" err="1" smtClean="0"/>
                        <a:t>Spark</a:t>
                      </a:r>
                      <a:r>
                        <a:rPr lang="fr-FR" dirty="0" smtClean="0"/>
                        <a:t> 2.3.</a:t>
                      </a:r>
                      <a:r>
                        <a:rPr lang="fr-FR" baseline="0" dirty="0" smtClean="0"/>
                        <a:t> Si </a:t>
                      </a:r>
                      <a:r>
                        <a:rPr lang="fr-FR" sz="1800" kern="1200" baseline="0" dirty="0" smtClean="0">
                          <a:solidFill>
                            <a:schemeClr val="tx1"/>
                          </a:solidFill>
                          <a:latin typeface="Consolas" panose="020B0609020204030204" pitchFamily="49" charset="0"/>
                          <a:ea typeface="+mn-ea"/>
                          <a:cs typeface="Consolas" panose="020B0609020204030204" pitchFamily="49" charset="0"/>
                        </a:rPr>
                        <a:t>‘</a:t>
                      </a:r>
                      <a:r>
                        <a:rPr lang="fr-FR" baseline="0" dirty="0" err="1" smtClean="0">
                          <a:latin typeface="Consolas" panose="020B0609020204030204" pitchFamily="49" charset="0"/>
                          <a:cs typeface="Consolas" panose="020B0609020204030204" pitchFamily="49" charset="0"/>
                        </a:rPr>
                        <a:t>static</a:t>
                      </a:r>
                      <a:r>
                        <a:rPr lang="fr-FR" baseline="0" dirty="0" smtClean="0">
                          <a:latin typeface="Consolas" panose="020B0609020204030204" pitchFamily="49" charset="0"/>
                          <a:cs typeface="Consolas" panose="020B0609020204030204" pitchFamily="49" charset="0"/>
                        </a:rPr>
                        <a:t>’ </a:t>
                      </a:r>
                      <a:r>
                        <a:rPr lang="fr-FR" sz="1800" kern="1200" baseline="0" dirty="0" smtClean="0">
                          <a:solidFill>
                            <a:schemeClr val="tx1"/>
                          </a:solidFill>
                          <a:latin typeface="+mn-lt"/>
                          <a:ea typeface="+mn-ea"/>
                          <a:cs typeface="+mn-cs"/>
                        </a:rPr>
                        <a:t>(par défaut), le mode </a:t>
                      </a:r>
                      <a:r>
                        <a:rPr lang="fr-FR" sz="1800" kern="1200" baseline="0" dirty="0" err="1" smtClean="0">
                          <a:solidFill>
                            <a:schemeClr val="tx1"/>
                          </a:solidFill>
                          <a:latin typeface="Consolas" panose="020B0609020204030204" pitchFamily="49" charset="0"/>
                          <a:ea typeface="+mn-ea"/>
                          <a:cs typeface="Consolas" panose="020B0609020204030204" pitchFamily="49" charset="0"/>
                        </a:rPr>
                        <a:t>overwrite</a:t>
                      </a:r>
                      <a:r>
                        <a:rPr lang="fr-FR" sz="1800" kern="1200" baseline="0" dirty="0" smtClean="0">
                          <a:solidFill>
                            <a:schemeClr val="tx1"/>
                          </a:solidFill>
                          <a:latin typeface="+mn-lt"/>
                          <a:ea typeface="+mn-ea"/>
                          <a:cs typeface="+mn-cs"/>
                        </a:rPr>
                        <a:t> va effacer l’ensemble des partitions avant l’écriture. En mode </a:t>
                      </a:r>
                      <a:r>
                        <a:rPr lang="fr-FR" sz="1800" kern="1200" baseline="0" dirty="0" smtClean="0">
                          <a:solidFill>
                            <a:schemeClr val="tx1"/>
                          </a:solidFill>
                          <a:latin typeface="Consolas" panose="020B0609020204030204" pitchFamily="49" charset="0"/>
                          <a:ea typeface="+mn-ea"/>
                          <a:cs typeface="Consolas" panose="020B0609020204030204" pitchFamily="49" charset="0"/>
                        </a:rPr>
                        <a:t>‘</a:t>
                      </a:r>
                      <a:r>
                        <a:rPr lang="fr-FR" sz="1800" kern="1200" baseline="0" dirty="0" err="1" smtClean="0">
                          <a:solidFill>
                            <a:schemeClr val="tx1"/>
                          </a:solidFill>
                          <a:latin typeface="Consolas" panose="020B0609020204030204" pitchFamily="49" charset="0"/>
                          <a:ea typeface="+mn-ea"/>
                          <a:cs typeface="Consolas" panose="020B0609020204030204" pitchFamily="49" charset="0"/>
                        </a:rPr>
                        <a:t>dynamic</a:t>
                      </a:r>
                      <a:r>
                        <a:rPr lang="fr-FR" sz="1800" kern="1200" baseline="0" dirty="0" smtClean="0">
                          <a:solidFill>
                            <a:schemeClr val="tx1"/>
                          </a:solidFill>
                          <a:latin typeface="Consolas" panose="020B0609020204030204" pitchFamily="49" charset="0"/>
                          <a:ea typeface="+mn-ea"/>
                          <a:cs typeface="Consolas" panose="020B0609020204030204" pitchFamily="49" charset="0"/>
                        </a:rPr>
                        <a:t>’</a:t>
                      </a:r>
                      <a:r>
                        <a:rPr lang="fr-FR" sz="1800" kern="1200" baseline="0" dirty="0" smtClean="0">
                          <a:solidFill>
                            <a:schemeClr val="tx1"/>
                          </a:solidFill>
                          <a:latin typeface="+mn-lt"/>
                          <a:ea typeface="+mn-ea"/>
                          <a:cs typeface="+mn-cs"/>
                        </a:rPr>
                        <a:t>, seules les partitions dans lesquelles on doit écrire sont effacées.</a:t>
                      </a:r>
                      <a:endParaRPr lang="fr-FR" sz="1800" kern="1200" baseline="0" dirty="0">
                        <a:solidFill>
                          <a:schemeClr val="tx1"/>
                        </a:solidFill>
                        <a:latin typeface="+mn-lt"/>
                        <a:ea typeface="+mn-ea"/>
                        <a:cs typeface="+mn-cs"/>
                      </a:endParaRPr>
                    </a:p>
                  </a:txBody>
                  <a:tcPr/>
                </a:tc>
              </a:tr>
            </a:tbl>
          </a:graphicData>
        </a:graphic>
      </p:graphicFrame>
      <p:sp>
        <p:nvSpPr>
          <p:cNvPr id="4" name="Espace réservé du numéro de diapositive 3"/>
          <p:cNvSpPr>
            <a:spLocks noGrp="1"/>
          </p:cNvSpPr>
          <p:nvPr>
            <p:ph type="sldNum" sz="quarter" idx="12"/>
          </p:nvPr>
        </p:nvSpPr>
        <p:spPr/>
        <p:txBody>
          <a:bodyPr/>
          <a:lstStyle/>
          <a:p>
            <a:fld id="{D507D798-7ED4-457E-A60B-01745859EC32}" type="slidenum">
              <a:rPr lang="fr-FR" smtClean="0"/>
              <a:t>33</a:t>
            </a:fld>
            <a:endParaRPr lang="fr-FR"/>
          </a:p>
        </p:txBody>
      </p:sp>
    </p:spTree>
    <p:extLst>
      <p:ext uri="{BB962C8B-B14F-4D97-AF65-F5344CB8AC3E}">
        <p14:creationId xmlns:p14="http://schemas.microsoft.com/office/powerpoint/2010/main" val="33914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Apache </a:t>
            </a:r>
            <a:r>
              <a:rPr lang="fr-FR" dirty="0" smtClean="0"/>
              <a:t>Parquet (2/3)</a:t>
            </a:r>
            <a:endParaRPr lang="fr-FR" dirty="0"/>
          </a:p>
        </p:txBody>
      </p:sp>
      <p:sp>
        <p:nvSpPr>
          <p:cNvPr id="3" name="Espace réservé du contenu 2"/>
          <p:cNvSpPr>
            <a:spLocks noGrp="1"/>
          </p:cNvSpPr>
          <p:nvPr>
            <p:ph idx="1"/>
          </p:nvPr>
        </p:nvSpPr>
        <p:spPr/>
        <p:txBody>
          <a:bodyPr/>
          <a:lstStyle/>
          <a:p>
            <a:pPr marL="0" indent="0">
              <a:buNone/>
            </a:pPr>
            <a:r>
              <a:rPr lang="fr-FR" dirty="0" smtClean="0"/>
              <a:t>Un fichier Parquet s’organise en :</a:t>
            </a:r>
          </a:p>
          <a:p>
            <a:pPr lvl="1"/>
            <a:r>
              <a:rPr lang="fr-FR" dirty="0" smtClean="0"/>
              <a:t>Un ou plusieurs </a:t>
            </a:r>
            <a:r>
              <a:rPr lang="fr-FR" i="1" dirty="0" err="1" smtClean="0"/>
              <a:t>Row</a:t>
            </a:r>
            <a:r>
              <a:rPr lang="fr-FR" i="1" dirty="0" smtClean="0"/>
              <a:t> groups</a:t>
            </a:r>
            <a:r>
              <a:rPr lang="fr-FR" dirty="0" smtClean="0"/>
              <a:t>, chacun regroupant partie des             enregistrements (lignes).</a:t>
            </a:r>
          </a:p>
          <a:p>
            <a:pPr lvl="1"/>
            <a:r>
              <a:rPr lang="fr-FR" dirty="0" smtClean="0"/>
              <a:t>Un </a:t>
            </a:r>
            <a:r>
              <a:rPr lang="fr-FR" i="1" dirty="0" err="1" smtClean="0"/>
              <a:t>Row</a:t>
            </a:r>
            <a:r>
              <a:rPr lang="fr-FR" i="1" dirty="0" smtClean="0"/>
              <a:t> group</a:t>
            </a:r>
            <a:r>
              <a:rPr lang="fr-FR" dirty="0" smtClean="0"/>
              <a:t> va comporter autant de </a:t>
            </a:r>
            <a:r>
              <a:rPr lang="fr-FR" i="1" dirty="0" err="1" smtClean="0"/>
              <a:t>Column</a:t>
            </a:r>
            <a:r>
              <a:rPr lang="fr-FR" i="1" dirty="0" smtClean="0"/>
              <a:t> </a:t>
            </a:r>
            <a:r>
              <a:rPr lang="fr-FR" i="1" dirty="0" err="1" smtClean="0"/>
              <a:t>chunks</a:t>
            </a:r>
            <a:r>
              <a:rPr lang="fr-FR" dirty="0" smtClean="0"/>
              <a:t> que de colonnes dans le </a:t>
            </a:r>
            <a:r>
              <a:rPr lang="fr-FR" i="1" dirty="0" err="1" smtClean="0"/>
              <a:t>dataset</a:t>
            </a:r>
            <a:r>
              <a:rPr lang="fr-FR" dirty="0" smtClean="0"/>
              <a:t>.</a:t>
            </a:r>
          </a:p>
          <a:p>
            <a:pPr lvl="1"/>
            <a:r>
              <a:rPr lang="fr-FR" dirty="0" smtClean="0"/>
              <a:t>Les données d’un </a:t>
            </a:r>
            <a:r>
              <a:rPr lang="fr-FR" i="1" dirty="0" err="1" smtClean="0"/>
              <a:t>Column</a:t>
            </a:r>
            <a:r>
              <a:rPr lang="fr-FR" i="1" dirty="0" smtClean="0"/>
              <a:t> </a:t>
            </a:r>
            <a:r>
              <a:rPr lang="fr-FR" i="1" dirty="0" err="1" smtClean="0"/>
              <a:t>chunk</a:t>
            </a:r>
            <a:r>
              <a:rPr lang="fr-FR" dirty="0" smtClean="0"/>
              <a:t> sont écrites dans des </a:t>
            </a:r>
            <a:r>
              <a:rPr lang="fr-FR" i="1" dirty="0" smtClean="0"/>
              <a:t>Pages.</a:t>
            </a:r>
            <a:endParaRPr lang="fr-FR" i="1" dirty="0"/>
          </a:p>
        </p:txBody>
      </p:sp>
      <p:pic>
        <p:nvPicPr>
          <p:cNvPr id="4" name="Image 3"/>
          <p:cNvPicPr>
            <a:picLocks noChangeAspect="1"/>
          </p:cNvPicPr>
          <p:nvPr/>
        </p:nvPicPr>
        <p:blipFill>
          <a:blip r:embed="rId2"/>
          <a:stretch>
            <a:fillRect/>
          </a:stretch>
        </p:blipFill>
        <p:spPr>
          <a:xfrm>
            <a:off x="9482137" y="195396"/>
            <a:ext cx="2371725" cy="2371725"/>
          </a:xfrm>
          <a:prstGeom prst="rect">
            <a:avLst/>
          </a:prstGeom>
        </p:spPr>
      </p:pic>
      <p:pic>
        <p:nvPicPr>
          <p:cNvPr id="6" name="Image 5"/>
          <p:cNvPicPr>
            <a:picLocks noChangeAspect="1"/>
          </p:cNvPicPr>
          <p:nvPr/>
        </p:nvPicPr>
        <p:blipFill>
          <a:blip r:embed="rId3"/>
          <a:stretch>
            <a:fillRect/>
          </a:stretch>
        </p:blipFill>
        <p:spPr>
          <a:xfrm>
            <a:off x="338137" y="4117205"/>
            <a:ext cx="11515725" cy="2733675"/>
          </a:xfrm>
          <a:prstGeom prst="rect">
            <a:avLst/>
          </a:prstGeom>
        </p:spPr>
      </p:pic>
      <p:sp>
        <p:nvSpPr>
          <p:cNvPr id="8" name="Espace réservé du numéro de diapositive 7"/>
          <p:cNvSpPr>
            <a:spLocks noGrp="1"/>
          </p:cNvSpPr>
          <p:nvPr>
            <p:ph type="sldNum" sz="quarter" idx="12"/>
          </p:nvPr>
        </p:nvSpPr>
        <p:spPr>
          <a:xfrm>
            <a:off x="8610600" y="6472261"/>
            <a:ext cx="2743200" cy="365125"/>
          </a:xfrm>
        </p:spPr>
        <p:txBody>
          <a:bodyPr/>
          <a:lstStyle/>
          <a:p>
            <a:fld id="{D507D798-7ED4-457E-A60B-01745859EC32}" type="slidenum">
              <a:rPr lang="fr-FR" smtClean="0"/>
              <a:t>4</a:t>
            </a:fld>
            <a:endParaRPr lang="fr-FR"/>
          </a:p>
        </p:txBody>
      </p:sp>
      <p:sp>
        <p:nvSpPr>
          <p:cNvPr id="7" name="Accolade fermante 6"/>
          <p:cNvSpPr/>
          <p:nvPr/>
        </p:nvSpPr>
        <p:spPr>
          <a:xfrm rot="5400000" flipV="1">
            <a:off x="7239854" y="2798094"/>
            <a:ext cx="144000" cy="444359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fermante 8"/>
          <p:cNvSpPr/>
          <p:nvPr/>
        </p:nvSpPr>
        <p:spPr>
          <a:xfrm rot="5400000" flipV="1">
            <a:off x="1609639" y="4370455"/>
            <a:ext cx="144000" cy="129887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fermante 10"/>
          <p:cNvSpPr/>
          <p:nvPr/>
        </p:nvSpPr>
        <p:spPr>
          <a:xfrm rot="16200000">
            <a:off x="3964327" y="5628293"/>
            <a:ext cx="144000" cy="60770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ZoneTexte 11"/>
          <p:cNvSpPr txBox="1"/>
          <p:nvPr/>
        </p:nvSpPr>
        <p:spPr>
          <a:xfrm>
            <a:off x="916045" y="5156317"/>
            <a:ext cx="1531188" cy="369332"/>
          </a:xfrm>
          <a:prstGeom prst="rect">
            <a:avLst/>
          </a:prstGeom>
          <a:noFill/>
        </p:spPr>
        <p:txBody>
          <a:bodyPr wrap="none" rtlCol="0">
            <a:spAutoFit/>
          </a:bodyPr>
          <a:lstStyle/>
          <a:p>
            <a:r>
              <a:rPr lang="fr-FR" dirty="0" err="1" smtClean="0"/>
              <a:t>Column</a:t>
            </a:r>
            <a:r>
              <a:rPr lang="fr-FR" dirty="0" smtClean="0"/>
              <a:t> </a:t>
            </a:r>
            <a:r>
              <a:rPr lang="fr-FR" dirty="0" err="1" smtClean="0"/>
              <a:t>chunk</a:t>
            </a:r>
            <a:endParaRPr lang="fr-FR" dirty="0"/>
          </a:p>
        </p:txBody>
      </p:sp>
      <p:sp>
        <p:nvSpPr>
          <p:cNvPr id="13" name="ZoneTexte 12"/>
          <p:cNvSpPr txBox="1"/>
          <p:nvPr/>
        </p:nvSpPr>
        <p:spPr>
          <a:xfrm>
            <a:off x="3732474" y="5386751"/>
            <a:ext cx="631455" cy="369332"/>
          </a:xfrm>
          <a:prstGeom prst="rect">
            <a:avLst/>
          </a:prstGeom>
          <a:noFill/>
        </p:spPr>
        <p:txBody>
          <a:bodyPr wrap="none" rtlCol="0">
            <a:spAutoFit/>
          </a:bodyPr>
          <a:lstStyle/>
          <a:p>
            <a:r>
              <a:rPr lang="fr-FR" dirty="0" smtClean="0"/>
              <a:t>Page</a:t>
            </a:r>
            <a:endParaRPr lang="fr-FR" dirty="0"/>
          </a:p>
        </p:txBody>
      </p:sp>
      <p:sp>
        <p:nvSpPr>
          <p:cNvPr id="14" name="ZoneTexte 13"/>
          <p:cNvSpPr txBox="1"/>
          <p:nvPr/>
        </p:nvSpPr>
        <p:spPr>
          <a:xfrm>
            <a:off x="6714447" y="5156317"/>
            <a:ext cx="1194814" cy="369332"/>
          </a:xfrm>
          <a:prstGeom prst="rect">
            <a:avLst/>
          </a:prstGeom>
          <a:noFill/>
        </p:spPr>
        <p:txBody>
          <a:bodyPr wrap="none" rtlCol="0">
            <a:spAutoFit/>
          </a:bodyPr>
          <a:lstStyle/>
          <a:p>
            <a:r>
              <a:rPr lang="fr-FR" dirty="0" err="1" smtClean="0"/>
              <a:t>Row</a:t>
            </a:r>
            <a:r>
              <a:rPr lang="fr-FR" dirty="0" smtClean="0"/>
              <a:t> group</a:t>
            </a:r>
            <a:endParaRPr lang="fr-FR" dirty="0"/>
          </a:p>
        </p:txBody>
      </p:sp>
    </p:spTree>
    <p:extLst>
      <p:ext uri="{BB962C8B-B14F-4D97-AF65-F5344CB8AC3E}">
        <p14:creationId xmlns:p14="http://schemas.microsoft.com/office/powerpoint/2010/main" val="246062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Apache </a:t>
            </a:r>
            <a:r>
              <a:rPr lang="fr-FR" dirty="0" smtClean="0"/>
              <a:t>Parquet (3/3)</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Principaux codecs de compression : </a:t>
            </a:r>
            <a:r>
              <a:rPr lang="fr-FR" dirty="0" err="1" smtClean="0"/>
              <a:t>gzip</a:t>
            </a:r>
            <a:r>
              <a:rPr lang="fr-FR" dirty="0" smtClean="0"/>
              <a:t> (défaut </a:t>
            </a:r>
            <a:r>
              <a:rPr lang="fr-FR" dirty="0" err="1" smtClean="0"/>
              <a:t>Spark</a:t>
            </a:r>
            <a:r>
              <a:rPr lang="fr-FR" dirty="0" smtClean="0"/>
              <a:t> 1.x), </a:t>
            </a:r>
            <a:r>
              <a:rPr lang="fr-FR" dirty="0" err="1" smtClean="0"/>
              <a:t>snappy</a:t>
            </a:r>
            <a:r>
              <a:rPr lang="fr-FR" dirty="0" smtClean="0"/>
              <a:t> (défaut </a:t>
            </a:r>
            <a:r>
              <a:rPr lang="fr-FR" dirty="0" err="1" smtClean="0"/>
              <a:t>Spark</a:t>
            </a:r>
            <a:r>
              <a:rPr lang="fr-FR" dirty="0" smtClean="0"/>
              <a:t> 2.x) :</a:t>
            </a:r>
          </a:p>
          <a:p>
            <a:pPr lvl="1"/>
            <a:r>
              <a:rPr lang="fr-FR" dirty="0" smtClean="0"/>
              <a:t>Choix par compromis entre ratio de compression et vitesse de compression / décompression. Ex : dépend de la fréquence à laquelle on souhaite accéder aux données.</a:t>
            </a:r>
          </a:p>
          <a:p>
            <a:pPr lvl="1"/>
            <a:r>
              <a:rPr lang="fr-FR" dirty="0" smtClean="0"/>
              <a:t>Parquet est dit </a:t>
            </a:r>
            <a:r>
              <a:rPr lang="fr-FR" i="1" dirty="0" err="1" smtClean="0"/>
              <a:t>splittable</a:t>
            </a:r>
            <a:r>
              <a:rPr lang="fr-FR" i="1" dirty="0" smtClean="0"/>
              <a:t> </a:t>
            </a:r>
            <a:r>
              <a:rPr lang="fr-FR" dirty="0" smtClean="0"/>
              <a:t>pour ces codecs : si le fichier se réparti sur plusieurs blocs HDFS, chaque bloc du fichier (en fait chaque </a:t>
            </a:r>
            <a:r>
              <a:rPr lang="fr-FR" i="1" dirty="0" smtClean="0"/>
              <a:t>page</a:t>
            </a:r>
            <a:r>
              <a:rPr lang="fr-FR" dirty="0" smtClean="0"/>
              <a:t>) peut être décompressé et lu indépendamment  → on ne perd pas la </a:t>
            </a:r>
            <a:r>
              <a:rPr lang="fr-FR" dirty="0" err="1" smtClean="0"/>
              <a:t>parallélisation</a:t>
            </a:r>
            <a:r>
              <a:rPr lang="fr-FR" dirty="0" smtClean="0"/>
              <a:t> de la lecture à avoir des « gros » fichiers.</a:t>
            </a:r>
          </a:p>
          <a:p>
            <a:r>
              <a:rPr lang="fr-FR" dirty="0" smtClean="0"/>
              <a:t>L’unité de </a:t>
            </a:r>
            <a:r>
              <a:rPr lang="fr-FR" dirty="0" err="1" smtClean="0"/>
              <a:t>parallélisation</a:t>
            </a:r>
            <a:r>
              <a:rPr lang="fr-FR" dirty="0" smtClean="0"/>
              <a:t> est  :</a:t>
            </a:r>
          </a:p>
          <a:p>
            <a:pPr lvl="1"/>
            <a:r>
              <a:rPr lang="fr-FR" dirty="0" smtClean="0"/>
              <a:t>À la lecture, le </a:t>
            </a:r>
            <a:r>
              <a:rPr lang="fr-FR" i="1" dirty="0" err="1" smtClean="0"/>
              <a:t>Row</a:t>
            </a:r>
            <a:r>
              <a:rPr lang="fr-FR" i="1" dirty="0" smtClean="0"/>
              <a:t> group</a:t>
            </a:r>
            <a:r>
              <a:rPr lang="fr-FR" dirty="0" smtClean="0"/>
              <a:t> : Chaque </a:t>
            </a:r>
            <a:r>
              <a:rPr lang="fr-FR" i="1" dirty="0" err="1" smtClean="0"/>
              <a:t>worker</a:t>
            </a:r>
            <a:r>
              <a:rPr lang="fr-FR" dirty="0" smtClean="0"/>
              <a:t> va lire un </a:t>
            </a:r>
            <a:r>
              <a:rPr lang="fr-FR" i="1" dirty="0" err="1" smtClean="0"/>
              <a:t>Row</a:t>
            </a:r>
            <a:r>
              <a:rPr lang="fr-FR" i="1" dirty="0" smtClean="0"/>
              <a:t> group</a:t>
            </a:r>
            <a:r>
              <a:rPr lang="fr-FR" dirty="0" smtClean="0"/>
              <a:t>. </a:t>
            </a:r>
          </a:p>
          <a:p>
            <a:pPr lvl="1"/>
            <a:r>
              <a:rPr lang="fr-FR" dirty="0" smtClean="0"/>
              <a:t>À l’écriture, le fichier : même s’il doit être composé de plusieurs </a:t>
            </a:r>
            <a:r>
              <a:rPr lang="fr-FR" i="1" dirty="0" err="1" smtClean="0"/>
              <a:t>Row</a:t>
            </a:r>
            <a:r>
              <a:rPr lang="fr-FR" i="1" dirty="0" smtClean="0"/>
              <a:t> groups</a:t>
            </a:r>
            <a:r>
              <a:rPr lang="fr-FR" dirty="0" smtClean="0"/>
              <a:t>, il revient à un seul </a:t>
            </a:r>
            <a:r>
              <a:rPr lang="fr-FR" i="1" dirty="0" err="1" smtClean="0"/>
              <a:t>worker</a:t>
            </a:r>
            <a:r>
              <a:rPr lang="fr-FR" dirty="0" smtClean="0"/>
              <a:t> d’écrire le fichier.</a:t>
            </a:r>
          </a:p>
          <a:p>
            <a:r>
              <a:rPr lang="fr-FR" dirty="0" smtClean="0"/>
              <a:t>Sur les </a:t>
            </a:r>
            <a:r>
              <a:rPr lang="fr-FR" i="1" dirty="0" err="1" smtClean="0"/>
              <a:t>Row</a:t>
            </a:r>
            <a:r>
              <a:rPr lang="fr-FR" i="1" dirty="0" smtClean="0"/>
              <a:t> groups </a:t>
            </a:r>
            <a:r>
              <a:rPr lang="fr-FR" dirty="0" smtClean="0"/>
              <a:t>: </a:t>
            </a:r>
            <a:endParaRPr lang="fr-FR" dirty="0"/>
          </a:p>
          <a:p>
            <a:pPr lvl="1"/>
            <a:r>
              <a:rPr lang="fr-FR" dirty="0" smtClean="0"/>
              <a:t>Par défaut : 1 </a:t>
            </a:r>
            <a:r>
              <a:rPr lang="fr-FR" i="1" dirty="0" err="1" smtClean="0"/>
              <a:t>Row</a:t>
            </a:r>
            <a:r>
              <a:rPr lang="fr-FR" i="1" dirty="0" smtClean="0"/>
              <a:t> group</a:t>
            </a:r>
            <a:r>
              <a:rPr lang="fr-FR" dirty="0" smtClean="0"/>
              <a:t> / bloc HDFS (paramètres </a:t>
            </a:r>
            <a:r>
              <a:rPr lang="fr-FR" dirty="0" err="1" smtClean="0"/>
              <a:t>Hadoop</a:t>
            </a:r>
            <a:r>
              <a:rPr lang="fr-FR" dirty="0" smtClean="0"/>
              <a:t> </a:t>
            </a:r>
            <a:r>
              <a:rPr lang="fr-FR" dirty="0" err="1" smtClean="0">
                <a:latin typeface="Consolas" panose="020B0609020204030204" pitchFamily="49" charset="0"/>
                <a:cs typeface="Consolas" panose="020B0609020204030204" pitchFamily="49" charset="0"/>
              </a:rPr>
              <a:t>parquet.block.size</a:t>
            </a:r>
            <a:r>
              <a:rPr lang="fr-FR" dirty="0" smtClean="0"/>
              <a:t> et </a:t>
            </a:r>
            <a:r>
              <a:rPr lang="fr-FR" dirty="0" err="1">
                <a:latin typeface="Consolas" panose="020B0609020204030204" pitchFamily="49" charset="0"/>
                <a:cs typeface="Consolas" panose="020B0609020204030204" pitchFamily="49" charset="0"/>
              </a:rPr>
              <a:t>dfs.block.size</a:t>
            </a:r>
            <a:r>
              <a:rPr lang="fr-FR" dirty="0" smtClean="0"/>
              <a:t> égaux).</a:t>
            </a:r>
          </a:p>
          <a:p>
            <a:pPr lvl="1"/>
            <a:r>
              <a:rPr lang="fr-FR" dirty="0"/>
              <a:t>Lecture plus rapide si les </a:t>
            </a:r>
            <a:r>
              <a:rPr lang="fr-FR" i="1" dirty="0" err="1"/>
              <a:t>Row</a:t>
            </a:r>
            <a:r>
              <a:rPr lang="fr-FR" i="1" dirty="0"/>
              <a:t> groups</a:t>
            </a:r>
            <a:r>
              <a:rPr lang="fr-FR" dirty="0"/>
              <a:t> ne se retrouvent pas à cheval sur deux blocs HDFS → </a:t>
            </a:r>
            <a:r>
              <a:rPr lang="fr-FR" dirty="0" err="1">
                <a:latin typeface="Consolas" panose="020B0609020204030204" pitchFamily="49" charset="0"/>
                <a:cs typeface="Consolas" panose="020B0609020204030204" pitchFamily="49" charset="0"/>
              </a:rPr>
              <a:t>dfs.block.size</a:t>
            </a:r>
            <a:r>
              <a:rPr lang="fr-FR" dirty="0"/>
              <a:t> doit être un multiple de </a:t>
            </a:r>
            <a:r>
              <a:rPr lang="fr-FR" dirty="0" err="1">
                <a:latin typeface="Consolas" panose="020B0609020204030204" pitchFamily="49" charset="0"/>
                <a:cs typeface="Consolas" panose="020B0609020204030204" pitchFamily="49" charset="0"/>
              </a:rPr>
              <a:t>parquet.block.size</a:t>
            </a:r>
            <a:r>
              <a:rPr lang="fr-FR" i="1" dirty="0" smtClean="0"/>
              <a:t>.</a:t>
            </a:r>
            <a:endParaRPr lang="fr-FR" dirty="0" smtClean="0"/>
          </a:p>
          <a:p>
            <a:pPr lvl="1"/>
            <a:r>
              <a:rPr lang="fr-FR" dirty="0" smtClean="0"/>
              <a:t>Après lecture par </a:t>
            </a:r>
            <a:r>
              <a:rPr lang="fr-FR" dirty="0" err="1" smtClean="0"/>
              <a:t>Spark</a:t>
            </a:r>
            <a:r>
              <a:rPr lang="fr-FR" dirty="0" smtClean="0"/>
              <a:t> → ≈ 1 partition par </a:t>
            </a:r>
            <a:r>
              <a:rPr lang="fr-FR" i="1" dirty="0" err="1" smtClean="0"/>
              <a:t>Row</a:t>
            </a:r>
            <a:r>
              <a:rPr lang="fr-FR" i="1" dirty="0" smtClean="0"/>
              <a:t> group</a:t>
            </a:r>
            <a:r>
              <a:rPr lang="fr-FR" dirty="0" smtClean="0"/>
              <a:t> sauf si petits fichiers (</a:t>
            </a:r>
            <a:r>
              <a:rPr lang="fr-FR" b="1" dirty="0" smtClean="0"/>
              <a:t>Attention</a:t>
            </a:r>
            <a:r>
              <a:rPr lang="fr-FR" dirty="0" smtClean="0"/>
              <a:t> : si forte compression, on peut se retrouver avec des partitions </a:t>
            </a:r>
            <a:r>
              <a:rPr lang="fr-FR" dirty="0" err="1" smtClean="0"/>
              <a:t>Spark</a:t>
            </a:r>
            <a:r>
              <a:rPr lang="fr-FR" dirty="0" smtClean="0"/>
              <a:t> énormes).</a:t>
            </a:r>
          </a:p>
          <a:p>
            <a:pPr lvl="1"/>
            <a:r>
              <a:rPr lang="fr-FR" dirty="0" smtClean="0"/>
              <a:t>Lecture : fixer </a:t>
            </a:r>
            <a:r>
              <a:rPr lang="fr-FR" dirty="0" err="1">
                <a:latin typeface="Consolas" panose="020B0609020204030204" pitchFamily="49" charset="0"/>
                <a:cs typeface="Consolas" panose="020B0609020204030204" pitchFamily="49" charset="0"/>
              </a:rPr>
              <a:t>spark.sql.files.maxPartitionBytes</a:t>
            </a:r>
            <a:r>
              <a:rPr lang="fr-FR" i="1" dirty="0" smtClean="0"/>
              <a:t> </a:t>
            </a:r>
            <a:r>
              <a:rPr lang="fr-FR" dirty="0" smtClean="0"/>
              <a:t>à la taille des </a:t>
            </a:r>
            <a:r>
              <a:rPr lang="fr-FR" i="1" dirty="0" err="1" smtClean="0"/>
              <a:t>Row</a:t>
            </a:r>
            <a:r>
              <a:rPr lang="fr-FR" i="1" dirty="0" smtClean="0"/>
              <a:t> groups </a:t>
            </a:r>
            <a:r>
              <a:rPr lang="fr-FR" dirty="0" smtClean="0"/>
              <a:t>des fichiers à lire ou un peu en-dessous (c’est le cas par défaut).</a:t>
            </a:r>
          </a:p>
          <a:p>
            <a:r>
              <a:rPr lang="fr-FR" dirty="0" smtClean="0"/>
              <a:t>Pour explorer des Parquet notamment si on commence à faire du </a:t>
            </a:r>
            <a:r>
              <a:rPr lang="fr-FR" i="1" dirty="0" err="1" smtClean="0"/>
              <a:t>tuning</a:t>
            </a:r>
            <a:r>
              <a:rPr lang="fr-FR" dirty="0" smtClean="0"/>
              <a:t> : </a:t>
            </a:r>
            <a:r>
              <a:rPr lang="fr-FR" dirty="0" smtClean="0">
                <a:latin typeface="Consolas" panose="020B0609020204030204" pitchFamily="49" charset="0"/>
                <a:cs typeface="Consolas" panose="020B0609020204030204" pitchFamily="49" charset="0"/>
              </a:rPr>
              <a:t>parquet-</a:t>
            </a:r>
            <a:r>
              <a:rPr lang="fr-FR" dirty="0" err="1" smtClean="0">
                <a:latin typeface="Consolas" panose="020B0609020204030204" pitchFamily="49" charset="0"/>
                <a:cs typeface="Consolas" panose="020B0609020204030204" pitchFamily="49" charset="0"/>
              </a:rPr>
              <a:t>tools</a:t>
            </a:r>
            <a:r>
              <a:rPr lang="fr-FR" dirty="0" smtClean="0"/>
              <a:t> (peut être à faire installer)</a:t>
            </a: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5</a:t>
            </a:fld>
            <a:endParaRPr lang="fr-FR"/>
          </a:p>
        </p:txBody>
      </p:sp>
    </p:spTree>
    <p:extLst>
      <p:ext uri="{BB962C8B-B14F-4D97-AF65-F5344CB8AC3E}">
        <p14:creationId xmlns:p14="http://schemas.microsoft.com/office/powerpoint/2010/main" val="2983080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Parquet &amp; </a:t>
            </a:r>
            <a:r>
              <a:rPr lang="fr-FR" dirty="0" err="1" smtClean="0"/>
              <a:t>Spark</a:t>
            </a:r>
            <a:r>
              <a:rPr lang="fr-FR" dirty="0" smtClean="0"/>
              <a:t> : Généralités (1/2)</a:t>
            </a:r>
            <a:endParaRPr lang="fr-FR" dirty="0"/>
          </a:p>
        </p:txBody>
      </p:sp>
      <p:sp>
        <p:nvSpPr>
          <p:cNvPr id="3" name="Espace réservé du contenu 2"/>
          <p:cNvSpPr>
            <a:spLocks noGrp="1"/>
          </p:cNvSpPr>
          <p:nvPr>
            <p:ph idx="1"/>
          </p:nvPr>
        </p:nvSpPr>
        <p:spPr/>
        <p:txBody>
          <a:bodyPr>
            <a:noAutofit/>
          </a:bodyPr>
          <a:lstStyle/>
          <a:p>
            <a:pPr>
              <a:lnSpc>
                <a:spcPct val="120000"/>
              </a:lnSpc>
            </a:pPr>
            <a:r>
              <a:rPr lang="fr-FR" sz="1800" dirty="0" smtClean="0"/>
              <a:t>Parquet source de donnée par défaut (</a:t>
            </a:r>
            <a:r>
              <a:rPr lang="fr-FR" sz="1800" dirty="0" err="1">
                <a:latin typeface="Consolas" panose="020B0609020204030204" pitchFamily="49" charset="0"/>
                <a:cs typeface="Consolas" panose="020B0609020204030204" pitchFamily="49" charset="0"/>
              </a:rPr>
              <a:t>spark.sql.sources.default</a:t>
            </a:r>
            <a:r>
              <a:rPr lang="fr-FR" sz="1800" dirty="0" smtClean="0"/>
              <a:t> égal à </a:t>
            </a:r>
            <a:r>
              <a:rPr lang="fr-FR" sz="1800" dirty="0">
                <a:latin typeface="Consolas" panose="020B0609020204030204" pitchFamily="49" charset="0"/>
                <a:cs typeface="Consolas" panose="020B0609020204030204" pitchFamily="49" charset="0"/>
              </a:rPr>
              <a:t>‘parquet’</a:t>
            </a:r>
            <a:r>
              <a:rPr lang="fr-FR" sz="1800" dirty="0" smtClean="0"/>
              <a:t> par défaut) : si on demande à </a:t>
            </a:r>
            <a:r>
              <a:rPr lang="fr-FR" sz="1800" dirty="0" err="1" smtClean="0"/>
              <a:t>Spark</a:t>
            </a:r>
            <a:r>
              <a:rPr lang="fr-FR" sz="1800" dirty="0" smtClean="0"/>
              <a:t> de persister des données sur disque sans préciser le format (ex : </a:t>
            </a:r>
            <a:r>
              <a:rPr lang="fr-FR" sz="1800" dirty="0" err="1" smtClean="0">
                <a:latin typeface="Consolas" panose="020B0609020204030204" pitchFamily="49" charset="0"/>
                <a:cs typeface="Consolas" panose="020B0609020204030204" pitchFamily="49" charset="0"/>
              </a:rPr>
              <a:t>df.write.saveAsTable</a:t>
            </a:r>
            <a:r>
              <a:rPr lang="fr-FR" sz="1800" dirty="0" smtClean="0">
                <a:latin typeface="Consolas" panose="020B0609020204030204" pitchFamily="49" charset="0"/>
                <a:cs typeface="Consolas" panose="020B0609020204030204" pitchFamily="49" charset="0"/>
              </a:rPr>
              <a:t>(‘</a:t>
            </a:r>
            <a:r>
              <a:rPr lang="fr-FR" sz="1800" dirty="0" err="1" smtClean="0">
                <a:latin typeface="Consolas" panose="020B0609020204030204" pitchFamily="49" charset="0"/>
                <a:cs typeface="Consolas" panose="020B0609020204030204" pitchFamily="49" charset="0"/>
              </a:rPr>
              <a:t>my_table</a:t>
            </a:r>
            <a:r>
              <a:rPr lang="fr-FR" sz="1800" dirty="0" smtClean="0">
                <a:latin typeface="Consolas" panose="020B0609020204030204" pitchFamily="49" charset="0"/>
                <a:cs typeface="Consolas" panose="020B0609020204030204" pitchFamily="49" charset="0"/>
              </a:rPr>
              <a:t>’)</a:t>
            </a:r>
            <a:r>
              <a:rPr lang="fr-FR" sz="1800" dirty="0" smtClean="0"/>
              <a:t>), </a:t>
            </a:r>
            <a:r>
              <a:rPr lang="fr-FR" sz="1800" dirty="0" err="1" smtClean="0"/>
              <a:t>Spark</a:t>
            </a:r>
            <a:r>
              <a:rPr lang="fr-FR" sz="1800" dirty="0" smtClean="0"/>
              <a:t> va écrire les données en Parquet.</a:t>
            </a:r>
          </a:p>
          <a:p>
            <a:pPr>
              <a:lnSpc>
                <a:spcPct val="120000"/>
              </a:lnSpc>
            </a:pPr>
            <a:r>
              <a:rPr lang="fr-FR" sz="1800" i="1" dirty="0" smtClean="0"/>
              <a:t>Tips</a:t>
            </a:r>
            <a:r>
              <a:rPr lang="fr-FR" sz="1800" dirty="0" smtClean="0"/>
              <a:t> généraux pour la lecture de fichiers Parquet : </a:t>
            </a:r>
          </a:p>
          <a:p>
            <a:pPr lvl="1">
              <a:lnSpc>
                <a:spcPct val="120000"/>
              </a:lnSpc>
            </a:pPr>
            <a:r>
              <a:rPr lang="fr-FR" sz="1600" dirty="0" err="1" smtClean="0"/>
              <a:t>Spark</a:t>
            </a:r>
            <a:r>
              <a:rPr lang="fr-FR" sz="1600" dirty="0" smtClean="0"/>
              <a:t> va créer une partition par </a:t>
            </a:r>
            <a:r>
              <a:rPr lang="fr-FR" sz="1600" dirty="0" err="1" smtClean="0"/>
              <a:t>Row</a:t>
            </a:r>
            <a:r>
              <a:rPr lang="fr-FR" sz="1600" dirty="0" smtClean="0"/>
              <a:t> group si les fichiers sont assez gros ou les regrouper par paquets de taille </a:t>
            </a:r>
            <a:r>
              <a:rPr lang="fr-FR" sz="1600" dirty="0" err="1">
                <a:latin typeface="Consolas" panose="020B0609020204030204" pitchFamily="49" charset="0"/>
                <a:cs typeface="Consolas" panose="020B0609020204030204" pitchFamily="49" charset="0"/>
              </a:rPr>
              <a:t>spark.sql.files.maxPartitionBytes</a:t>
            </a:r>
            <a:r>
              <a:rPr lang="fr-FR" sz="1600" i="1" dirty="0" smtClean="0"/>
              <a:t> </a:t>
            </a:r>
            <a:r>
              <a:rPr lang="fr-FR" sz="1600" dirty="0" smtClean="0"/>
              <a:t>(leur contenu se retrouvera alors dans la même partition) s’ils sont plus petits que la valeur de ce paramètre :</a:t>
            </a:r>
          </a:p>
          <a:p>
            <a:pPr lvl="2">
              <a:lnSpc>
                <a:spcPct val="120000"/>
              </a:lnSpc>
            </a:pPr>
            <a:r>
              <a:rPr lang="fr-FR" sz="1400" dirty="0" smtClean="0"/>
              <a:t>Le calcul du nombre (et donc la taille finale) des partitions </a:t>
            </a:r>
            <a:r>
              <a:rPr lang="fr-FR" sz="1400" dirty="0" err="1" smtClean="0"/>
              <a:t>Spark</a:t>
            </a:r>
            <a:r>
              <a:rPr lang="fr-FR" sz="1400" dirty="0" smtClean="0"/>
              <a:t> est en fait plus fin que ça et contrôlé par les paramètres </a:t>
            </a:r>
            <a:r>
              <a:rPr lang="fr-FR" sz="1400" dirty="0" err="1" smtClean="0">
                <a:latin typeface="Consolas" panose="020B0609020204030204" pitchFamily="49" charset="0"/>
                <a:cs typeface="Consolas" panose="020B0609020204030204" pitchFamily="49" charset="0"/>
              </a:rPr>
              <a:t>spark.sql.files.maxPartitionBytes</a:t>
            </a:r>
            <a:r>
              <a:rPr lang="fr-FR" sz="1400" dirty="0" smtClean="0">
                <a:latin typeface="Consolas" panose="020B0609020204030204" pitchFamily="49" charset="0"/>
                <a:cs typeface="Consolas" panose="020B0609020204030204" pitchFamily="49" charset="0"/>
              </a:rPr>
              <a:t> et </a:t>
            </a:r>
            <a:r>
              <a:rPr lang="fr-FR" sz="1400" dirty="0" err="1" smtClean="0">
                <a:latin typeface="Consolas" panose="020B0609020204030204" pitchFamily="49" charset="0"/>
                <a:cs typeface="Consolas" panose="020B0609020204030204" pitchFamily="49" charset="0"/>
              </a:rPr>
              <a:t>spark.sql.files.openCostInBytes</a:t>
            </a:r>
            <a:r>
              <a:rPr lang="fr-FR" sz="1400" dirty="0" smtClean="0">
                <a:latin typeface="Consolas" panose="020B0609020204030204" pitchFamily="49" charset="0"/>
                <a:cs typeface="Consolas" panose="020B0609020204030204" pitchFamily="49" charset="0"/>
              </a:rPr>
              <a:t>.</a:t>
            </a:r>
            <a:endParaRPr lang="fr-FR" sz="1400" dirty="0">
              <a:latin typeface="Consolas" panose="020B0609020204030204" pitchFamily="49" charset="0"/>
              <a:cs typeface="Consolas" panose="020B0609020204030204" pitchFamily="49" charset="0"/>
            </a:endParaRPr>
          </a:p>
          <a:p>
            <a:pPr lvl="1">
              <a:lnSpc>
                <a:spcPct val="120000"/>
              </a:lnSpc>
            </a:pPr>
            <a:r>
              <a:rPr lang="fr-FR" sz="1600" b="1" dirty="0" smtClean="0"/>
              <a:t>Attention</a:t>
            </a:r>
            <a:r>
              <a:rPr lang="fr-FR" sz="1600" dirty="0" smtClean="0"/>
              <a:t> : si ratio de compression élevé, on peut se retrouver avec de très grosses partitions </a:t>
            </a:r>
            <a:r>
              <a:rPr lang="fr-FR" sz="1600" dirty="0" err="1" smtClean="0"/>
              <a:t>Spark</a:t>
            </a:r>
            <a:r>
              <a:rPr lang="fr-FR" sz="1600" dirty="0"/>
              <a:t> </a:t>
            </a:r>
            <a:r>
              <a:rPr lang="fr-FR" sz="1600" dirty="0" smtClean="0"/>
              <a:t>et devoir repartitionner à chaque lecture (coûteux car implique un </a:t>
            </a:r>
            <a:r>
              <a:rPr lang="fr-FR" sz="1600" i="1" dirty="0" err="1" smtClean="0"/>
              <a:t>shuffle</a:t>
            </a:r>
            <a:r>
              <a:rPr lang="fr-FR" sz="1600" dirty="0" smtClean="0"/>
              <a:t>).</a:t>
            </a:r>
          </a:p>
          <a:p>
            <a:pPr lvl="1">
              <a:lnSpc>
                <a:spcPct val="120000"/>
              </a:lnSpc>
            </a:pPr>
            <a:r>
              <a:rPr lang="fr-FR" sz="1600" dirty="0" smtClean="0"/>
              <a:t>Pas besoin de préciser le codec à la lecture (avec </a:t>
            </a:r>
            <a:r>
              <a:rPr lang="fr-FR" sz="1600" dirty="0" smtClean="0">
                <a:latin typeface="Consolas" panose="020B0609020204030204" pitchFamily="49" charset="0"/>
                <a:cs typeface="Consolas" panose="020B0609020204030204" pitchFamily="49" charset="0"/>
              </a:rPr>
              <a:t>option</a:t>
            </a:r>
            <a:r>
              <a:rPr lang="fr-FR" sz="1600" dirty="0">
                <a:latin typeface="Consolas" panose="020B0609020204030204" pitchFamily="49" charset="0"/>
                <a:cs typeface="Consolas" panose="020B0609020204030204" pitchFamily="49" charset="0"/>
              </a:rPr>
              <a:t>('compression', '</a:t>
            </a:r>
            <a:r>
              <a:rPr lang="fr-FR" sz="1600" dirty="0" err="1">
                <a:latin typeface="Consolas" panose="020B0609020204030204" pitchFamily="49" charset="0"/>
                <a:cs typeface="Consolas" panose="020B0609020204030204" pitchFamily="49" charset="0"/>
              </a:rPr>
              <a:t>gzip</a:t>
            </a:r>
            <a:r>
              <a:rPr lang="fr-FR" sz="1600" dirty="0" smtClean="0">
                <a:latin typeface="Consolas" panose="020B0609020204030204" pitchFamily="49" charset="0"/>
                <a:cs typeface="Consolas" panose="020B0609020204030204" pitchFamily="49" charset="0"/>
              </a:rPr>
              <a:t>') </a:t>
            </a:r>
            <a:r>
              <a:rPr lang="fr-FR" sz="1600" dirty="0"/>
              <a:t>par ex</a:t>
            </a:r>
            <a:r>
              <a:rPr lang="fr-FR" sz="1600" dirty="0" smtClean="0"/>
              <a:t>.), l’information est déjà présente dans les métadonnées Parquet.</a:t>
            </a: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6</a:t>
            </a:fld>
            <a:endParaRPr lang="fr-FR"/>
          </a:p>
        </p:txBody>
      </p:sp>
    </p:spTree>
    <p:extLst>
      <p:ext uri="{BB962C8B-B14F-4D97-AF65-F5344CB8AC3E}">
        <p14:creationId xmlns:p14="http://schemas.microsoft.com/office/powerpoint/2010/main" val="930437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Parquet &amp; </a:t>
            </a:r>
            <a:r>
              <a:rPr lang="fr-FR" dirty="0" err="1" smtClean="0"/>
              <a:t>Spark</a:t>
            </a:r>
            <a:r>
              <a:rPr lang="fr-FR" dirty="0" smtClean="0"/>
              <a:t> : Généralités (2/2)</a:t>
            </a:r>
            <a:endParaRPr lang="fr-FR" dirty="0"/>
          </a:p>
        </p:txBody>
      </p:sp>
      <p:sp>
        <p:nvSpPr>
          <p:cNvPr id="3" name="Espace réservé du contenu 2"/>
          <p:cNvSpPr>
            <a:spLocks noGrp="1"/>
          </p:cNvSpPr>
          <p:nvPr>
            <p:ph idx="1"/>
          </p:nvPr>
        </p:nvSpPr>
        <p:spPr/>
        <p:txBody>
          <a:bodyPr>
            <a:noAutofit/>
          </a:bodyPr>
          <a:lstStyle/>
          <a:p>
            <a:pPr>
              <a:lnSpc>
                <a:spcPct val="120000"/>
              </a:lnSpc>
            </a:pPr>
            <a:r>
              <a:rPr lang="fr-FR" sz="1800" i="1" dirty="0" smtClean="0"/>
              <a:t>Tips</a:t>
            </a:r>
            <a:r>
              <a:rPr lang="fr-FR" sz="1800" dirty="0" smtClean="0"/>
              <a:t> généraux pour la lecture de fichiers Parquet (suite) : </a:t>
            </a:r>
          </a:p>
          <a:p>
            <a:pPr lvl="1">
              <a:lnSpc>
                <a:spcPct val="120000"/>
              </a:lnSpc>
            </a:pPr>
            <a:r>
              <a:rPr lang="fr-FR" sz="1600" dirty="0" err="1" smtClean="0"/>
              <a:t>Retro-compatibilité</a:t>
            </a:r>
            <a:r>
              <a:rPr lang="fr-FR" sz="1600" dirty="0" smtClean="0"/>
              <a:t> : Les versions de Parquet évoluent avec </a:t>
            </a:r>
            <a:r>
              <a:rPr lang="fr-FR" sz="1600" dirty="0" err="1" smtClean="0"/>
              <a:t>Spark</a:t>
            </a:r>
            <a:r>
              <a:rPr lang="fr-FR" sz="1600" dirty="0" smtClean="0"/>
              <a:t> et des problèmes ne sont pas à exclure quand on lit des fichiers écrits avec une très ancienne version (Parquet 1.7 à partir de </a:t>
            </a:r>
            <a:r>
              <a:rPr lang="fr-FR" sz="1600" dirty="0" err="1" smtClean="0"/>
              <a:t>Spark</a:t>
            </a:r>
            <a:r>
              <a:rPr lang="fr-FR" sz="1600" dirty="0" smtClean="0"/>
              <a:t> 1.5, Parquet 1.8 à partir de </a:t>
            </a:r>
            <a:r>
              <a:rPr lang="fr-FR" sz="1600" dirty="0" err="1" smtClean="0"/>
              <a:t>Spark</a:t>
            </a:r>
            <a:r>
              <a:rPr lang="fr-FR" sz="1600" dirty="0" smtClean="0"/>
              <a:t> 2.1, Parquet 1.10 à partir de </a:t>
            </a:r>
            <a:r>
              <a:rPr lang="fr-FR" sz="1600" dirty="0" err="1" smtClean="0"/>
              <a:t>Spark</a:t>
            </a:r>
            <a:r>
              <a:rPr lang="fr-FR" sz="1600" dirty="0" smtClean="0"/>
              <a:t> 2.4) :</a:t>
            </a:r>
          </a:p>
          <a:p>
            <a:pPr lvl="2">
              <a:lnSpc>
                <a:spcPct val="120000"/>
              </a:lnSpc>
            </a:pPr>
            <a:r>
              <a:rPr lang="fr-FR" sz="1200" dirty="0" smtClean="0"/>
              <a:t>Exemple </a:t>
            </a:r>
            <a:r>
              <a:rPr lang="fr-FR" sz="1200" dirty="0"/>
              <a:t>: </a:t>
            </a:r>
            <a:r>
              <a:rPr lang="fr-FR" sz="1200" dirty="0" smtClean="0"/>
              <a:t>SPARK-17993. Ajouter </a:t>
            </a:r>
            <a:r>
              <a:rPr lang="fr-FR" sz="1200" dirty="0" smtClean="0">
                <a:latin typeface="Consolas" panose="020B0609020204030204" pitchFamily="49" charset="0"/>
                <a:cs typeface="Consolas" panose="020B0609020204030204" pitchFamily="49" charset="0"/>
              </a:rPr>
              <a:t>log4j.logger.org.apache.parquet.CorruptStatistics=ERROR</a:t>
            </a:r>
            <a:r>
              <a:rPr lang="fr-FR" sz="1200" dirty="0" smtClean="0"/>
              <a:t> à log4j.properties</a:t>
            </a:r>
          </a:p>
          <a:p>
            <a:pPr>
              <a:lnSpc>
                <a:spcPct val="120000"/>
              </a:lnSpc>
            </a:pPr>
            <a:r>
              <a:rPr lang="fr-FR" sz="1800" i="1" dirty="0" smtClean="0"/>
              <a:t>Tips</a:t>
            </a:r>
            <a:r>
              <a:rPr lang="fr-FR" sz="1800" dirty="0" smtClean="0"/>
              <a:t> généraux (et contre intuitifs) pour l’écriture de fichiers (Parquet ou autres) : </a:t>
            </a:r>
          </a:p>
          <a:p>
            <a:pPr lvl="1">
              <a:lnSpc>
                <a:spcPct val="120000"/>
              </a:lnSpc>
            </a:pPr>
            <a:r>
              <a:rPr lang="fr-FR" sz="1600" dirty="0" err="1" smtClean="0">
                <a:latin typeface="Consolas" panose="020B0609020204030204" pitchFamily="49" charset="0"/>
                <a:cs typeface="Consolas" panose="020B0609020204030204" pitchFamily="49" charset="0"/>
              </a:rPr>
              <a:t>df.write.parquet</a:t>
            </a:r>
            <a:r>
              <a:rPr lang="fr-FR" sz="1600" dirty="0" smtClean="0">
                <a:latin typeface="Consolas" panose="020B0609020204030204" pitchFamily="49" charset="0"/>
                <a:cs typeface="Consolas" panose="020B0609020204030204" pitchFamily="49" charset="0"/>
              </a:rPr>
              <a:t>(‘</a:t>
            </a:r>
            <a:r>
              <a:rPr lang="fr-FR" sz="1600" dirty="0" err="1" smtClean="0">
                <a:latin typeface="Consolas" panose="020B0609020204030204" pitchFamily="49" charset="0"/>
                <a:cs typeface="Consolas" panose="020B0609020204030204" pitchFamily="49" charset="0"/>
              </a:rPr>
              <a:t>path</a:t>
            </a:r>
            <a:r>
              <a:rPr lang="fr-FR" sz="1600" dirty="0" smtClean="0">
                <a:latin typeface="Consolas" panose="020B0609020204030204" pitchFamily="49" charset="0"/>
                <a:cs typeface="Consolas" panose="020B0609020204030204" pitchFamily="49" charset="0"/>
              </a:rPr>
              <a:t>/to/</a:t>
            </a:r>
            <a:r>
              <a:rPr lang="fr-FR" sz="1600" dirty="0" err="1" smtClean="0">
                <a:latin typeface="Consolas" panose="020B0609020204030204" pitchFamily="49" charset="0"/>
                <a:cs typeface="Consolas" panose="020B0609020204030204" pitchFamily="49" charset="0"/>
              </a:rPr>
              <a:t>myFile.parquet</a:t>
            </a:r>
            <a:r>
              <a:rPr lang="fr-FR" sz="1600" dirty="0" smtClean="0">
                <a:latin typeface="Consolas" panose="020B0609020204030204" pitchFamily="49" charset="0"/>
                <a:cs typeface="Consolas" panose="020B0609020204030204" pitchFamily="49" charset="0"/>
              </a:rPr>
              <a:t>’) </a:t>
            </a:r>
            <a:r>
              <a:rPr lang="fr-FR" sz="1600" dirty="0" smtClean="0"/>
              <a:t>va </a:t>
            </a:r>
            <a:r>
              <a:rPr lang="fr-FR" sz="1600" dirty="0"/>
              <a:t>en fait créer un répertoire </a:t>
            </a:r>
            <a:r>
              <a:rPr lang="fr-FR" sz="1600" dirty="0" err="1" smtClean="0"/>
              <a:t>myFile.parquet</a:t>
            </a:r>
            <a:r>
              <a:rPr lang="fr-FR" sz="1600" dirty="0" smtClean="0"/>
              <a:t> (on aurait pu prendre n’importe quel nom et pas besoin de finir en .parquet) </a:t>
            </a:r>
            <a:r>
              <a:rPr lang="fr-FR" sz="1600" dirty="0"/>
              <a:t>à l’intérieur duquel seront écrites </a:t>
            </a:r>
            <a:r>
              <a:rPr lang="fr-FR" sz="1600" b="1" u="sng" dirty="0"/>
              <a:t>autant de fichiers </a:t>
            </a:r>
            <a:r>
              <a:rPr lang="fr-FR" sz="1600" b="1" u="sng" dirty="0" smtClean="0"/>
              <a:t>qu’il existe </a:t>
            </a:r>
            <a:r>
              <a:rPr lang="fr-FR" sz="1600" b="1" u="sng" dirty="0"/>
              <a:t>de partitions au moment de </a:t>
            </a:r>
            <a:r>
              <a:rPr lang="fr-FR" sz="1600" b="1" u="sng" dirty="0" smtClean="0"/>
              <a:t>l’écriture</a:t>
            </a:r>
            <a:r>
              <a:rPr lang="fr-FR" sz="1600" dirty="0" smtClean="0"/>
              <a:t> → On peut se retrouver avec énormément de petits fichiers qui viennent pénaliser les performances </a:t>
            </a:r>
            <a:r>
              <a:rPr lang="fr-FR" sz="1600" dirty="0"/>
              <a:t>e</a:t>
            </a:r>
            <a:r>
              <a:rPr lang="fr-FR" sz="1600" dirty="0" smtClean="0"/>
              <a:t>n lecture.</a:t>
            </a:r>
          </a:p>
          <a:p>
            <a:pPr lvl="1">
              <a:lnSpc>
                <a:spcPct val="120000"/>
              </a:lnSpc>
            </a:pPr>
            <a:r>
              <a:rPr lang="fr-FR" sz="1600" dirty="0" smtClean="0"/>
              <a:t>Remarque : Avec YARN, écrire simplement </a:t>
            </a:r>
            <a:r>
              <a:rPr lang="fr-FR" sz="1600" dirty="0" err="1" smtClean="0">
                <a:latin typeface="Consolas" panose="020B0609020204030204" pitchFamily="49" charset="0"/>
                <a:cs typeface="Consolas" panose="020B0609020204030204" pitchFamily="49" charset="0"/>
              </a:rPr>
              <a:t>df.write.parquet</a:t>
            </a:r>
            <a:r>
              <a:rPr lang="fr-FR" sz="1600" dirty="0" smtClean="0">
                <a:latin typeface="Consolas" panose="020B0609020204030204" pitchFamily="49" charset="0"/>
                <a:cs typeface="Consolas" panose="020B0609020204030204" pitchFamily="49" charset="0"/>
              </a:rPr>
              <a:t>(‘</a:t>
            </a:r>
            <a:r>
              <a:rPr lang="fr-FR" sz="1600" dirty="0" err="1" smtClean="0">
                <a:latin typeface="Consolas" panose="020B0609020204030204" pitchFamily="49" charset="0"/>
                <a:cs typeface="Consolas" panose="020B0609020204030204" pitchFamily="49" charset="0"/>
              </a:rPr>
              <a:t>destination_folder</a:t>
            </a:r>
            <a:r>
              <a:rPr lang="fr-FR" sz="1600" dirty="0" smtClean="0">
                <a:latin typeface="Consolas" panose="020B0609020204030204" pitchFamily="49" charset="0"/>
                <a:cs typeface="Consolas" panose="020B0609020204030204" pitchFamily="49" charset="0"/>
              </a:rPr>
              <a:t>’) </a:t>
            </a:r>
            <a:r>
              <a:rPr lang="fr-FR" sz="1600" dirty="0"/>
              <a:t>va créer un répertoire </a:t>
            </a:r>
            <a:r>
              <a:rPr lang="fr-FR" sz="1600" dirty="0" err="1"/>
              <a:t>destination_folder</a:t>
            </a:r>
            <a:r>
              <a:rPr lang="fr-FR" sz="1600" dirty="0"/>
              <a:t> dans le </a:t>
            </a:r>
            <a:r>
              <a:rPr lang="fr-FR" sz="1600" i="1" dirty="0"/>
              <a:t>home directory</a:t>
            </a:r>
            <a:r>
              <a:rPr lang="fr-FR" sz="1600" dirty="0"/>
              <a:t> HDFS de l’utilisateur : /user/${USER</a:t>
            </a:r>
            <a:r>
              <a:rPr lang="fr-FR" sz="1600" dirty="0" smtClean="0"/>
              <a:t>}/</a:t>
            </a:r>
            <a:r>
              <a:rPr lang="fr-FR" sz="1600" dirty="0" err="1" smtClean="0"/>
              <a:t>destination_folder</a:t>
            </a:r>
            <a:endParaRPr lang="fr-FR" sz="1600" dirty="0"/>
          </a:p>
          <a:p>
            <a:pPr lvl="1">
              <a:lnSpc>
                <a:spcPct val="120000"/>
              </a:lnSpc>
            </a:pPr>
            <a:r>
              <a:rPr lang="fr-FR" sz="1600" dirty="0" smtClean="0"/>
              <a:t>En mode </a:t>
            </a:r>
            <a:r>
              <a:rPr lang="fr-FR" sz="1600" dirty="0">
                <a:latin typeface="Consolas" panose="020B0609020204030204" pitchFamily="49" charset="0"/>
                <a:cs typeface="Consolas" panose="020B0609020204030204" pitchFamily="49" charset="0"/>
              </a:rPr>
              <a:t>‘append’</a:t>
            </a:r>
            <a:r>
              <a:rPr lang="fr-FR" sz="1600" dirty="0" smtClean="0"/>
              <a:t>, le contenu est écrit dans de nouveaux fichiers dans le même répertoire que les anciens et non à la suite à l’intérieur d’un fichier existant comme pour un fichier texte.</a:t>
            </a:r>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7</a:t>
            </a:fld>
            <a:endParaRPr lang="fr-FR" dirty="0"/>
          </a:p>
        </p:txBody>
      </p:sp>
    </p:spTree>
    <p:extLst>
      <p:ext uri="{BB962C8B-B14F-4D97-AF65-F5344CB8AC3E}">
        <p14:creationId xmlns:p14="http://schemas.microsoft.com/office/powerpoint/2010/main" val="565781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Parquet &amp; </a:t>
            </a:r>
            <a:r>
              <a:rPr lang="fr-FR" dirty="0" err="1" smtClean="0"/>
              <a:t>Spark</a:t>
            </a:r>
            <a:r>
              <a:rPr lang="fr-FR" dirty="0" smtClean="0"/>
              <a:t> : </a:t>
            </a:r>
            <a:r>
              <a:rPr lang="fr-FR" dirty="0"/>
              <a:t>Lecture de fichiers Parquet </a:t>
            </a:r>
            <a:r>
              <a:rPr lang="fr-FR" dirty="0" smtClean="0"/>
              <a:t>: </a:t>
            </a:r>
            <a:r>
              <a:rPr lang="fr-FR" i="1" dirty="0" smtClean="0"/>
              <a:t>Projection &amp; </a:t>
            </a:r>
            <a:r>
              <a:rPr lang="fr-FR" i="1" dirty="0" err="1" smtClean="0"/>
              <a:t>filter</a:t>
            </a:r>
            <a:r>
              <a:rPr lang="fr-FR" i="1" dirty="0" smtClean="0"/>
              <a:t> </a:t>
            </a:r>
            <a:r>
              <a:rPr lang="fr-FR" i="1" dirty="0" err="1" smtClean="0"/>
              <a:t>pushdown</a:t>
            </a:r>
            <a:r>
              <a:rPr lang="fr-FR" i="1" dirty="0" smtClean="0"/>
              <a:t> (1/2)</a:t>
            </a:r>
            <a:endParaRPr lang="fr-FR" i="1" dirty="0"/>
          </a:p>
        </p:txBody>
      </p:sp>
      <p:sp>
        <p:nvSpPr>
          <p:cNvPr id="3" name="Espace réservé du contenu 2"/>
          <p:cNvSpPr>
            <a:spLocks noGrp="1"/>
          </p:cNvSpPr>
          <p:nvPr>
            <p:ph idx="1"/>
          </p:nvPr>
        </p:nvSpPr>
        <p:spPr/>
        <p:txBody>
          <a:bodyPr/>
          <a:lstStyle/>
          <a:p>
            <a:r>
              <a:rPr lang="fr-FR" sz="2400" dirty="0" smtClean="0"/>
              <a:t>Contrôlé </a:t>
            </a:r>
            <a:r>
              <a:rPr lang="fr-FR" sz="2400" dirty="0"/>
              <a:t>par l’option </a:t>
            </a:r>
            <a:r>
              <a:rPr lang="fr-FR" sz="2400" dirty="0" err="1">
                <a:latin typeface="Consolas" panose="020B0609020204030204" pitchFamily="49" charset="0"/>
                <a:cs typeface="Consolas" panose="020B0609020204030204" pitchFamily="49" charset="0"/>
              </a:rPr>
              <a:t>spark.sql.parquet.filterPushdown</a:t>
            </a:r>
            <a:r>
              <a:rPr lang="fr-FR" sz="2400" i="1" dirty="0" smtClean="0"/>
              <a:t> </a:t>
            </a:r>
            <a:r>
              <a:rPr lang="fr-FR" sz="2400" dirty="0" smtClean="0"/>
              <a:t>(</a:t>
            </a:r>
            <a:r>
              <a:rPr lang="fr-FR" sz="2400" dirty="0" err="1">
                <a:latin typeface="Consolas" panose="020B0609020204030204" pitchFamily="49" charset="0"/>
                <a:cs typeface="Consolas" panose="020B0609020204030204" pitchFamily="49" charset="0"/>
              </a:rPr>
              <a:t>True</a:t>
            </a:r>
            <a:r>
              <a:rPr lang="fr-FR" sz="2400" dirty="0" smtClean="0"/>
              <a:t> / </a:t>
            </a:r>
            <a:r>
              <a:rPr lang="fr-FR" sz="2400" dirty="0">
                <a:latin typeface="Consolas" panose="020B0609020204030204" pitchFamily="49" charset="0"/>
                <a:cs typeface="Consolas" panose="020B0609020204030204" pitchFamily="49" charset="0"/>
              </a:rPr>
              <a:t>False</a:t>
            </a:r>
            <a:r>
              <a:rPr lang="fr-FR" sz="2400" dirty="0" smtClean="0"/>
              <a:t>).</a:t>
            </a:r>
            <a:endParaRPr lang="fr-FR" sz="2400" dirty="0"/>
          </a:p>
          <a:p>
            <a:r>
              <a:rPr lang="fr-FR" sz="2400" dirty="0" smtClean="0"/>
              <a:t>Si on utilise les fonctions </a:t>
            </a:r>
            <a:r>
              <a:rPr lang="fr-FR" sz="2400" dirty="0" err="1" smtClean="0"/>
              <a:t>SparkSQL</a:t>
            </a:r>
            <a:r>
              <a:rPr lang="fr-FR" sz="2400" dirty="0" smtClean="0"/>
              <a:t> </a:t>
            </a:r>
            <a:r>
              <a:rPr lang="fr-FR" sz="2400" dirty="0">
                <a:latin typeface="Consolas" panose="020B0609020204030204" pitchFamily="49" charset="0"/>
                <a:cs typeface="Consolas" panose="020B0609020204030204" pitchFamily="49" charset="0"/>
              </a:rPr>
              <a:t>select</a:t>
            </a:r>
            <a:r>
              <a:rPr lang="fr-FR" sz="2400" dirty="0" smtClean="0"/>
              <a:t> et/ou </a:t>
            </a:r>
            <a:r>
              <a:rPr lang="fr-FR" sz="2400" dirty="0" err="1">
                <a:latin typeface="Consolas" panose="020B0609020204030204" pitchFamily="49" charset="0"/>
                <a:cs typeface="Consolas" panose="020B0609020204030204" pitchFamily="49" charset="0"/>
              </a:rPr>
              <a:t>filter</a:t>
            </a:r>
            <a:r>
              <a:rPr lang="fr-FR" sz="2400" dirty="0" smtClean="0"/>
              <a:t>, </a:t>
            </a:r>
            <a:r>
              <a:rPr lang="fr-FR" sz="2400" dirty="0" err="1" smtClean="0"/>
              <a:t>Spark</a:t>
            </a:r>
            <a:r>
              <a:rPr lang="fr-FR" sz="2400" dirty="0" smtClean="0"/>
              <a:t> va (le plus souvent) réussir à les « descendre » (</a:t>
            </a:r>
            <a:r>
              <a:rPr lang="fr-FR" sz="2400" i="1" dirty="0" smtClean="0"/>
              <a:t>push down</a:t>
            </a:r>
            <a:r>
              <a:rPr lang="fr-FR" sz="2400" dirty="0" smtClean="0"/>
              <a:t>) jusque dans les fichiers Parquet dans son </a:t>
            </a:r>
            <a:r>
              <a:rPr lang="fr-FR" sz="2400" i="1" dirty="0" err="1" smtClean="0"/>
              <a:t>physical</a:t>
            </a:r>
            <a:r>
              <a:rPr lang="fr-FR" sz="2400" i="1" dirty="0" smtClean="0"/>
              <a:t> plan. </a:t>
            </a:r>
            <a:r>
              <a:rPr lang="fr-FR" sz="2400" dirty="0" smtClean="0"/>
              <a:t>Exemple : </a:t>
            </a:r>
          </a:p>
          <a:p>
            <a:pPr marL="0" indent="0">
              <a:buNone/>
            </a:pPr>
            <a:endParaRPr lang="fr-FR" sz="1400" dirty="0">
              <a:latin typeface="Consolas" panose="020B0609020204030204" pitchFamily="49" charset="0"/>
              <a:cs typeface="Consolas" panose="020B0609020204030204" pitchFamily="49" charset="0"/>
            </a:endParaRPr>
          </a:p>
          <a:p>
            <a:pPr marL="0" indent="0">
              <a:buNone/>
            </a:pPr>
            <a:r>
              <a:rPr lang="fr-FR" sz="1400" dirty="0" smtClean="0">
                <a:latin typeface="Consolas" panose="020B0609020204030204" pitchFamily="49" charset="0"/>
                <a:cs typeface="Consolas" panose="020B0609020204030204" pitchFamily="49" charset="0"/>
              </a:rPr>
              <a:t>import </a:t>
            </a:r>
            <a:r>
              <a:rPr lang="fr-FR" sz="1400" dirty="0" err="1">
                <a:latin typeface="Consolas" panose="020B0609020204030204" pitchFamily="49" charset="0"/>
                <a:cs typeface="Consolas" panose="020B0609020204030204" pitchFamily="49" charset="0"/>
              </a:rPr>
              <a:t>pyspark.sql.functions</a:t>
            </a:r>
            <a:r>
              <a:rPr lang="fr-FR" sz="1400" dirty="0">
                <a:latin typeface="Consolas" panose="020B0609020204030204" pitchFamily="49" charset="0"/>
                <a:cs typeface="Consolas" panose="020B0609020204030204" pitchFamily="49" charset="0"/>
              </a:rPr>
              <a:t> as </a:t>
            </a:r>
            <a:r>
              <a:rPr lang="fr-FR" sz="1400" dirty="0" err="1">
                <a:latin typeface="Consolas" panose="020B0609020204030204" pitchFamily="49" charset="0"/>
                <a:cs typeface="Consolas" panose="020B0609020204030204" pitchFamily="49" charset="0"/>
              </a:rPr>
              <a:t>sqlf</a:t>
            </a:r>
            <a:endParaRPr lang="fr-FR" sz="1400" dirty="0">
              <a:latin typeface="Consolas" panose="020B0609020204030204" pitchFamily="49" charset="0"/>
              <a:cs typeface="Consolas" panose="020B0609020204030204" pitchFamily="49" charset="0"/>
            </a:endParaRPr>
          </a:p>
          <a:p>
            <a:pPr marL="0" indent="0">
              <a:buNone/>
            </a:pPr>
            <a:r>
              <a:rPr lang="fr-FR" sz="1400" dirty="0" err="1">
                <a:latin typeface="Consolas" panose="020B0609020204030204" pitchFamily="49" charset="0"/>
                <a:cs typeface="Consolas" panose="020B0609020204030204" pitchFamily="49" charset="0"/>
              </a:rPr>
              <a:t>spark.read</a:t>
            </a:r>
            <a:r>
              <a:rPr lang="fr-FR" sz="1400" dirty="0">
                <a:latin typeface="Consolas" panose="020B0609020204030204" pitchFamily="49" charset="0"/>
                <a:cs typeface="Consolas" panose="020B0609020204030204" pitchFamily="49" charset="0"/>
              </a:rPr>
              <a:t>\</a:t>
            </a:r>
          </a:p>
          <a:p>
            <a:pPr marL="0" indent="0">
              <a:buNone/>
            </a:pPr>
            <a:r>
              <a:rPr lang="fr-FR" sz="1400" dirty="0" smtClean="0">
                <a:latin typeface="Consolas" panose="020B0609020204030204" pitchFamily="49" charset="0"/>
                <a:cs typeface="Consolas" panose="020B0609020204030204" pitchFamily="49" charset="0"/>
              </a:rPr>
              <a:t>    .</a:t>
            </a:r>
            <a:r>
              <a:rPr lang="fr-FR" sz="1400" dirty="0">
                <a:latin typeface="Consolas" panose="020B0609020204030204" pitchFamily="49" charset="0"/>
                <a:cs typeface="Consolas" panose="020B0609020204030204" pitchFamily="49" charset="0"/>
              </a:rPr>
              <a:t>parquet</a:t>
            </a:r>
            <a:r>
              <a:rPr lang="fr-FR" sz="1400" dirty="0" smtClean="0">
                <a:latin typeface="Consolas" panose="020B0609020204030204" pitchFamily="49" charset="0"/>
                <a:cs typeface="Consolas" panose="020B0609020204030204" pitchFamily="49" charset="0"/>
              </a:rPr>
              <a:t>(*</a:t>
            </a:r>
            <a:r>
              <a:rPr lang="fr-FR" sz="1400" dirty="0" err="1" smtClean="0">
                <a:latin typeface="Consolas" panose="020B0609020204030204" pitchFamily="49" charset="0"/>
                <a:cs typeface="Consolas" panose="020B0609020204030204" pitchFamily="49" charset="0"/>
              </a:rPr>
              <a:t>dir_list</a:t>
            </a:r>
            <a:r>
              <a:rPr lang="fr-FR" sz="1400" dirty="0">
                <a:latin typeface="Consolas" panose="020B0609020204030204" pitchFamily="49" charset="0"/>
                <a:cs typeface="Consolas" panose="020B0609020204030204" pitchFamily="49" charset="0"/>
              </a:rPr>
              <a:t>)\</a:t>
            </a:r>
          </a:p>
          <a:p>
            <a:pPr marL="0" indent="0">
              <a:buNone/>
            </a:pPr>
            <a:r>
              <a:rPr lang="fr-FR" sz="1400" dirty="0">
                <a:latin typeface="Consolas" panose="020B0609020204030204" pitchFamily="49" charset="0"/>
                <a:cs typeface="Consolas" panose="020B0609020204030204" pitchFamily="49" charset="0"/>
              </a:rPr>
              <a:t>    .select('time', '</a:t>
            </a:r>
            <a:r>
              <a:rPr lang="fr-FR" sz="1400" dirty="0" err="1">
                <a:latin typeface="Consolas" panose="020B0609020204030204" pitchFamily="49" charset="0"/>
                <a:cs typeface="Consolas" panose="020B0609020204030204" pitchFamily="49" charset="0"/>
              </a:rPr>
              <a:t>sensor</a:t>
            </a:r>
            <a:r>
              <a:rPr lang="fr-FR" sz="1400" dirty="0">
                <a:latin typeface="Consolas" panose="020B0609020204030204" pitchFamily="49" charset="0"/>
                <a:cs typeface="Consolas" panose="020B0609020204030204" pitchFamily="49" charset="0"/>
              </a:rPr>
              <a:t>', 'value')\</a:t>
            </a:r>
          </a:p>
          <a:p>
            <a:pPr marL="0" indent="0">
              <a:buNone/>
            </a:pP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filter</a:t>
            </a:r>
            <a:r>
              <a:rPr lang="fr-FR" sz="1400" dirty="0">
                <a:latin typeface="Consolas" panose="020B0609020204030204" pitchFamily="49" charset="0"/>
                <a:cs typeface="Consolas" panose="020B0609020204030204" pitchFamily="49" charset="0"/>
              </a:rPr>
              <a:t>(</a:t>
            </a:r>
            <a:r>
              <a:rPr lang="fr-FR" sz="1400" dirty="0" err="1">
                <a:latin typeface="Consolas" panose="020B0609020204030204" pitchFamily="49" charset="0"/>
                <a:cs typeface="Consolas" panose="020B0609020204030204" pitchFamily="49" charset="0"/>
              </a:rPr>
              <a:t>sqlf.col</a:t>
            </a:r>
            <a:r>
              <a:rPr lang="fr-FR" sz="1400" dirty="0">
                <a:latin typeface="Consolas" panose="020B0609020204030204" pitchFamily="49" charset="0"/>
                <a:cs typeface="Consolas" panose="020B0609020204030204" pitchFamily="49" charset="0"/>
              </a:rPr>
              <a:t>('</a:t>
            </a:r>
            <a:r>
              <a:rPr lang="fr-FR" sz="1400" dirty="0" err="1">
                <a:latin typeface="Consolas" panose="020B0609020204030204" pitchFamily="49" charset="0"/>
                <a:cs typeface="Consolas" panose="020B0609020204030204" pitchFamily="49" charset="0"/>
              </a:rPr>
              <a:t>sensor</a:t>
            </a:r>
            <a:r>
              <a:rPr lang="fr-FR" sz="1400" dirty="0">
                <a:latin typeface="Consolas" panose="020B0609020204030204" pitchFamily="49" charset="0"/>
                <a:cs typeface="Consolas" panose="020B0609020204030204" pitchFamily="49" charset="0"/>
              </a:rPr>
              <a:t>')=='APUGEN2V')\</a:t>
            </a:r>
          </a:p>
          <a:p>
            <a:pPr marL="0" indent="0">
              <a:buNone/>
            </a:pPr>
            <a:r>
              <a:rPr lang="fr-FR" sz="1400" dirty="0">
                <a:latin typeface="Consolas" panose="020B0609020204030204" pitchFamily="49" charset="0"/>
                <a:cs typeface="Consolas" panose="020B0609020204030204" pitchFamily="49" charset="0"/>
              </a:rPr>
              <a:t>    </a:t>
            </a:r>
            <a:r>
              <a:rPr lang="fr-FR" sz="1400" dirty="0" smtClean="0">
                <a:latin typeface="Consolas" panose="020B0609020204030204" pitchFamily="49" charset="0"/>
                <a:cs typeface="Consolas" panose="020B0609020204030204" pitchFamily="49" charset="0"/>
              </a:rPr>
              <a:t>.</a:t>
            </a:r>
            <a:r>
              <a:rPr lang="fr-FR" sz="1400" dirty="0" err="1" smtClean="0">
                <a:latin typeface="Consolas" panose="020B0609020204030204" pitchFamily="49" charset="0"/>
                <a:cs typeface="Consolas" panose="020B0609020204030204" pitchFamily="49" charset="0"/>
              </a:rPr>
              <a:t>explain</a:t>
            </a:r>
            <a:r>
              <a:rPr lang="fr-FR" sz="1400" dirty="0" smtClean="0">
                <a:latin typeface="Consolas" panose="020B0609020204030204" pitchFamily="49" charset="0"/>
                <a:cs typeface="Consolas" panose="020B0609020204030204" pitchFamily="49" charset="0"/>
              </a:rPr>
              <a:t>()</a:t>
            </a:r>
          </a:p>
          <a:p>
            <a:pPr marL="0" indent="0">
              <a:buNone/>
            </a:pPr>
            <a:endParaRPr lang="fr-FR" dirty="0"/>
          </a:p>
        </p:txBody>
      </p:sp>
      <p:pic>
        <p:nvPicPr>
          <p:cNvPr id="5" name="Image 4"/>
          <p:cNvPicPr>
            <a:picLocks noChangeAspect="1"/>
          </p:cNvPicPr>
          <p:nvPr/>
        </p:nvPicPr>
        <p:blipFill>
          <a:blip r:embed="rId2"/>
          <a:stretch>
            <a:fillRect/>
          </a:stretch>
        </p:blipFill>
        <p:spPr>
          <a:xfrm>
            <a:off x="6096000" y="4072694"/>
            <a:ext cx="3609975" cy="1552575"/>
          </a:xfrm>
          <a:prstGeom prst="rect">
            <a:avLst/>
          </a:prstGeom>
        </p:spPr>
      </p:pic>
      <p:pic>
        <p:nvPicPr>
          <p:cNvPr id="6" name="Image 5"/>
          <p:cNvPicPr>
            <a:picLocks noChangeAspect="1"/>
          </p:cNvPicPr>
          <p:nvPr/>
        </p:nvPicPr>
        <p:blipFill>
          <a:blip r:embed="rId3"/>
          <a:stretch>
            <a:fillRect/>
          </a:stretch>
        </p:blipFill>
        <p:spPr>
          <a:xfrm>
            <a:off x="1642861" y="5761750"/>
            <a:ext cx="8648700" cy="923925"/>
          </a:xfrm>
          <a:prstGeom prst="rect">
            <a:avLst/>
          </a:prstGeom>
        </p:spPr>
      </p:pic>
      <p:sp>
        <p:nvSpPr>
          <p:cNvPr id="7" name="Rectangle 6"/>
          <p:cNvSpPr/>
          <p:nvPr/>
        </p:nvSpPr>
        <p:spPr>
          <a:xfrm>
            <a:off x="7900988" y="6313444"/>
            <a:ext cx="1011193" cy="205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8" name="Rectangle 7"/>
          <p:cNvSpPr/>
          <p:nvPr/>
        </p:nvSpPr>
        <p:spPr>
          <a:xfrm>
            <a:off x="2773051" y="6155822"/>
            <a:ext cx="2623198" cy="2171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9" name="Espace réservé du numéro de diapositive 8"/>
          <p:cNvSpPr>
            <a:spLocks noGrp="1"/>
          </p:cNvSpPr>
          <p:nvPr>
            <p:ph type="sldNum" sz="quarter" idx="12"/>
          </p:nvPr>
        </p:nvSpPr>
        <p:spPr/>
        <p:txBody>
          <a:bodyPr/>
          <a:lstStyle/>
          <a:p>
            <a:fld id="{D507D798-7ED4-457E-A60B-01745859EC32}" type="slidenum">
              <a:rPr lang="fr-FR" smtClean="0"/>
              <a:t>8</a:t>
            </a:fld>
            <a:endParaRPr lang="fr-FR"/>
          </a:p>
        </p:txBody>
      </p:sp>
      <p:sp>
        <p:nvSpPr>
          <p:cNvPr id="10" name="ZoneTexte 9"/>
          <p:cNvSpPr txBox="1"/>
          <p:nvPr/>
        </p:nvSpPr>
        <p:spPr>
          <a:xfrm>
            <a:off x="6727012" y="3643465"/>
            <a:ext cx="2347950" cy="369332"/>
          </a:xfrm>
          <a:prstGeom prst="rect">
            <a:avLst/>
          </a:prstGeom>
          <a:noFill/>
        </p:spPr>
        <p:txBody>
          <a:bodyPr wrap="none" rtlCol="0">
            <a:spAutoFit/>
          </a:bodyPr>
          <a:lstStyle/>
          <a:p>
            <a:r>
              <a:rPr lang="fr-FR" dirty="0" smtClean="0"/>
              <a:t>Schéma des fichiers lus</a:t>
            </a:r>
            <a:endParaRPr lang="fr-FR" dirty="0"/>
          </a:p>
        </p:txBody>
      </p:sp>
    </p:spTree>
    <p:extLst>
      <p:ext uri="{BB962C8B-B14F-4D97-AF65-F5344CB8AC3E}">
        <p14:creationId xmlns:p14="http://schemas.microsoft.com/office/powerpoint/2010/main" val="1095835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a:t>
            </a:r>
            <a:r>
              <a:rPr lang="fr-FR" dirty="0"/>
              <a:t>Parquet &amp; </a:t>
            </a:r>
            <a:r>
              <a:rPr lang="fr-FR" dirty="0" err="1"/>
              <a:t>Spark</a:t>
            </a:r>
            <a:r>
              <a:rPr lang="fr-FR" dirty="0"/>
              <a:t> : Lecture de fichiers Parquet </a:t>
            </a:r>
            <a:r>
              <a:rPr lang="fr-FR" dirty="0" smtClean="0"/>
              <a:t>: </a:t>
            </a:r>
            <a:r>
              <a:rPr lang="fr-FR" i="1" dirty="0" smtClean="0"/>
              <a:t>Projection </a:t>
            </a:r>
            <a:r>
              <a:rPr lang="fr-FR" i="1" dirty="0"/>
              <a:t>&amp; </a:t>
            </a:r>
            <a:r>
              <a:rPr lang="fr-FR" i="1" dirty="0" err="1"/>
              <a:t>filter</a:t>
            </a:r>
            <a:r>
              <a:rPr lang="fr-FR" i="1" dirty="0"/>
              <a:t> </a:t>
            </a:r>
            <a:r>
              <a:rPr lang="fr-FR" i="1" dirty="0" err="1"/>
              <a:t>pushdown</a:t>
            </a:r>
            <a:r>
              <a:rPr lang="fr-FR" i="1" dirty="0"/>
              <a:t> </a:t>
            </a:r>
            <a:r>
              <a:rPr lang="fr-FR" i="1" dirty="0" smtClean="0"/>
              <a:t>(2/2</a:t>
            </a:r>
            <a:r>
              <a:rPr lang="fr-FR" i="1" dirty="0"/>
              <a:t>)</a:t>
            </a:r>
            <a:endParaRPr lang="fr-FR" dirty="0"/>
          </a:p>
        </p:txBody>
      </p:sp>
      <p:sp>
        <p:nvSpPr>
          <p:cNvPr id="3" name="Espace réservé du contenu 2"/>
          <p:cNvSpPr>
            <a:spLocks noGrp="1"/>
          </p:cNvSpPr>
          <p:nvPr>
            <p:ph idx="1"/>
          </p:nvPr>
        </p:nvSpPr>
        <p:spPr/>
        <p:txBody>
          <a:bodyPr>
            <a:normAutofit/>
          </a:bodyPr>
          <a:lstStyle/>
          <a:p>
            <a:r>
              <a:rPr lang="fr-FR" sz="2000" dirty="0" smtClean="0"/>
              <a:t>Le </a:t>
            </a:r>
            <a:r>
              <a:rPr lang="fr-FR" sz="2000" i="1" dirty="0" err="1" smtClean="0"/>
              <a:t>pushdown</a:t>
            </a:r>
            <a:r>
              <a:rPr lang="fr-FR" sz="2000" i="1" dirty="0" smtClean="0"/>
              <a:t> </a:t>
            </a:r>
            <a:r>
              <a:rPr lang="fr-FR" sz="2000" dirty="0" smtClean="0"/>
              <a:t>permet :</a:t>
            </a:r>
          </a:p>
          <a:p>
            <a:pPr lvl="1"/>
            <a:r>
              <a:rPr lang="fr-FR" sz="1800" dirty="0" smtClean="0"/>
              <a:t>De lire plus vite : </a:t>
            </a:r>
            <a:r>
              <a:rPr lang="fr-FR" sz="1800" dirty="0" err="1" smtClean="0"/>
              <a:t>grace</a:t>
            </a:r>
            <a:r>
              <a:rPr lang="fr-FR" sz="1800" dirty="0" smtClean="0"/>
              <a:t> aux métadonnées et à la structure du fichier Parquet on ne scanne que les blocs de données qui nous intéressent.</a:t>
            </a:r>
          </a:p>
          <a:p>
            <a:pPr lvl="1"/>
            <a:r>
              <a:rPr lang="fr-FR" sz="1800" dirty="0" smtClean="0"/>
              <a:t>De ne monter en mémoire que les lignes et colonnes dont on a strictement besoin.</a:t>
            </a:r>
          </a:p>
          <a:p>
            <a:r>
              <a:rPr lang="fr-FR" sz="2000" b="1" dirty="0" smtClean="0"/>
              <a:t>Attention</a:t>
            </a:r>
            <a:r>
              <a:rPr lang="fr-FR" sz="2000" dirty="0" smtClean="0"/>
              <a:t> : le </a:t>
            </a:r>
            <a:r>
              <a:rPr lang="fr-FR" sz="2000" i="1" dirty="0" err="1" smtClean="0"/>
              <a:t>filter</a:t>
            </a:r>
            <a:r>
              <a:rPr lang="fr-FR" sz="2000" i="1" dirty="0" smtClean="0"/>
              <a:t> </a:t>
            </a:r>
            <a:r>
              <a:rPr lang="fr-FR" sz="2000" i="1" dirty="0" err="1" smtClean="0"/>
              <a:t>pushdown</a:t>
            </a:r>
            <a:r>
              <a:rPr lang="fr-FR" sz="2000" dirty="0" smtClean="0"/>
              <a:t> ne marche que pour des conditions (prédicats) relativement simples (== ; != ; &gt; ; &lt; ; etc.). Son fonctionnement s’est amélioré et enrichi avec les différentes versions de </a:t>
            </a:r>
            <a:r>
              <a:rPr lang="fr-FR" sz="2000" dirty="0" err="1" smtClean="0"/>
              <a:t>Spark</a:t>
            </a:r>
            <a:r>
              <a:rPr lang="fr-FR" sz="2000" dirty="0" smtClean="0"/>
              <a:t>. Exemple de cas de filtre plus complexe ne pouvant être </a:t>
            </a:r>
            <a:r>
              <a:rPr lang="fr-FR" sz="2000" i="1" dirty="0" err="1" smtClean="0"/>
              <a:t>pushed</a:t>
            </a:r>
            <a:r>
              <a:rPr lang="fr-FR" sz="2000" i="1" dirty="0" smtClean="0"/>
              <a:t> down </a:t>
            </a:r>
            <a:r>
              <a:rPr lang="fr-FR" sz="2000" dirty="0" smtClean="0"/>
              <a:t>: </a:t>
            </a:r>
          </a:p>
          <a:p>
            <a:pPr marL="0" indent="0">
              <a:buNone/>
            </a:pPr>
            <a:endParaRPr lang="fr-FR" sz="1400" dirty="0" smtClean="0"/>
          </a:p>
          <a:p>
            <a:pPr marL="0" indent="0">
              <a:buNone/>
            </a:pPr>
            <a:r>
              <a:rPr lang="fr-FR" sz="1600" dirty="0">
                <a:latin typeface="Consolas" panose="020B0609020204030204" pitchFamily="49" charset="0"/>
                <a:cs typeface="Consolas" panose="020B0609020204030204" pitchFamily="49" charset="0"/>
              </a:rPr>
              <a:t>import </a:t>
            </a:r>
            <a:r>
              <a:rPr lang="fr-FR" sz="1600" dirty="0" err="1">
                <a:latin typeface="Consolas" panose="020B0609020204030204" pitchFamily="49" charset="0"/>
                <a:cs typeface="Consolas" panose="020B0609020204030204" pitchFamily="49" charset="0"/>
              </a:rPr>
              <a:t>pyspark.sql.functions</a:t>
            </a:r>
            <a:r>
              <a:rPr lang="fr-FR" sz="1600" dirty="0">
                <a:latin typeface="Consolas" panose="020B0609020204030204" pitchFamily="49" charset="0"/>
                <a:cs typeface="Consolas" panose="020B0609020204030204" pitchFamily="49" charset="0"/>
              </a:rPr>
              <a:t> as </a:t>
            </a:r>
            <a:r>
              <a:rPr lang="fr-FR" sz="1600" dirty="0" err="1">
                <a:latin typeface="Consolas" panose="020B0609020204030204" pitchFamily="49" charset="0"/>
                <a:cs typeface="Consolas" panose="020B0609020204030204" pitchFamily="49" charset="0"/>
              </a:rPr>
              <a:t>sqlf</a:t>
            </a:r>
            <a:endParaRPr lang="fr-FR" sz="1600" dirty="0">
              <a:latin typeface="Consolas" panose="020B0609020204030204" pitchFamily="49" charset="0"/>
              <a:cs typeface="Consolas" panose="020B0609020204030204" pitchFamily="49" charset="0"/>
            </a:endParaRPr>
          </a:p>
          <a:p>
            <a:pPr marL="0" indent="0">
              <a:buNone/>
            </a:pPr>
            <a:r>
              <a:rPr lang="fr-FR" sz="1600" dirty="0" err="1">
                <a:latin typeface="Consolas" panose="020B0609020204030204" pitchFamily="49" charset="0"/>
                <a:cs typeface="Consolas" panose="020B0609020204030204" pitchFamily="49" charset="0"/>
              </a:rPr>
              <a:t>spark.read</a:t>
            </a:r>
            <a:r>
              <a:rPr lang="fr-FR" sz="1600" dirty="0">
                <a:latin typeface="Consolas" panose="020B0609020204030204" pitchFamily="49" charset="0"/>
                <a:cs typeface="Consolas" panose="020B0609020204030204" pitchFamily="49" charset="0"/>
              </a:rPr>
              <a:t>\</a:t>
            </a:r>
          </a:p>
          <a:p>
            <a:pPr marL="0" indent="0">
              <a:buNone/>
            </a:pPr>
            <a:r>
              <a:rPr lang="fr-FR" sz="1600" dirty="0">
                <a:latin typeface="Consolas" panose="020B0609020204030204" pitchFamily="49" charset="0"/>
                <a:cs typeface="Consolas" panose="020B0609020204030204" pitchFamily="49" charset="0"/>
              </a:rPr>
              <a:t>    .parquet(*</a:t>
            </a:r>
            <a:r>
              <a:rPr lang="fr-FR" sz="1600" dirty="0" err="1">
                <a:latin typeface="Consolas" panose="020B0609020204030204" pitchFamily="49" charset="0"/>
                <a:cs typeface="Consolas" panose="020B0609020204030204" pitchFamily="49" charset="0"/>
              </a:rPr>
              <a:t>dir_list</a:t>
            </a:r>
            <a:r>
              <a:rPr lang="fr-FR" sz="1600" dirty="0">
                <a:latin typeface="Consolas" panose="020B0609020204030204" pitchFamily="49" charset="0"/>
                <a:cs typeface="Consolas" panose="020B0609020204030204" pitchFamily="49" charset="0"/>
              </a:rPr>
              <a:t>)\</a:t>
            </a:r>
          </a:p>
          <a:p>
            <a:pPr marL="0" indent="0">
              <a:buNone/>
            </a:pPr>
            <a:r>
              <a:rPr lang="fr-FR" sz="1600" dirty="0" smtClean="0">
                <a:latin typeface="Consolas" panose="020B0609020204030204" pitchFamily="49" charset="0"/>
                <a:cs typeface="Consolas" panose="020B0609020204030204" pitchFamily="49" charset="0"/>
              </a:rPr>
              <a:t>    .</a:t>
            </a:r>
            <a:r>
              <a:rPr lang="fr-FR" sz="1600" dirty="0" err="1">
                <a:latin typeface="Consolas" panose="020B0609020204030204" pitchFamily="49" charset="0"/>
                <a:cs typeface="Consolas" panose="020B0609020204030204" pitchFamily="49" charset="0"/>
              </a:rPr>
              <a:t>filter</a:t>
            </a:r>
            <a:r>
              <a:rPr lang="fr-FR" sz="1600" dirty="0">
                <a:latin typeface="Consolas" panose="020B0609020204030204" pitchFamily="49" charset="0"/>
                <a:cs typeface="Consolas" panose="020B0609020204030204" pitchFamily="49" charset="0"/>
              </a:rPr>
              <a:t>(</a:t>
            </a:r>
            <a:r>
              <a:rPr lang="fr-FR" sz="1600" dirty="0" err="1">
                <a:latin typeface="Consolas" panose="020B0609020204030204" pitchFamily="49" charset="0"/>
                <a:cs typeface="Consolas" panose="020B0609020204030204" pitchFamily="49" charset="0"/>
              </a:rPr>
              <a:t>sqlf.length</a:t>
            </a:r>
            <a:r>
              <a:rPr lang="fr-FR" sz="1600" dirty="0">
                <a:latin typeface="Consolas" panose="020B0609020204030204" pitchFamily="49" charset="0"/>
                <a:cs typeface="Consolas" panose="020B0609020204030204" pitchFamily="49" charset="0"/>
              </a:rPr>
              <a:t>(</a:t>
            </a:r>
            <a:r>
              <a:rPr lang="fr-FR" sz="1600" dirty="0" err="1">
                <a:latin typeface="Consolas" panose="020B0609020204030204" pitchFamily="49" charset="0"/>
                <a:cs typeface="Consolas" panose="020B0609020204030204" pitchFamily="49" charset="0"/>
              </a:rPr>
              <a:t>sqlf.col</a:t>
            </a:r>
            <a:r>
              <a:rPr lang="fr-FR" sz="1600" dirty="0">
                <a:latin typeface="Consolas" panose="020B0609020204030204" pitchFamily="49" charset="0"/>
                <a:cs typeface="Consolas" panose="020B0609020204030204" pitchFamily="49" charset="0"/>
              </a:rPr>
              <a:t>('</a:t>
            </a:r>
            <a:r>
              <a:rPr lang="fr-FR" sz="1600" dirty="0" err="1">
                <a:latin typeface="Consolas" panose="020B0609020204030204" pitchFamily="49" charset="0"/>
                <a:cs typeface="Consolas" panose="020B0609020204030204" pitchFamily="49" charset="0"/>
              </a:rPr>
              <a:t>sensor</a:t>
            </a:r>
            <a:r>
              <a:rPr lang="fr-FR" sz="1600" dirty="0">
                <a:latin typeface="Consolas" panose="020B0609020204030204" pitchFamily="49" charset="0"/>
                <a:cs typeface="Consolas" panose="020B0609020204030204" pitchFamily="49" charset="0"/>
              </a:rPr>
              <a:t>'))==8</a:t>
            </a:r>
            <a:r>
              <a:rPr lang="fr-FR" sz="1600" dirty="0" smtClean="0">
                <a:latin typeface="Consolas" panose="020B0609020204030204" pitchFamily="49" charset="0"/>
                <a:cs typeface="Consolas" panose="020B0609020204030204" pitchFamily="49" charset="0"/>
              </a:rPr>
              <a:t>)\</a:t>
            </a:r>
          </a:p>
          <a:p>
            <a:pPr marL="0" indent="0">
              <a:buNone/>
            </a:pPr>
            <a:r>
              <a:rPr lang="fr-FR" sz="1600" dirty="0" smtClean="0">
                <a:latin typeface="Consolas" panose="020B0609020204030204" pitchFamily="49" charset="0"/>
                <a:cs typeface="Consolas" panose="020B0609020204030204" pitchFamily="49" charset="0"/>
              </a:rPr>
              <a:t>    </a:t>
            </a:r>
            <a:r>
              <a:rPr lang="fr-FR" sz="1600" dirty="0">
                <a:latin typeface="Consolas" panose="020B0609020204030204" pitchFamily="49" charset="0"/>
                <a:cs typeface="Consolas" panose="020B0609020204030204" pitchFamily="49" charset="0"/>
              </a:rPr>
              <a:t>.</a:t>
            </a:r>
            <a:r>
              <a:rPr lang="fr-FR" sz="1600" dirty="0" err="1">
                <a:latin typeface="Consolas" panose="020B0609020204030204" pitchFamily="49" charset="0"/>
                <a:cs typeface="Consolas" panose="020B0609020204030204" pitchFamily="49" charset="0"/>
              </a:rPr>
              <a:t>explain</a:t>
            </a:r>
            <a:r>
              <a:rPr lang="fr-FR" sz="1600" dirty="0">
                <a:latin typeface="Consolas" panose="020B0609020204030204" pitchFamily="49" charset="0"/>
                <a:cs typeface="Consolas" panose="020B0609020204030204" pitchFamily="49" charset="0"/>
              </a:rPr>
              <a:t>()</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D507D798-7ED4-457E-A60B-01745859EC32}" type="slidenum">
              <a:rPr lang="fr-FR" smtClean="0"/>
              <a:t>9</a:t>
            </a:fld>
            <a:endParaRPr lang="fr-FR"/>
          </a:p>
        </p:txBody>
      </p:sp>
      <p:pic>
        <p:nvPicPr>
          <p:cNvPr id="5" name="Image 4"/>
          <p:cNvPicPr>
            <a:picLocks noChangeAspect="1"/>
          </p:cNvPicPr>
          <p:nvPr/>
        </p:nvPicPr>
        <p:blipFill>
          <a:blip r:embed="rId2"/>
          <a:stretch>
            <a:fillRect/>
          </a:stretch>
        </p:blipFill>
        <p:spPr>
          <a:xfrm>
            <a:off x="2834559" y="5814968"/>
            <a:ext cx="8010525" cy="1000125"/>
          </a:xfrm>
          <a:prstGeom prst="rect">
            <a:avLst/>
          </a:prstGeom>
        </p:spPr>
      </p:pic>
      <p:sp>
        <p:nvSpPr>
          <p:cNvPr id="6" name="Rectangle 5"/>
          <p:cNvSpPr/>
          <p:nvPr/>
        </p:nvSpPr>
        <p:spPr>
          <a:xfrm>
            <a:off x="4679126" y="6510316"/>
            <a:ext cx="1386824" cy="211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89671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4900</TotalTime>
  <Words>4269</Words>
  <Application>Microsoft Office PowerPoint</Application>
  <PresentationFormat>Grand écran</PresentationFormat>
  <Paragraphs>363</Paragraphs>
  <Slides>33</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Calibri Light</vt:lpstr>
      <vt:lpstr>Consolas</vt:lpstr>
      <vt:lpstr>Thème Office</vt:lpstr>
      <vt:lpstr>TechTalk #3 Apache Parquet &amp; Apache Spark</vt:lpstr>
      <vt:lpstr>Présentation PowerPoint</vt:lpstr>
      <vt:lpstr>I.I Apache Parquet (1/3)</vt:lpstr>
      <vt:lpstr>I.I Apache Parquet (2/3)</vt:lpstr>
      <vt:lpstr>I.I Apache Parquet (3/3)</vt:lpstr>
      <vt:lpstr>I-II. Parquet &amp; Spark : Généralités (1/2)</vt:lpstr>
      <vt:lpstr>I-II. Parquet &amp; Spark : Généralités (2/2)</vt:lpstr>
      <vt:lpstr>II-I. Parquet &amp; Spark : Lecture de fichiers Parquet : Projection &amp; filter pushdown (1/2)</vt:lpstr>
      <vt:lpstr>II-I. Parquet &amp; Spark : Lecture de fichiers Parquet : Projection &amp; filter pushdown (2/2)</vt:lpstr>
      <vt:lpstr>II-II. Stockage des fichiers partitionnés dans le file system</vt:lpstr>
      <vt:lpstr>II-III. Parquet &amp; Spark : Lecture de fichiers Parquet partitionnés : le partition pruning (1/3) </vt:lpstr>
      <vt:lpstr>II-III. Parquet &amp; Spark : Lecture de fichiers Parquet partitionnés : le partition pruning (2/3) </vt:lpstr>
      <vt:lpstr>II-III. Parquet &amp; Spark : Lecture de fichiers Parquet partitionnés : le partition pruning (3/3) </vt:lpstr>
      <vt:lpstr>II-IV. Parquet &amp; Spark : Lecture de fichiers Parquet partitionnés : le base path (1/2) </vt:lpstr>
      <vt:lpstr>II-IV. Parquet &amp; Spark : Lecture de fichiers Parquet partitionnés : le base path (2/2) </vt:lpstr>
      <vt:lpstr>III-I. Parquet &amp; Spark : Écriture simple de fichiers Parquet (1/2)</vt:lpstr>
      <vt:lpstr>III-I. Parquet &amp; Spark : Écriture simple de fichiers Parquet (2/2)</vt:lpstr>
      <vt:lpstr>III-II. Parquet &amp; Spark : Écriture de fichiers Parquet partitionnés (1/4)</vt:lpstr>
      <vt:lpstr>III-II. Parquet &amp; Spark : Écriture de fichiers Parquet partitionnés (2/4)</vt:lpstr>
      <vt:lpstr>III-II. Parquet &amp; Spark : Écriture de fichiers Parquet partitionnés (3/4)</vt:lpstr>
      <vt:lpstr>III-II. Parquet &amp; Spark : Écriture de fichiers Parquet partitionnés (4/4)</vt:lpstr>
      <vt:lpstr>III-III. Nombre de fichiers finalement écrits sur le disque : Attention aux partitions vides</vt:lpstr>
      <vt:lpstr>IV-I. Parquet &amp; Spark : Remarques sur les fichiers CSV (1/2)</vt:lpstr>
      <vt:lpstr>IV-I. Parquet &amp; Spark : Remarques sur les fichiers CSV (2/2)</vt:lpstr>
      <vt:lpstr>IV-II. Similarités tables Hive / Parquet partitionné : Comparaison</vt:lpstr>
      <vt:lpstr>Annexes</vt:lpstr>
      <vt:lpstr>Annexe A : Sur les modes d’écriture</vt:lpstr>
      <vt:lpstr>Annexe A bis : SaveMode.Overwrite</vt:lpstr>
      <vt:lpstr>Annexe B : Options Spark (non exhaustif) – Lecture/écriture de fichiers (1/5)</vt:lpstr>
      <vt:lpstr>Annexe B : Options Spark (non exhaustif) – Lecture/écriture de fichiers (2/5)</vt:lpstr>
      <vt:lpstr>Annexe B : Options Spark (non exhaustif) – Lecture/écriture de fichiers (3/5)</vt:lpstr>
      <vt:lpstr>Annexe B : Options Spark (non exhaustif) – Lecture/écriture de fichiers (4/5)</vt:lpstr>
      <vt:lpstr>Annexe B : Options Spark (non exhaustif) – Lecture/écriture de fichiers (5/5)</vt:lpstr>
    </vt:vector>
  </TitlesOfParts>
  <Company>Air France KLM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TechTalk #1</dc:title>
  <dc:creator>Lienhart, Pierre (DI IZ) - AF (ext)</dc:creator>
  <cp:lastModifiedBy>Lienhart, Pierre (DI IZ) - AF (ext)</cp:lastModifiedBy>
  <cp:revision>122</cp:revision>
  <dcterms:created xsi:type="dcterms:W3CDTF">2018-10-16T09:20:31Z</dcterms:created>
  <dcterms:modified xsi:type="dcterms:W3CDTF">2019-07-23T06:57:59Z</dcterms:modified>
</cp:coreProperties>
</file>