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30" d="100"/>
          <a:sy n="30" d="100"/>
        </p:scale>
        <p:origin x="998" y="-101"/>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134"/>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3F0E6D5-C65F-4B50-B67A-615BE8DA131F}" authorId="{59EE3575-1E4C-0FEC-57F5-F069D3C208A0}" created="2023-04-24T17:29:38.735">
    <ac:txMkLst xmlns:ac="http://schemas.microsoft.com/office/drawing/2013/main/command">
      <pc:docMk xmlns:pc="http://schemas.microsoft.com/office/powerpoint/2013/main/command"/>
      <pc:sldMk xmlns:pc="http://schemas.microsoft.com/office/powerpoint/2013/main/command" cId="0" sldId="256"/>
      <ac:spMk id="14339" creationId="{02FDD79B-94A2-B63D-D186-B26CC1FD6F44}"/>
      <ac:txMk cp="405">
        <ac:context len="406" hash="4290566324"/>
      </ac:txMk>
    </ac:txMkLst>
    <p188:pos x="6393728" y="5071228"/>
    <p188:txBody>
      <a:bodyPr/>
      <a:lstStyle/>
      <a:p>
        <a:r>
          <a:rPr lang="en-US"/>
          <a:t>Discuss the goals of this project as mentioned in the project plan </a:t>
        </a:r>
      </a:p>
    </p188:txBody>
  </p188:cm>
  <p188:cm id="{A33E5FEB-8C13-469B-8538-E35EDA2B2523}" authorId="{59EE3575-1E4C-0FEC-57F5-F069D3C208A0}" created="2023-04-24T17:44:00.686">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0" len="5">
        <ac:context len="176" hash="2103398321"/>
      </ac:txMk>
    </ac:txMkLst>
    <p188:pos x="1339128" y="793346"/>
    <p188:txBody>
      <a:bodyPr/>
      <a:lstStyle/>
      <a:p>
        <a:r>
          <a:rPr lang="en-US"/>
          <a:t>Think this addresses both the why to care and intro</a:t>
        </a:r>
      </a:p>
    </p188:txBody>
  </p188:cm>
  <p188:cm id="{A3B7D643-0474-4D2B-905B-C0FA5A25A887}" authorId="{59EE3575-1E4C-0FEC-57F5-F069D3C208A0}" created="2023-04-24T17:44:34.225">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27" len="17">
        <ac:context len="176" hash="2103398321"/>
      </ac:txMk>
    </ac:txMkLst>
    <p188:pos x="6596928" y="1275946"/>
    <p188:txBody>
      <a:bodyPr/>
      <a:lstStyle/>
      <a:p>
        <a:r>
          <a:rPr lang="en-US"/>
          <a:t>Discuss the way altered/cleaned data</a:t>
        </a:r>
      </a:p>
    </p188:txBody>
  </p188:cm>
  <p188:cm id="{5D11DACA-3C65-4BFA-A666-F41231A1526C}" authorId="{59EE3575-1E4C-0FEC-57F5-F069D3C208A0}" created="2023-04-24T21:06:04.861">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244" len="1">
        <ac:context len="294" hash="610577296"/>
      </ac:txMk>
    </ac:txMkLst>
    <p188:pos x="5382492" y="3530830"/>
    <p188:txBody>
      <a:bodyPr/>
      <a:lstStyle/>
      <a:p>
        <a:r>
          <a:rPr lang="en-US"/>
          <a:t>Disproportionallly impacting smaller businesses.
Harder for some buisinesses, tax law incredibly complicated</a:t>
        </a:r>
      </a:p>
    </p188:txBody>
  </p188:cm>
  <p188:cm id="{BFFD2B33-2EAE-42A1-802E-6D44F22F98F3}" authorId="{59EE3575-1E4C-0FEC-57F5-F069D3C208A0}" created="2023-04-24T21:08:47.413">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46">
        <ac:context len="294" hash="610577296"/>
      </ac:txMk>
    </ac:txMkLst>
    <p188:pos x="4163292" y="1976350"/>
    <p188:txBody>
      <a:bodyPr/>
      <a:lstStyle/>
      <a:p>
        <a:r>
          <a:rPr lang="en-US"/>
          <a:t>Dc only, limited time, limited to what was reported.
muticolinearity</a:t>
        </a:r>
      </a:p>
    </p188:txBody>
  </p188:cm>
  <p188:cm id="{90C9BAFD-A8C1-42D2-804F-A00808CC6A6F}" authorId="{59EE3575-1E4C-0FEC-57F5-F069D3C208A0}" created="2023-04-28T21:42:03.140">
    <pc:sldMkLst xmlns:pc="http://schemas.microsoft.com/office/powerpoint/2013/main/command">
      <pc:docMk/>
      <pc:sldMk cId="0" sldId="256"/>
    </pc:sldMkLst>
    <p188:txBody>
      <a:bodyPr/>
      <a:lstStyle/>
      <a:p>
        <a:r>
          <a:rPr lang="en-US"/>
          <a:t>Add link to repo</a:t>
        </a:r>
      </a:p>
    </p188:txBody>
  </p188:cm>
  <p188:cm id="{E172F460-10A1-4052-8A15-211B1A4BD6ED}" authorId="{59EE3575-1E4C-0FEC-57F5-F069D3C208A0}" created="2023-05-01T17:19:45.614">
    <pc:sldMkLst xmlns:pc="http://schemas.microsoft.com/office/powerpoint/2013/main/command">
      <pc:docMk/>
      <pc:sldMk cId="0" sldId="256"/>
    </pc:sldMkLst>
    <p188:txBody>
      <a:bodyPr/>
      <a:lstStyle/>
      <a:p>
        <a:r>
          <a:rPr lang="en-US"/>
          <a:t>Add correct classification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4/28/2023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spcBef>
                <a:spcPts val="321"/>
              </a:spcBef>
            </a:pPr>
            <a:r>
              <a:rPr lang="en-US" altLang="en-US" sz="9600" dirty="0">
                <a:solidFill>
                  <a:schemeClr val="bg1"/>
                </a:solidFill>
                <a:latin typeface="Calibri" panose="020F0502020204030204" pitchFamily="34" charset="0"/>
                <a:cs typeface="Calibri" panose="020F0502020204030204" pitchFamily="34" charset="0"/>
              </a:rPr>
              <a:t>General Guidance</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Limit poster to &lt; 1000 words – it is a summary of your work so focus on the most important ideas and results.</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Spellcheck and then have someone else proofread it.</a:t>
            </a:r>
          </a:p>
          <a:p>
            <a:pPr algn="ctr" eaLnBrk="1" hangingPunct="1">
              <a:spcBef>
                <a:spcPts val="321"/>
              </a:spcBef>
            </a:pPr>
            <a:endParaRPr lang="en-US" altLang="ja-JP" sz="9600" b="1" dirty="0">
              <a:solidFill>
                <a:schemeClr val="bg1"/>
              </a:solidFill>
              <a:latin typeface="Calibri" panose="020F0502020204030204" pitchFamily="34" charset="0"/>
              <a:cs typeface="Calibri" panose="020F0502020204030204" pitchFamily="34" charset="0"/>
            </a:endParaRPr>
          </a:p>
          <a:p>
            <a:pPr eaLnBrk="1" hangingPunct="1">
              <a:spcBef>
                <a:spcPts val="321"/>
              </a:spcBef>
            </a:pPr>
            <a:endParaRPr lang="en-US" altLang="ja-JP" sz="9600" dirty="0">
              <a:solidFill>
                <a:schemeClr val="bg1"/>
              </a:solidFill>
              <a:latin typeface="Calibri" panose="020F0502020204030204" pitchFamily="34" charset="0"/>
              <a:cs typeface="Calibri" panose="020F0502020204030204" pitchFamily="34" charset="0"/>
            </a:endParaRP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Use titles on graphs to summarize the main interpretation or takeaway from the graph or map</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Annotate with arrows and callout boxes so the viewer is </a:t>
            </a:r>
            <a:r>
              <a:rPr lang="en-US" altLang="ja-JP" sz="9600" b="1" dirty="0">
                <a:solidFill>
                  <a:schemeClr val="bg1"/>
                </a:solidFill>
                <a:latin typeface="Calibri" panose="020F0502020204030204" pitchFamily="34" charset="0"/>
                <a:cs typeface="Calibri" panose="020F0502020204030204" pitchFamily="34" charset="0"/>
              </a:rPr>
              <a:t>visually led</a:t>
            </a:r>
            <a:r>
              <a:rPr lang="en-US" altLang="ja-JP" sz="9600" dirty="0">
                <a:solidFill>
                  <a:schemeClr val="bg1"/>
                </a:solidFill>
                <a:latin typeface="Calibri" panose="020F0502020204030204" pitchFamily="34" charset="0"/>
                <a:cs typeface="Calibri" panose="020F0502020204030204" pitchFamily="34" charset="0"/>
              </a:rPr>
              <a:t> through how hypothesis is addressed. </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Help readers understand the logic behind your conclusions </a:t>
            </a:r>
            <a:r>
              <a:rPr lang="en-US" altLang="ja-JP" sz="9600" i="1" dirty="0">
                <a:solidFill>
                  <a:schemeClr val="bg1"/>
                </a:solidFill>
                <a:latin typeface="Calibri" panose="020F0502020204030204" pitchFamily="34" charset="0"/>
                <a:cs typeface="Calibri" panose="020F0502020204030204" pitchFamily="34" charset="0"/>
              </a:rPr>
              <a:t>without you needing to be there</a:t>
            </a:r>
            <a:r>
              <a:rPr lang="en-US" altLang="ja-JP" sz="9600" dirty="0">
                <a:solidFill>
                  <a:schemeClr val="bg1"/>
                </a:solidFill>
                <a:latin typeface="Calibri" panose="020F0502020204030204" pitchFamily="34" charset="0"/>
                <a:cs typeface="Calibri" panose="020F0502020204030204" pitchFamily="34" charset="0"/>
              </a:rPr>
              <a:t>.</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Keep font size of all text (even graph labels) as big or bigger than in rest of poster</a:t>
            </a:r>
          </a:p>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‹N°›</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‹N°›</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‹N°›</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‹N°›</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‹N°›</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‹N°›</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‹N°›</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‹N°›</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‹N°›</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‹N°›</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‹N°›</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microsoft.com/office/2018/10/relationships/comments" Target="../comments/modernComment_100_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068793" y="657068"/>
            <a:ext cx="30360664" cy="20018377"/>
            <a:chOff x="1144860" y="758824"/>
            <a:chExt cx="30360664"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94344" cy="20018375"/>
              <a:chOff x="1144860" y="758825"/>
              <a:chExt cx="6894344"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6877818"/>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$525 Billion was disbursed as part of the federal government’s Paycheck Protection Program (PPP). Some of these loans have been met with allegations of fraud. Today, the vast majority of the loans have been forgiven.</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Key Questions</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How can we assess the relationship between Amount forgiven and other variables? </a:t>
                </a:r>
              </a:p>
              <a:p>
                <a:pPr marL="1200150" lvl="1"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How c</a:t>
                </a:r>
                <a:r>
                  <a:rPr lang="en-US" sz="28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81204" y="16372189"/>
                <a:ext cx="6858000" cy="440501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Classification: Using KNN, LDA, QDA, and trees to predict business type.</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Regression: Using PCR, PLS, ridge, stepwise, and LASSO to predict the amount forgiven</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ML methods fail to adequately predict PPP loan forgiveness but succeed at classifying business based on their tax status. </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44860" y="12484256"/>
                <a:ext cx="6858000" cy="357115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~23,000 rows, 2020 to present</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Work with same data as lenders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Had to create `Business Type` variable` to streamline multiple levels</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3296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Most regression models suffer from high MSE that makes useful predictions impractical.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The variables that were important between the two approaches differed (e.g.,  minority owned business, etc.)</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models to help build better loan forgiveness requirements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our models to predict on more recent PPP loan forgiveness</a:t>
                </a:r>
              </a:p>
              <a:p>
                <a:pPr eaLnBrk="1" hangingPunct="1">
                  <a:spcBef>
                    <a:spcPct val="50000"/>
                  </a:spcBef>
                </a:pPr>
                <a:endParaRPr lang="en-US" altLang="ja-JP"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508877"/>
                <a:ext cx="6588125" cy="701579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that the data collected by the SBA Is accurate for all loans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Limited Data Availability</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Results not generalizable beyond D.C.</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Proxies were accurate representations of the enterprises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Inherent barriers in filing for PPP forgiveness </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6"/>
          <a:stretch>
            <a:fillRect/>
          </a:stretch>
        </p:blipFill>
        <p:spPr>
          <a:xfrm>
            <a:off x="22308503" y="19266535"/>
            <a:ext cx="1498600" cy="1511300"/>
          </a:xfrm>
          <a:prstGeom prst="rect">
            <a:avLst/>
          </a:prstGeom>
        </p:spPr>
      </p:pic>
      <p:sp>
        <p:nvSpPr>
          <p:cNvPr id="13" name="ZoneTexte 12">
            <a:extLst>
              <a:ext uri="{FF2B5EF4-FFF2-40B4-BE49-F238E27FC236}">
                <a16:creationId xmlns:a16="http://schemas.microsoft.com/office/drawing/2014/main" id="{D7E53FEF-B598-79B4-6210-B9603FFE970D}"/>
              </a:ext>
            </a:extLst>
          </p:cNvPr>
          <p:cNvSpPr txBox="1"/>
          <p:nvPr/>
        </p:nvSpPr>
        <p:spPr>
          <a:xfrm>
            <a:off x="10935249" y="6324153"/>
            <a:ext cx="3580851"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Best Models</a:t>
            </a:r>
          </a:p>
        </p:txBody>
      </p:sp>
      <p:pic>
        <p:nvPicPr>
          <p:cNvPr id="35" name="Image 34" descr="Une image contenant graphique&#10;&#10;Description générée automatiquement">
            <a:extLst>
              <a:ext uri="{FF2B5EF4-FFF2-40B4-BE49-F238E27FC236}">
                <a16:creationId xmlns:a16="http://schemas.microsoft.com/office/drawing/2014/main" id="{1275142C-C17A-CF38-CAA2-8D683207A7BA}"/>
              </a:ext>
            </a:extLst>
          </p:cNvPr>
          <p:cNvPicPr>
            <a:picLocks noChangeAspect="1"/>
          </p:cNvPicPr>
          <p:nvPr/>
        </p:nvPicPr>
        <p:blipFill>
          <a:blip r:embed="rId7"/>
          <a:stretch>
            <a:fillRect/>
          </a:stretch>
        </p:blipFill>
        <p:spPr>
          <a:xfrm>
            <a:off x="17505758" y="2042374"/>
            <a:ext cx="5847880" cy="4235668"/>
          </a:xfrm>
          <a:prstGeom prst="rect">
            <a:avLst/>
          </a:prstGeom>
        </p:spPr>
      </p:pic>
      <p:pic>
        <p:nvPicPr>
          <p:cNvPr id="37" name="Image 36" descr="Une image contenant graphique&#10;&#10;Description générée automatiquement">
            <a:extLst>
              <a:ext uri="{FF2B5EF4-FFF2-40B4-BE49-F238E27FC236}">
                <a16:creationId xmlns:a16="http://schemas.microsoft.com/office/drawing/2014/main" id="{DBB5463B-E4A1-DBD4-66FC-3745A1CFB928}"/>
              </a:ext>
            </a:extLst>
          </p:cNvPr>
          <p:cNvPicPr>
            <a:picLocks noChangeAspect="1"/>
          </p:cNvPicPr>
          <p:nvPr/>
        </p:nvPicPr>
        <p:blipFill>
          <a:blip r:embed="rId8"/>
          <a:stretch>
            <a:fillRect/>
          </a:stretch>
        </p:blipFill>
        <p:spPr>
          <a:xfrm>
            <a:off x="9232947" y="2188829"/>
            <a:ext cx="5604278" cy="4050289"/>
          </a:xfrm>
          <a:prstGeom prst="rect">
            <a:avLst/>
          </a:prstGeom>
        </p:spPr>
      </p:pic>
      <p:sp>
        <p:nvSpPr>
          <p:cNvPr id="48" name="ZoneTexte 47">
            <a:extLst>
              <a:ext uri="{FF2B5EF4-FFF2-40B4-BE49-F238E27FC236}">
                <a16:creationId xmlns:a16="http://schemas.microsoft.com/office/drawing/2014/main" id="{60243287-6283-BC1D-F525-772B277990A5}"/>
              </a:ext>
            </a:extLst>
          </p:cNvPr>
          <p:cNvSpPr txBox="1"/>
          <p:nvPr/>
        </p:nvSpPr>
        <p:spPr>
          <a:xfrm>
            <a:off x="9564764" y="1508223"/>
            <a:ext cx="5847879"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Understanding the Data</a:t>
            </a:r>
          </a:p>
        </p:txBody>
      </p:sp>
      <p:sp>
        <p:nvSpPr>
          <p:cNvPr id="53" name="ZoneTexte 52">
            <a:extLst>
              <a:ext uri="{FF2B5EF4-FFF2-40B4-BE49-F238E27FC236}">
                <a16:creationId xmlns:a16="http://schemas.microsoft.com/office/drawing/2014/main" id="{BC35075D-12F2-159C-20DB-C1B9FB3C5F33}"/>
              </a:ext>
            </a:extLst>
          </p:cNvPr>
          <p:cNvSpPr txBox="1"/>
          <p:nvPr/>
        </p:nvSpPr>
        <p:spPr>
          <a:xfrm>
            <a:off x="9165321" y="11208040"/>
            <a:ext cx="4989501"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cs typeface="Calibri" panose="020F0502020204030204" pitchFamily="34" charset="0"/>
              </a:rPr>
              <a:t>Selected Models</a:t>
            </a:r>
          </a:p>
        </p:txBody>
      </p:sp>
      <p:sp>
        <p:nvSpPr>
          <p:cNvPr id="54" name="ZoneTexte 53">
            <a:extLst>
              <a:ext uri="{FF2B5EF4-FFF2-40B4-BE49-F238E27FC236}">
                <a16:creationId xmlns:a16="http://schemas.microsoft.com/office/drawing/2014/main" id="{66DF19C7-FC4F-AC72-6AED-3DB36805DB7F}"/>
              </a:ext>
            </a:extLst>
          </p:cNvPr>
          <p:cNvSpPr txBox="1"/>
          <p:nvPr/>
        </p:nvSpPr>
        <p:spPr>
          <a:xfrm>
            <a:off x="9326525" y="1206572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Tree</a:t>
            </a:r>
          </a:p>
        </p:txBody>
      </p:sp>
      <p:sp>
        <p:nvSpPr>
          <p:cNvPr id="55" name="ZoneTexte 54">
            <a:extLst>
              <a:ext uri="{FF2B5EF4-FFF2-40B4-BE49-F238E27FC236}">
                <a16:creationId xmlns:a16="http://schemas.microsoft.com/office/drawing/2014/main" id="{31FB1643-1DB7-C356-13DD-AE30D17F6869}"/>
              </a:ext>
            </a:extLst>
          </p:cNvPr>
          <p:cNvSpPr txBox="1"/>
          <p:nvPr/>
        </p:nvSpPr>
        <p:spPr>
          <a:xfrm>
            <a:off x="19926945" y="15396009"/>
            <a:ext cx="1502229"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LASSO</a:t>
            </a:r>
          </a:p>
        </p:txBody>
      </p:sp>
      <p:graphicFrame>
        <p:nvGraphicFramePr>
          <p:cNvPr id="14336" name="Tableau 14336">
            <a:extLst>
              <a:ext uri="{FF2B5EF4-FFF2-40B4-BE49-F238E27FC236}">
                <a16:creationId xmlns:a16="http://schemas.microsoft.com/office/drawing/2014/main" id="{03B793B3-BBE7-8E5D-2F11-2B95FDA38805}"/>
              </a:ext>
            </a:extLst>
          </p:cNvPr>
          <p:cNvGraphicFramePr>
            <a:graphicFrameLocks noGrp="1"/>
          </p:cNvGraphicFramePr>
          <p:nvPr>
            <p:extLst>
              <p:ext uri="{D42A27DB-BD31-4B8C-83A1-F6EECF244321}">
                <p14:modId xmlns:p14="http://schemas.microsoft.com/office/powerpoint/2010/main" val="3554533758"/>
              </p:ext>
            </p:extLst>
          </p:nvPr>
        </p:nvGraphicFramePr>
        <p:xfrm>
          <a:off x="15291505" y="11152045"/>
          <a:ext cx="8393291" cy="4057365"/>
        </p:xfrm>
        <a:graphic>
          <a:graphicData uri="http://schemas.openxmlformats.org/drawingml/2006/table">
            <a:tbl>
              <a:tblPr firstRow="1" bandRow="1">
                <a:tableStyleId>{5C22544A-7EE6-4342-B048-85BDC9FD1C3A}</a:tableStyleId>
              </a:tblPr>
              <a:tblGrid>
                <a:gridCol w="2408102">
                  <a:extLst>
                    <a:ext uri="{9D8B030D-6E8A-4147-A177-3AD203B41FA5}">
                      <a16:colId xmlns:a16="http://schemas.microsoft.com/office/drawing/2014/main" val="4260520582"/>
                    </a:ext>
                  </a:extLst>
                </a:gridCol>
                <a:gridCol w="2408102">
                  <a:extLst>
                    <a:ext uri="{9D8B030D-6E8A-4147-A177-3AD203B41FA5}">
                      <a16:colId xmlns:a16="http://schemas.microsoft.com/office/drawing/2014/main" val="1266624359"/>
                    </a:ext>
                  </a:extLst>
                </a:gridCol>
                <a:gridCol w="1692622">
                  <a:extLst>
                    <a:ext uri="{9D8B030D-6E8A-4147-A177-3AD203B41FA5}">
                      <a16:colId xmlns:a16="http://schemas.microsoft.com/office/drawing/2014/main" val="3250989672"/>
                    </a:ext>
                  </a:extLst>
                </a:gridCol>
                <a:gridCol w="1884465">
                  <a:extLst>
                    <a:ext uri="{9D8B030D-6E8A-4147-A177-3AD203B41FA5}">
                      <a16:colId xmlns:a16="http://schemas.microsoft.com/office/drawing/2014/main" val="3034687232"/>
                    </a:ext>
                  </a:extLst>
                </a:gridCol>
              </a:tblGrid>
              <a:tr h="702015">
                <a:tc gridSpan="4">
                  <a:txBody>
                    <a:bodyPr/>
                    <a:lstStyle/>
                    <a:p>
                      <a:pPr algn="ctr"/>
                      <a:r>
                        <a:rPr lang="en-US" sz="3200" dirty="0">
                          <a:solidFill>
                            <a:schemeClr val="tx1"/>
                          </a:solidFill>
                        </a:rPr>
                        <a:t>Classification Table</a:t>
                      </a:r>
                    </a:p>
                  </a:txBody>
                  <a:tcPr anchor="ct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extLst>
                  <a:ext uri="{0D108BD9-81ED-4DB2-BD59-A6C34878D82A}">
                    <a16:rowId xmlns:a16="http://schemas.microsoft.com/office/drawing/2014/main" val="168703881"/>
                  </a:ext>
                </a:extLst>
              </a:tr>
              <a:tr h="893915">
                <a:tc>
                  <a:txBody>
                    <a:bodyPr/>
                    <a:lstStyle/>
                    <a:p>
                      <a:r>
                        <a:rPr lang="en-US" sz="2800" dirty="0" err="1">
                          <a:solidFill>
                            <a:schemeClr val="tx1"/>
                          </a:solidFill>
                        </a:rPr>
                        <a:t>Yhat</a:t>
                      </a:r>
                      <a:endParaRPr lang="en-US" sz="2800" dirty="0">
                        <a:solidFill>
                          <a:schemeClr val="tx1"/>
                        </a:solidFill>
                      </a:endParaRPr>
                    </a:p>
                  </a:txBody>
                  <a:tcPr/>
                </a:tc>
                <a:tc>
                  <a:txBody>
                    <a:bodyPr/>
                    <a:lstStyle/>
                    <a:p>
                      <a:r>
                        <a:rPr lang="en-US" sz="2800" dirty="0">
                          <a:solidFill>
                            <a:schemeClr val="tx1"/>
                          </a:solidFill>
                        </a:rPr>
                        <a:t>For-profit, group</a:t>
                      </a:r>
                    </a:p>
                  </a:txBody>
                  <a:tcPr/>
                </a:tc>
                <a:tc>
                  <a:txBody>
                    <a:bodyPr/>
                    <a:lstStyle/>
                    <a:p>
                      <a:r>
                        <a:rPr lang="en-US" sz="2800" dirty="0">
                          <a:solidFill>
                            <a:schemeClr val="tx1"/>
                          </a:solidFill>
                        </a:rPr>
                        <a:t>Non-profit</a:t>
                      </a:r>
                    </a:p>
                  </a:txBody>
                  <a:tcPr/>
                </a:tc>
                <a:tc>
                  <a:txBody>
                    <a:bodyPr/>
                    <a:lstStyle/>
                    <a:p>
                      <a:r>
                        <a:rPr lang="en-US" sz="2800" dirty="0">
                          <a:solidFill>
                            <a:schemeClr val="tx1"/>
                          </a:solidFill>
                        </a:rPr>
                        <a:t>For-profit, individual</a:t>
                      </a:r>
                    </a:p>
                  </a:txBody>
                  <a:tcPr/>
                </a:tc>
                <a:extLst>
                  <a:ext uri="{0D108BD9-81ED-4DB2-BD59-A6C34878D82A}">
                    <a16:rowId xmlns:a16="http://schemas.microsoft.com/office/drawing/2014/main" val="223790888"/>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group</a:t>
                      </a:r>
                    </a:p>
                  </a:txBody>
                  <a:tcPr/>
                </a:tc>
                <a:tc>
                  <a:txBody>
                    <a:bodyPr/>
                    <a:lstStyle/>
                    <a:p>
                      <a:r>
                        <a:rPr lang="en-US" sz="2800" dirty="0">
                          <a:solidFill>
                            <a:schemeClr val="tx1"/>
                          </a:solidFill>
                        </a:rPr>
                        <a:t>4566</a:t>
                      </a:r>
                    </a:p>
                  </a:txBody>
                  <a:tcPr/>
                </a:tc>
                <a:tc>
                  <a:txBody>
                    <a:bodyPr/>
                    <a:lstStyle/>
                    <a:p>
                      <a:r>
                        <a:rPr lang="en-US" sz="2800" dirty="0">
                          <a:solidFill>
                            <a:schemeClr val="tx1"/>
                          </a:solidFill>
                        </a:rPr>
                        <a:t>477</a:t>
                      </a:r>
                    </a:p>
                  </a:txBody>
                  <a:tcPr/>
                </a:tc>
                <a:tc>
                  <a:txBody>
                    <a:bodyPr/>
                    <a:lstStyle/>
                    <a:p>
                      <a:r>
                        <a:rPr lang="en-US" sz="2800" dirty="0">
                          <a:solidFill>
                            <a:schemeClr val="tx1"/>
                          </a:solidFill>
                        </a:rPr>
                        <a:t>268</a:t>
                      </a:r>
                    </a:p>
                  </a:txBody>
                  <a:tcPr/>
                </a:tc>
                <a:extLst>
                  <a:ext uri="{0D108BD9-81ED-4DB2-BD59-A6C34878D82A}">
                    <a16:rowId xmlns:a16="http://schemas.microsoft.com/office/drawing/2014/main" val="200606714"/>
                  </a:ext>
                </a:extLst>
              </a:tr>
              <a:tr h="520710">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Non-profit</a:t>
                      </a:r>
                    </a:p>
                  </a:txBody>
                  <a:tcPr/>
                </a:tc>
                <a:tc>
                  <a:txBody>
                    <a:bodyPr/>
                    <a:lstStyle/>
                    <a:p>
                      <a:r>
                        <a:rPr lang="en-US" sz="2800" dirty="0">
                          <a:solidFill>
                            <a:schemeClr val="tx1"/>
                          </a:solidFill>
                        </a:rPr>
                        <a:t>527</a:t>
                      </a:r>
                    </a:p>
                  </a:txBody>
                  <a:tcPr/>
                </a:tc>
                <a:tc>
                  <a:txBody>
                    <a:bodyPr/>
                    <a:lstStyle/>
                    <a:p>
                      <a:r>
                        <a:rPr lang="en-US" sz="2800" dirty="0">
                          <a:solidFill>
                            <a:schemeClr val="tx1"/>
                          </a:solidFill>
                        </a:rPr>
                        <a:t>903</a:t>
                      </a:r>
                    </a:p>
                  </a:txBody>
                  <a:tcPr/>
                </a:tc>
                <a:tc>
                  <a:txBody>
                    <a:bodyPr/>
                    <a:lstStyle/>
                    <a:p>
                      <a:r>
                        <a:rPr lang="en-US" sz="2800" dirty="0">
                          <a:solidFill>
                            <a:schemeClr val="tx1"/>
                          </a:solidFill>
                        </a:rPr>
                        <a:t>27</a:t>
                      </a:r>
                    </a:p>
                  </a:txBody>
                  <a:tcPr/>
                </a:tc>
                <a:extLst>
                  <a:ext uri="{0D108BD9-81ED-4DB2-BD59-A6C34878D82A}">
                    <a16:rowId xmlns:a16="http://schemas.microsoft.com/office/drawing/2014/main" val="1615603606"/>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individual</a:t>
                      </a:r>
                    </a:p>
                  </a:txBody>
                  <a:tcPr/>
                </a:tc>
                <a:tc>
                  <a:txBody>
                    <a:bodyPr/>
                    <a:lstStyle/>
                    <a:p>
                      <a:r>
                        <a:rPr lang="en-US" sz="2800" dirty="0">
                          <a:solidFill>
                            <a:schemeClr val="tx1"/>
                          </a:solidFill>
                        </a:rPr>
                        <a:t>1494</a:t>
                      </a:r>
                    </a:p>
                  </a:txBody>
                  <a:tcPr/>
                </a:tc>
                <a:tc>
                  <a:txBody>
                    <a:bodyPr/>
                    <a:lstStyle/>
                    <a:p>
                      <a:r>
                        <a:rPr lang="en-US" sz="2800" dirty="0">
                          <a:solidFill>
                            <a:schemeClr val="tx1"/>
                          </a:solidFill>
                        </a:rPr>
                        <a:t>91</a:t>
                      </a:r>
                    </a:p>
                  </a:txBody>
                  <a:tcPr/>
                </a:tc>
                <a:tc>
                  <a:txBody>
                    <a:bodyPr/>
                    <a:lstStyle/>
                    <a:p>
                      <a:r>
                        <a:rPr lang="en-US" sz="2800" dirty="0">
                          <a:solidFill>
                            <a:schemeClr val="tx1"/>
                          </a:solidFill>
                        </a:rPr>
                        <a:t>3486</a:t>
                      </a:r>
                    </a:p>
                  </a:txBody>
                  <a:tcPr/>
                </a:tc>
                <a:extLst>
                  <a:ext uri="{0D108BD9-81ED-4DB2-BD59-A6C34878D82A}">
                    <a16:rowId xmlns:a16="http://schemas.microsoft.com/office/drawing/2014/main" val="3678509143"/>
                  </a:ext>
                </a:extLst>
              </a:tr>
            </a:tbl>
          </a:graphicData>
        </a:graphic>
      </p:graphicFrame>
      <p:sp>
        <p:nvSpPr>
          <p:cNvPr id="14337" name="ZoneTexte 14336">
            <a:extLst>
              <a:ext uri="{FF2B5EF4-FFF2-40B4-BE49-F238E27FC236}">
                <a16:creationId xmlns:a16="http://schemas.microsoft.com/office/drawing/2014/main" id="{A2FC3EF3-40C5-3313-792D-B39967D95B37}"/>
              </a:ext>
            </a:extLst>
          </p:cNvPr>
          <p:cNvSpPr txBox="1"/>
          <p:nvPr/>
        </p:nvSpPr>
        <p:spPr>
          <a:xfrm>
            <a:off x="13511126" y="2245936"/>
            <a:ext cx="2889325" cy="163121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 Business fall under For-profit, </a:t>
            </a:r>
            <a:r>
              <a:rPr lang="en-US" sz="2400" dirty="0">
                <a:solidFill>
                  <a:schemeClr val="dk1"/>
                </a:solidFill>
                <a:latin typeface="Calibri" panose="020F0502020204030204" pitchFamily="34" charset="0"/>
                <a:ea typeface="+mn-ea"/>
                <a:cs typeface="Calibri" panose="020F0502020204030204" pitchFamily="34" charset="0"/>
              </a:rPr>
              <a:t>particularly</a:t>
            </a:r>
            <a:r>
              <a:rPr lang="en-US" sz="2400" dirty="0">
                <a:latin typeface="Calibri" panose="020F0502020204030204" pitchFamily="34" charset="0"/>
                <a:cs typeface="Calibri" panose="020F0502020204030204" pitchFamily="34" charset="0"/>
              </a:rPr>
              <a:t> for-profit group</a:t>
            </a:r>
          </a:p>
        </p:txBody>
      </p:sp>
      <p:sp>
        <p:nvSpPr>
          <p:cNvPr id="14338" name="ZoneTexte 14337">
            <a:extLst>
              <a:ext uri="{FF2B5EF4-FFF2-40B4-BE49-F238E27FC236}">
                <a16:creationId xmlns:a16="http://schemas.microsoft.com/office/drawing/2014/main" id="{7574DD5E-2377-EC39-BDCC-F591BA95C8E9}"/>
              </a:ext>
            </a:extLst>
          </p:cNvPr>
          <p:cNvSpPr txBox="1"/>
          <p:nvPr/>
        </p:nvSpPr>
        <p:spPr>
          <a:xfrm>
            <a:off x="15346727" y="5123363"/>
            <a:ext cx="249065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right skew</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Mostly smaller amounts forgiven</a:t>
            </a:r>
          </a:p>
        </p:txBody>
      </p:sp>
      <p:sp>
        <p:nvSpPr>
          <p:cNvPr id="14345" name="ZoneTexte 14344">
            <a:extLst>
              <a:ext uri="{FF2B5EF4-FFF2-40B4-BE49-F238E27FC236}">
                <a16:creationId xmlns:a16="http://schemas.microsoft.com/office/drawing/2014/main" id="{C6BEE41E-1DB5-DB74-139A-A6E862003638}"/>
              </a:ext>
            </a:extLst>
          </p:cNvPr>
          <p:cNvSpPr txBox="1"/>
          <p:nvPr/>
        </p:nvSpPr>
        <p:spPr>
          <a:xfrm>
            <a:off x="21429174" y="7931381"/>
            <a:ext cx="2394097" cy="2677656"/>
          </a:xfrm>
          <a:prstGeom prst="rect">
            <a:avLst/>
          </a:prstGeom>
          <a:solidFill>
            <a:schemeClr val="bg1"/>
          </a:solidFill>
        </p:spPr>
        <p:txBody>
          <a:bodyPr wrap="square" rtlCol="0">
            <a:spAutoFit/>
          </a:bodyPr>
          <a:lstStyle/>
          <a:p>
            <a:r>
              <a:rPr lang="en-US" sz="2400" dirty="0">
                <a:latin typeface="Calibri" panose="020F0502020204030204" pitchFamily="34" charset="0"/>
                <a:cs typeface="Calibri" panose="020F0502020204030204" pitchFamily="34" charset="0"/>
              </a:rPr>
              <a:t>Best models selected by having the lowest error.  LASSO for Regression and Trees for Classification.</a:t>
            </a:r>
          </a:p>
        </p:txBody>
      </p:sp>
      <p:sp>
        <p:nvSpPr>
          <p:cNvPr id="14348" name="ZoneTexte 14347">
            <a:extLst>
              <a:ext uri="{FF2B5EF4-FFF2-40B4-BE49-F238E27FC236}">
                <a16:creationId xmlns:a16="http://schemas.microsoft.com/office/drawing/2014/main" id="{11E8E3B2-27A9-0A0B-6337-421918AD30D6}"/>
              </a:ext>
            </a:extLst>
          </p:cNvPr>
          <p:cNvSpPr txBox="1"/>
          <p:nvPr/>
        </p:nvSpPr>
        <p:spPr>
          <a:xfrm>
            <a:off x="18166079" y="16209578"/>
            <a:ext cx="5187558" cy="1066446"/>
          </a:xfrm>
          <a:prstGeom prst="rect">
            <a:avLst/>
          </a:prstGeom>
          <a:noFill/>
        </p:spPr>
        <p:txBody>
          <a:bodyPr wrap="square" rtlCol="0">
            <a:spAutoFit/>
          </a:bodyPr>
          <a:lstStyle/>
          <a:p>
            <a:endParaRPr lang="en-US" dirty="0"/>
          </a:p>
          <a:p>
            <a:endParaRPr lang="en-US" dirty="0"/>
          </a:p>
          <a:p>
            <a:endParaRPr lang="en-US" dirty="0"/>
          </a:p>
        </p:txBody>
      </p:sp>
      <p:grpSp>
        <p:nvGrpSpPr>
          <p:cNvPr id="14350" name="Groupe 14349">
            <a:extLst>
              <a:ext uri="{FF2B5EF4-FFF2-40B4-BE49-F238E27FC236}">
                <a16:creationId xmlns:a16="http://schemas.microsoft.com/office/drawing/2014/main" id="{9B862E33-FD48-3CA0-1350-D63C62897D46}"/>
              </a:ext>
            </a:extLst>
          </p:cNvPr>
          <p:cNvGrpSpPr/>
          <p:nvPr/>
        </p:nvGrpSpPr>
        <p:grpSpPr>
          <a:xfrm>
            <a:off x="10983607" y="15130852"/>
            <a:ext cx="6445581" cy="4698121"/>
            <a:chOff x="17138860" y="11741345"/>
            <a:chExt cx="6445581" cy="4698121"/>
          </a:xfrm>
        </p:grpSpPr>
        <p:pic>
          <p:nvPicPr>
            <p:cNvPr id="52" name="Image 51">
              <a:extLst>
                <a:ext uri="{FF2B5EF4-FFF2-40B4-BE49-F238E27FC236}">
                  <a16:creationId xmlns:a16="http://schemas.microsoft.com/office/drawing/2014/main" id="{7705CC1B-FBAA-A7DF-17B3-99732E8F999C}"/>
                </a:ext>
              </a:extLst>
            </p:cNvPr>
            <p:cNvPicPr>
              <a:picLocks noChangeAspect="1"/>
            </p:cNvPicPr>
            <p:nvPr/>
          </p:nvPicPr>
          <p:blipFill>
            <a:blip r:embed="rId9"/>
            <a:stretch>
              <a:fillRect/>
            </a:stretch>
          </p:blipFill>
          <p:spPr>
            <a:xfrm>
              <a:off x="17138860" y="12203798"/>
              <a:ext cx="6445581" cy="4235668"/>
            </a:xfrm>
            <a:prstGeom prst="rect">
              <a:avLst/>
            </a:prstGeom>
          </p:spPr>
        </p:pic>
        <p:sp>
          <p:nvSpPr>
            <p:cNvPr id="14349" name="ZoneTexte 14348">
              <a:extLst>
                <a:ext uri="{FF2B5EF4-FFF2-40B4-BE49-F238E27FC236}">
                  <a16:creationId xmlns:a16="http://schemas.microsoft.com/office/drawing/2014/main" id="{DB98878B-906C-0D0A-0532-07DE380C4432}"/>
                </a:ext>
              </a:extLst>
            </p:cNvPr>
            <p:cNvSpPr txBox="1"/>
            <p:nvPr/>
          </p:nvSpPr>
          <p:spPr>
            <a:xfrm>
              <a:off x="17138861" y="11741345"/>
              <a:ext cx="6445580" cy="461665"/>
            </a:xfrm>
            <a:prstGeom prst="rect">
              <a:avLst/>
            </a:prstGeom>
            <a:solidFill>
              <a:schemeClr val="bg1"/>
            </a:solidFill>
          </p:spPr>
          <p:txBody>
            <a:bodyPr wrap="square" rtlCol="0">
              <a:spAutoFit/>
            </a:bodyPr>
            <a:lstStyle/>
            <a:p>
              <a:pPr algn="ctr"/>
              <a:r>
                <a:rPr lang="en-US" sz="2400" b="1" dirty="0">
                  <a:latin typeface="Calibri" panose="020F0502020204030204" pitchFamily="34" charset="0"/>
                  <a:cs typeface="Calibri" panose="020F0502020204030204" pitchFamily="34" charset="0"/>
                </a:rPr>
                <a:t>Cross Validation Curve along the </a:t>
              </a:r>
              <a:r>
                <a:rPr lang="el-GR" sz="2400" b="1" dirty="0">
                  <a:latin typeface="Calibri" panose="020F0502020204030204" pitchFamily="34" charset="0"/>
                  <a:cs typeface="Calibri" panose="020F0502020204030204" pitchFamily="34" charset="0"/>
                </a:rPr>
                <a:t>λ</a:t>
              </a:r>
              <a:r>
                <a:rPr lang="en-US" sz="2400" b="1" dirty="0">
                  <a:latin typeface="Calibri" panose="020F0502020204030204" pitchFamily="34" charset="0"/>
                  <a:cs typeface="Calibri" panose="020F0502020204030204" pitchFamily="34" charset="0"/>
                </a:rPr>
                <a:t> Sequence</a:t>
              </a:r>
            </a:p>
          </p:txBody>
        </p:sp>
      </p:grpSp>
      <p:sp>
        <p:nvSpPr>
          <p:cNvPr id="14351" name="ZoneTexte 14350">
            <a:extLst>
              <a:ext uri="{FF2B5EF4-FFF2-40B4-BE49-F238E27FC236}">
                <a16:creationId xmlns:a16="http://schemas.microsoft.com/office/drawing/2014/main" id="{C32766FF-E742-2C37-8845-6B65902037BF}"/>
              </a:ext>
            </a:extLst>
          </p:cNvPr>
          <p:cNvSpPr txBox="1"/>
          <p:nvPr/>
        </p:nvSpPr>
        <p:spPr>
          <a:xfrm>
            <a:off x="9305082" y="12855437"/>
            <a:ext cx="5620154" cy="1569660"/>
          </a:xfrm>
          <a:prstGeom prst="rect">
            <a:avLst/>
          </a:prstGeom>
          <a:solidFill>
            <a:schemeClr val="bg1"/>
          </a:solidFill>
        </p:spPr>
        <p:txBody>
          <a:bodyPr wrap="square" rtlCol="0">
            <a:spAutoFit/>
          </a:bodyPr>
          <a:lstStyle/>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Tree had 3 nodes which made decisions based on jobs reported and industry.</a:t>
            </a:r>
            <a:endParaRPr lang="en-US" sz="2400" dirty="0">
              <a:solidFill>
                <a:srgbClr val="000000"/>
              </a:solidFill>
              <a:latin typeface="Calibri" panose="020F0502020204030204" pitchFamily="34" charset="0"/>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latin typeface="Calibri" panose="020F0502020204030204" pitchFamily="34" charset="0"/>
              </a:rPr>
              <a:t>Random first of 500 trees resulted in OOB error rate of 24.36%.</a:t>
            </a:r>
            <a:endParaRPr lang="en-US" dirty="0"/>
          </a:p>
        </p:txBody>
      </p:sp>
      <p:sp>
        <p:nvSpPr>
          <p:cNvPr id="14359" name="ZoneTexte 14358">
            <a:extLst>
              <a:ext uri="{FF2B5EF4-FFF2-40B4-BE49-F238E27FC236}">
                <a16:creationId xmlns:a16="http://schemas.microsoft.com/office/drawing/2014/main" id="{718D96EB-39C4-71FF-B2E6-532F3B7D8B88}"/>
              </a:ext>
            </a:extLst>
          </p:cNvPr>
          <p:cNvSpPr txBox="1"/>
          <p:nvPr/>
        </p:nvSpPr>
        <p:spPr>
          <a:xfrm flipH="1">
            <a:off x="8686798" y="632451"/>
            <a:ext cx="15570201" cy="1015663"/>
          </a:xfrm>
          <a:prstGeom prst="rect">
            <a:avLst/>
          </a:prstGeom>
          <a:noFill/>
        </p:spPr>
        <p:txBody>
          <a:bodyPr wrap="square" rtlCol="0">
            <a:spAutoFit/>
          </a:bodyPr>
          <a:lstStyle/>
          <a:p>
            <a:pPr algn="ctr" eaLnBrk="1" hangingPunct="1">
              <a:spcBef>
                <a:spcPts val="321"/>
              </a:spcBef>
            </a:pPr>
            <a:r>
              <a:rPr lang="en-US" altLang="ja-JP" sz="6000" b="1" dirty="0">
                <a:solidFill>
                  <a:schemeClr val="bg1"/>
                </a:solidFill>
                <a:latin typeface="Calibri" panose="020F0502020204030204" pitchFamily="34" charset="0"/>
                <a:cs typeface="Calibri" panose="020F0502020204030204" pitchFamily="34" charset="0"/>
              </a:rPr>
              <a:t>Evaluation of </a:t>
            </a:r>
            <a:r>
              <a:rPr lang="en-US" altLang="ja-JP" sz="5400" b="1" dirty="0">
                <a:solidFill>
                  <a:schemeClr val="bg1"/>
                </a:solidFill>
                <a:latin typeface="Calibri" panose="020F0502020204030204" pitchFamily="34" charset="0"/>
                <a:cs typeface="Calibri" panose="020F0502020204030204" pitchFamily="34" charset="0"/>
              </a:rPr>
              <a:t>PPP</a:t>
            </a:r>
            <a:r>
              <a:rPr lang="en-US" altLang="ja-JP" sz="6000" b="1" dirty="0">
                <a:solidFill>
                  <a:schemeClr val="bg1"/>
                </a:solidFill>
                <a:latin typeface="Calibri" panose="020F0502020204030204" pitchFamily="34" charset="0"/>
                <a:cs typeface="Calibri" panose="020F0502020204030204" pitchFamily="34" charset="0"/>
              </a:rPr>
              <a:t> Loans Best Models</a:t>
            </a:r>
            <a:endParaRPr lang="en-US" altLang="ja-JP" sz="7200" b="1" dirty="0">
              <a:solidFill>
                <a:schemeClr val="bg1"/>
              </a:solidFill>
              <a:latin typeface="Calibri" panose="020F0502020204030204" pitchFamily="34" charset="0"/>
              <a:cs typeface="Calibri" panose="020F0502020204030204" pitchFamily="34" charset="0"/>
            </a:endParaRPr>
          </a:p>
        </p:txBody>
      </p:sp>
      <p:sp>
        <p:nvSpPr>
          <p:cNvPr id="14360" name="Rectangle 1">
            <a:extLst>
              <a:ext uri="{FF2B5EF4-FFF2-40B4-BE49-F238E27FC236}">
                <a16:creationId xmlns:a16="http://schemas.microsoft.com/office/drawing/2014/main" id="{259577EC-7F95-0D97-2ABA-3DF9481D5ECB}"/>
              </a:ext>
            </a:extLst>
          </p:cNvPr>
          <p:cNvSpPr>
            <a:spLocks noChangeArrowheads="1"/>
          </p:cNvSpPr>
          <p:nvPr/>
        </p:nvSpPr>
        <p:spPr bwMode="auto">
          <a:xfrm>
            <a:off x="0" y="0"/>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4844.5337598</a:t>
            </a:r>
            <a:r>
              <a:rPr kumimoji="0" lang="en-US" altLang="en-US" sz="2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362" name="Image 14361">
            <a:extLst>
              <a:ext uri="{FF2B5EF4-FFF2-40B4-BE49-F238E27FC236}">
                <a16:creationId xmlns:a16="http://schemas.microsoft.com/office/drawing/2014/main" id="{52408FBA-95FF-1C30-9951-F5A7377B2023}"/>
              </a:ext>
            </a:extLst>
          </p:cNvPr>
          <p:cNvPicPr>
            <a:picLocks noChangeAspect="1"/>
          </p:cNvPicPr>
          <p:nvPr/>
        </p:nvPicPr>
        <p:blipFill rotWithShape="1">
          <a:blip r:embed="rId10"/>
          <a:srcRect t="21763" b="24727"/>
          <a:stretch/>
        </p:blipFill>
        <p:spPr>
          <a:xfrm>
            <a:off x="10935249" y="19931189"/>
            <a:ext cx="11136586" cy="519625"/>
          </a:xfrm>
          <a:prstGeom prst="rect">
            <a:avLst/>
          </a:prstGeom>
        </p:spPr>
      </p:pic>
      <p:sp>
        <p:nvSpPr>
          <p:cNvPr id="14363" name="ZoneTexte 14362">
            <a:extLst>
              <a:ext uri="{FF2B5EF4-FFF2-40B4-BE49-F238E27FC236}">
                <a16:creationId xmlns:a16="http://schemas.microsoft.com/office/drawing/2014/main" id="{A6E449A1-EB36-8543-3404-DB766B3F5DD2}"/>
              </a:ext>
            </a:extLst>
          </p:cNvPr>
          <p:cNvSpPr txBox="1"/>
          <p:nvPr/>
        </p:nvSpPr>
        <p:spPr>
          <a:xfrm>
            <a:off x="17671325" y="16258896"/>
            <a:ext cx="6013471" cy="267765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Lambda.1se was 10260.3.</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Model has four predictors not including the intercept which are Payroll, Rent, Utilities, and Mortgage Interest.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LASSO regression increases the accuracy of our predictions which is useful as our goal for this model is prediction.</a:t>
            </a:r>
          </a:p>
        </p:txBody>
      </p:sp>
      <p:grpSp>
        <p:nvGrpSpPr>
          <p:cNvPr id="14374" name="Groupe 14373">
            <a:extLst>
              <a:ext uri="{FF2B5EF4-FFF2-40B4-BE49-F238E27FC236}">
                <a16:creationId xmlns:a16="http://schemas.microsoft.com/office/drawing/2014/main" id="{4F3CC8BA-CBBF-A0BA-21B6-F81C3C193E0E}"/>
              </a:ext>
            </a:extLst>
          </p:cNvPr>
          <p:cNvGrpSpPr/>
          <p:nvPr/>
        </p:nvGrpSpPr>
        <p:grpSpPr>
          <a:xfrm>
            <a:off x="8946401" y="7109824"/>
            <a:ext cx="12465341" cy="3945859"/>
            <a:chOff x="9182493" y="7774217"/>
            <a:chExt cx="12041626" cy="3280553"/>
          </a:xfrm>
        </p:grpSpPr>
        <p:pic>
          <p:nvPicPr>
            <p:cNvPr id="14365" name="Image 14364" descr="Une image contenant texte&#10;&#10;Description générée automatiquement">
              <a:extLst>
                <a:ext uri="{FF2B5EF4-FFF2-40B4-BE49-F238E27FC236}">
                  <a16:creationId xmlns:a16="http://schemas.microsoft.com/office/drawing/2014/main" id="{430115E1-3768-AFAA-8F30-B6F040A6F750}"/>
                </a:ext>
              </a:extLst>
            </p:cNvPr>
            <p:cNvPicPr>
              <a:picLocks noChangeAspect="1"/>
            </p:cNvPicPr>
            <p:nvPr/>
          </p:nvPicPr>
          <p:blipFill>
            <a:blip r:embed="rId11"/>
            <a:stretch>
              <a:fillRect/>
            </a:stretch>
          </p:blipFill>
          <p:spPr>
            <a:xfrm>
              <a:off x="9182493" y="7784683"/>
              <a:ext cx="7605000" cy="3270087"/>
            </a:xfrm>
            <a:prstGeom prst="rect">
              <a:avLst/>
            </a:prstGeom>
          </p:spPr>
        </p:pic>
        <p:sp>
          <p:nvSpPr>
            <p:cNvPr id="62" name="Ellipse 61">
              <a:extLst>
                <a:ext uri="{FF2B5EF4-FFF2-40B4-BE49-F238E27FC236}">
                  <a16:creationId xmlns:a16="http://schemas.microsoft.com/office/drawing/2014/main" id="{9D5EE29A-619C-ADE6-B5F9-A66DBB95C99D}"/>
                </a:ext>
              </a:extLst>
            </p:cNvPr>
            <p:cNvSpPr/>
            <p:nvPr/>
          </p:nvSpPr>
          <p:spPr>
            <a:xfrm flipV="1">
              <a:off x="9326525" y="9883387"/>
              <a:ext cx="6039938" cy="54033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e 60">
              <a:extLst>
                <a:ext uri="{FF2B5EF4-FFF2-40B4-BE49-F238E27FC236}">
                  <a16:creationId xmlns:a16="http://schemas.microsoft.com/office/drawing/2014/main" id="{71EF0313-D4B5-7E83-C3C7-6C69B288644A}"/>
                </a:ext>
              </a:extLst>
            </p:cNvPr>
            <p:cNvGrpSpPr/>
            <p:nvPr/>
          </p:nvGrpSpPr>
          <p:grpSpPr>
            <a:xfrm>
              <a:off x="14837225" y="7774217"/>
              <a:ext cx="6386894" cy="3266945"/>
              <a:chOff x="15173818" y="9006639"/>
              <a:chExt cx="6261973" cy="3333921"/>
            </a:xfrm>
          </p:grpSpPr>
          <p:pic>
            <p:nvPicPr>
              <p:cNvPr id="59" name="Image 58" descr="Une image contenant table&#10;&#10;Description générée automatiquement">
                <a:extLst>
                  <a:ext uri="{FF2B5EF4-FFF2-40B4-BE49-F238E27FC236}">
                    <a16:creationId xmlns:a16="http://schemas.microsoft.com/office/drawing/2014/main" id="{21FBD98D-ECDE-B877-FEED-96A52599FD5C}"/>
                  </a:ext>
                </a:extLst>
              </p:cNvPr>
              <p:cNvPicPr>
                <a:picLocks noChangeAspect="1"/>
              </p:cNvPicPr>
              <p:nvPr/>
            </p:nvPicPr>
            <p:blipFill rotWithShape="1">
              <a:blip r:embed="rId12"/>
              <a:srcRect r="21811"/>
              <a:stretch/>
            </p:blipFill>
            <p:spPr>
              <a:xfrm>
                <a:off x="15343416" y="9006639"/>
                <a:ext cx="6092375" cy="3333921"/>
              </a:xfrm>
              <a:prstGeom prst="rect">
                <a:avLst/>
              </a:prstGeom>
            </p:spPr>
          </p:pic>
          <p:sp>
            <p:nvSpPr>
              <p:cNvPr id="60" name="Ellipse 59">
                <a:extLst>
                  <a:ext uri="{FF2B5EF4-FFF2-40B4-BE49-F238E27FC236}">
                    <a16:creationId xmlns:a16="http://schemas.microsoft.com/office/drawing/2014/main" id="{604C3546-BA87-FBEA-732E-09914CCA7197}"/>
                  </a:ext>
                </a:extLst>
              </p:cNvPr>
              <p:cNvSpPr/>
              <p:nvPr/>
            </p:nvSpPr>
            <p:spPr>
              <a:xfrm flipV="1">
                <a:off x="15173818" y="10739095"/>
                <a:ext cx="6092375" cy="52761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4353" name="Connecteur droit avec flèche 14352">
            <a:extLst>
              <a:ext uri="{FF2B5EF4-FFF2-40B4-BE49-F238E27FC236}">
                <a16:creationId xmlns:a16="http://schemas.microsoft.com/office/drawing/2014/main" id="{AA1B79F0-0C7A-7E8B-50FF-E48740AA7EBE}"/>
              </a:ext>
            </a:extLst>
          </p:cNvPr>
          <p:cNvCxnSpPr>
            <a:cxnSpLocks/>
          </p:cNvCxnSpPr>
          <p:nvPr/>
        </p:nvCxnSpPr>
        <p:spPr>
          <a:xfrm flipH="1">
            <a:off x="20730559" y="8927135"/>
            <a:ext cx="777639" cy="5506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355" name="Connecteur droit avec flèche 14354">
            <a:extLst>
              <a:ext uri="{FF2B5EF4-FFF2-40B4-BE49-F238E27FC236}">
                <a16:creationId xmlns:a16="http://schemas.microsoft.com/office/drawing/2014/main" id="{19F92A08-557D-E4DB-EB28-478DCBDB7B62}"/>
              </a:ext>
            </a:extLst>
          </p:cNvPr>
          <p:cNvCxnSpPr>
            <a:cxnSpLocks/>
          </p:cNvCxnSpPr>
          <p:nvPr/>
        </p:nvCxnSpPr>
        <p:spPr>
          <a:xfrm flipH="1" flipV="1">
            <a:off x="14925236" y="10187949"/>
            <a:ext cx="6503938" cy="689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4369" name="Rectangle 3">
            <a:extLst>
              <a:ext uri="{FF2B5EF4-FFF2-40B4-BE49-F238E27FC236}">
                <a16:creationId xmlns:a16="http://schemas.microsoft.com/office/drawing/2014/main" id="{968C31BD-1B9F-8F19-D308-EF1DEBC1BA96}"/>
              </a:ext>
            </a:extLst>
          </p:cNvPr>
          <p:cNvSpPr>
            <a:spLocks noChangeArrowheads="1"/>
          </p:cNvSpPr>
          <p:nvPr/>
        </p:nvSpPr>
        <p:spPr bwMode="auto">
          <a:xfrm>
            <a:off x="152400" y="152400"/>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10260.3</a:t>
            </a:r>
            <a:r>
              <a:rPr kumimoji="0" lang="en-US" altLang="en-US" sz="2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23776</TotalTime>
  <Words>674</Words>
  <Application>Microsoft Office PowerPoint</Application>
  <PresentationFormat>Personnalisé</PresentationFormat>
  <Paragraphs>77</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 Unicode MS</vt:lpstr>
      <vt:lpstr>Avenir Book</vt:lpstr>
      <vt:lpstr>Arial</vt:lpstr>
      <vt:lpstr>Calibri</vt:lpstr>
      <vt:lpstr>Helvetica</vt:lpstr>
      <vt:lpstr>Times New Roman</vt:lpstr>
      <vt:lpstr>Default Design</vt:lpstr>
      <vt:lpstr>Présentation PowerPoint</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Margaret Willis</cp:lastModifiedBy>
  <cp:revision>589</cp:revision>
  <cp:lastPrinted>2022-07-07T21:23:14Z</cp:lastPrinted>
  <dcterms:created xsi:type="dcterms:W3CDTF">2012-06-12T14:08:55Z</dcterms:created>
  <dcterms:modified xsi:type="dcterms:W3CDTF">2023-05-01T20:56:35Z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