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6168" userDrawn="1">
          <p15:clr>
            <a:srgbClr val="A4A3A4"/>
          </p15:clr>
        </p15:guide>
        <p15:guide id="4" orient="horz" pos="1419" userDrawn="1">
          <p15:clr>
            <a:srgbClr val="A4A3A4"/>
          </p15:clr>
        </p15:guide>
        <p15:guide id="5" pos="5040" userDrawn="1">
          <p15:clr>
            <a:srgbClr val="A4A3A4"/>
          </p15:clr>
        </p15:guide>
        <p15:guide id="6" pos="5640" userDrawn="1">
          <p15:clr>
            <a:srgbClr val="A4A3A4"/>
          </p15:clr>
        </p15:guide>
        <p15:guide id="7" pos="9843" userDrawn="1">
          <p15:clr>
            <a:srgbClr val="A4A3A4"/>
          </p15:clr>
        </p15:guide>
        <p15:guide id="8" pos="15696" userDrawn="1">
          <p15:clr>
            <a:srgbClr val="A4A3A4"/>
          </p15:clr>
        </p15:guide>
        <p15:guide id="9" pos="739" userDrawn="1">
          <p15:clr>
            <a:srgbClr val="A4A3A4"/>
          </p15:clr>
        </p15:guide>
        <p15:guide id="10" pos="10392" userDrawn="1">
          <p15:clr>
            <a:srgbClr val="A4A3A4"/>
          </p15:clr>
        </p15:guide>
        <p15:guide id="11" pos="15096" userDrawn="1">
          <p15:clr>
            <a:srgbClr val="A4A3A4"/>
          </p15:clr>
        </p15:guide>
        <p15:guide id="12" pos="1984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EE3575-1E4C-0FEC-57F5-F069D3C208A0}" name="Margaret Willis" initials="MW" userId="S::mw2897b@american.edu::cbe4a9b0-f848-45bb-924d-49c7e969cc0c"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2FF"/>
    <a:srgbClr val="0047B3"/>
    <a:srgbClr val="0066FF"/>
    <a:srgbClr val="0000FF"/>
    <a:srgbClr val="0040FF"/>
    <a:srgbClr val="0080FF"/>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0"/>
    <p:restoredTop sz="94296"/>
  </p:normalViewPr>
  <p:slideViewPr>
    <p:cSldViewPr snapToGrid="0">
      <p:cViewPr>
        <p:scale>
          <a:sx n="48" d="100"/>
          <a:sy n="48" d="100"/>
        </p:scale>
        <p:origin x="72" y="-816"/>
      </p:cViewPr>
      <p:guideLst>
        <p:guide orient="horz" pos="478"/>
        <p:guide orient="horz" pos="13088"/>
        <p:guide orient="horz" pos="6168"/>
        <p:guide orient="horz" pos="1419"/>
        <p:guide pos="5040"/>
        <p:guide pos="5640"/>
        <p:guide pos="9843"/>
        <p:guide pos="15696"/>
        <p:guide pos="739"/>
        <p:guide pos="10392"/>
        <p:guide pos="15096"/>
        <p:guide pos="1984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5/1/23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spcBef>
                <a:spcPct val="0"/>
              </a:spcBef>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656"/>
          </a:srgb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1A2A90-B511-D44F-A258-884884DB050A}"/>
              </a:ext>
            </a:extLst>
          </p:cNvPr>
          <p:cNvGrpSpPr/>
          <p:nvPr/>
        </p:nvGrpSpPr>
        <p:grpSpPr>
          <a:xfrm>
            <a:off x="1068793" y="657068"/>
            <a:ext cx="30360664" cy="20018377"/>
            <a:chOff x="1144860" y="758824"/>
            <a:chExt cx="30360664" cy="20018377"/>
          </a:xfrm>
        </p:grpSpPr>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50036" y="758825"/>
              <a:ext cx="15052964" cy="20018375"/>
            </a:xfrm>
            <a:prstGeom prst="rect">
              <a:avLst/>
            </a:prstGeom>
            <a:solidFill>
              <a:srgbClr val="0047B3">
                <a:alpha val="82125"/>
              </a:srgbClr>
            </a:solidFill>
            <a:ln w="38100">
              <a:solidFill>
                <a:srgbClr val="004FA2"/>
              </a:solidFill>
              <a:round/>
              <a:headEnd/>
              <a:tailEnd/>
            </a:ln>
          </p:spPr>
          <p:txBody>
            <a:bodyPr lIns="587829" tIns="293914" rIns="587829" bIns="587829" anchor="t"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r>
                <a:rPr lang="en-US" altLang="ja-JP" sz="8000" b="1" dirty="0">
                  <a:solidFill>
                    <a:schemeClr val="bg1"/>
                  </a:solidFill>
                  <a:latin typeface="Calibri" panose="020F0502020204030204" pitchFamily="34" charset="0"/>
                  <a:cs typeface="Calibri" panose="020F0502020204030204" pitchFamily="34" charset="0"/>
                </a:rPr>
                <a:t> </a:t>
              </a:r>
            </a:p>
            <a:p>
              <a:pPr marL="457200" indent="-457200" eaLnBrk="1" hangingPunct="1">
                <a:spcBef>
                  <a:spcPts val="321"/>
                </a:spcBef>
                <a:buFont typeface="Arial" panose="020B0604020202020204" pitchFamily="34" charset="0"/>
                <a:buChar char="•"/>
              </a:pPr>
              <a:endParaRPr lang="en-US" altLang="en-US" sz="1800" i="1" dirty="0">
                <a:solidFill>
                  <a:schemeClr val="bg1"/>
                </a:solidFill>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18B81065-1656-3D38-A42E-26C72853EAC3}"/>
                </a:ext>
              </a:extLst>
            </p:cNvPr>
            <p:cNvGrpSpPr/>
            <p:nvPr/>
          </p:nvGrpSpPr>
          <p:grpSpPr>
            <a:xfrm>
              <a:off x="1144860" y="758825"/>
              <a:ext cx="6894344" cy="20018375"/>
              <a:chOff x="1144860" y="758825"/>
              <a:chExt cx="6894344" cy="20018375"/>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173163" y="5289663"/>
                <a:ext cx="6858000" cy="6877818"/>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ts val="0"/>
                  </a:spcBef>
                  <a:buFont typeface="Arial" panose="020B0604020202020204" pitchFamily="34" charset="0"/>
                  <a:buChar char="•"/>
                </a:pPr>
                <a:r>
                  <a:rPr lang="en-US" altLang="ja-JP" sz="2800" dirty="0">
                    <a:latin typeface="Calibri" panose="020F0502020204030204" pitchFamily="34" charset="0"/>
                    <a:cs typeface="Calibri" panose="020F0502020204030204" pitchFamily="34" charset="0"/>
                  </a:rPr>
                  <a:t>$525 Billion was disbursed as part of the federal government’s Paycheck Protection Program (PPP). Some of these loans have been met with allegations of fraud. Today, the vast majority of the loans have been forgiven.</a:t>
                </a:r>
              </a:p>
              <a:p>
                <a:pPr marL="457200" indent="-457200" eaLnBrk="1" hangingPunct="1">
                  <a:spcBef>
                    <a:spcPct val="10000"/>
                  </a:spcBef>
                  <a:buFont typeface="Arial" panose="020B0604020202020204" pitchFamily="34" charset="0"/>
                  <a:buChar char="•"/>
                </a:pPr>
                <a:r>
                  <a:rPr lang="en-US" sz="3600" dirty="0">
                    <a:latin typeface="Calibri" panose="020F0502020204030204" pitchFamily="34" charset="0"/>
                    <a:cs typeface="Calibri" panose="020F0502020204030204" pitchFamily="34" charset="0"/>
                  </a:rPr>
                  <a:t>Key Questions</a:t>
                </a:r>
              </a:p>
              <a:p>
                <a:pPr marL="1200150" lvl="1" indent="-457200" eaLnBrk="1" hangingPunct="1">
                  <a:spcBef>
                    <a:spcPct val="1000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How can we assess the relationship between Amount forgiven and other variables? </a:t>
                </a:r>
              </a:p>
              <a:p>
                <a:pPr marL="1200150" lvl="1" indent="-457200" eaLnBrk="1" hangingPunct="1">
                  <a:spcBef>
                    <a:spcPct val="10000"/>
                  </a:spcBef>
                  <a:buFont typeface="Arial" panose="020B0604020202020204" pitchFamily="34" charset="0"/>
                  <a:buChar char="•"/>
                </a:pPr>
                <a:r>
                  <a:rPr lang="en-US" dirty="0">
                    <a:latin typeface="Calibri" panose="020F0502020204030204" pitchFamily="34" charset="0"/>
                    <a:cs typeface="Calibri" panose="020F0502020204030204" pitchFamily="34" charset="0"/>
                  </a:rPr>
                  <a:t>How c</a:t>
                </a:r>
                <a:r>
                  <a:rPr lang="en-US" sz="2800" dirty="0">
                    <a:latin typeface="Calibri" panose="020F0502020204030204" pitchFamily="34" charset="0"/>
                    <a:cs typeface="Calibri" panose="020F0502020204030204" pitchFamily="34" charset="0"/>
                  </a:rPr>
                  <a:t>an we best predict the Business Type?</a:t>
                </a:r>
              </a:p>
              <a:p>
                <a:pPr eaLnBrk="1" hangingPunct="1">
                  <a:spcBef>
                    <a:spcPct val="10000"/>
                  </a:spcBef>
                </a:pPr>
                <a:endParaRPr lang="en-US" altLang="en-US"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181204" y="16372189"/>
                <a:ext cx="6858000" cy="4405011"/>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Classification: Using KNN, LDA, QDA, and trees to predict business type.</a:t>
                </a: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Regression: Using PCR, PLS, ridge, stepwise, and LASSO to predict the amount forgiven</a:t>
                </a:r>
                <a:endParaRPr lang="en-US" altLang="en-US" dirty="0">
                  <a:latin typeface="Calibri" panose="020F0502020204030204" pitchFamily="34" charset="0"/>
                  <a:cs typeface="Calibri" panose="020F0502020204030204" pitchFamily="34" charset="0"/>
                </a:endParaRP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3894820"/>
                <a:ext cx="6801394" cy="152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0"/>
                  </a:spcBef>
                  <a:spcAft>
                    <a:spcPts val="0"/>
                  </a:spcAft>
                </a:pPr>
                <a:r>
                  <a:rPr lang="en-US" altLang="en-US" sz="2800" b="1" dirty="0">
                    <a:latin typeface="Calibri" panose="020F0502020204030204" pitchFamily="34" charset="0"/>
                    <a:cs typeface="Calibri" panose="020F0502020204030204" pitchFamily="34" charset="0"/>
                  </a:rPr>
                  <a:t>Michael Lewis, Peter Magee, Ethan Wong, Margaret Willis</a:t>
                </a:r>
              </a:p>
              <a:p>
                <a:pPr algn="ctr" eaLnBrk="1" hangingPunct="1">
                  <a:spcBef>
                    <a:spcPts val="0"/>
                  </a:spcBef>
                  <a:spcAft>
                    <a:spcPts val="600"/>
                  </a:spcAft>
                </a:pPr>
                <a:r>
                  <a:rPr lang="en-US" altLang="en-US" sz="2000" b="1" dirty="0">
                    <a:latin typeface="Calibri" panose="020F0502020204030204" pitchFamily="34" charset="0"/>
                    <a:cs typeface="Calibri" panose="020F0502020204030204" pitchFamily="34" charset="0"/>
                  </a:rPr>
                  <a:t>American University</a:t>
                </a:r>
                <a:endParaRPr lang="en-US" altLang="en-US" sz="2000" dirty="0">
                  <a:latin typeface="Calibri" panose="020F0502020204030204" pitchFamily="34" charset="0"/>
                  <a:cs typeface="Calibri" panose="020F0502020204030204" pitchFamily="34" charset="0"/>
                </a:endParaRP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1173163" y="758825"/>
                <a:ext cx="6858000" cy="3352800"/>
              </a:xfrm>
              <a:prstGeom prst="roundRect">
                <a:avLst>
                  <a:gd name="adj" fmla="val 18332"/>
                </a:avLst>
              </a:prstGeom>
              <a:solidFill>
                <a:schemeClr val="bg1"/>
              </a:solidFill>
              <a:ln>
                <a:solidFill>
                  <a:srgbClr val="004FA2"/>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91440" rIns="91440" bIns="91440" anchor="ctr" anchorCtr="1">
                <a:normAutofit/>
              </a:bodyPr>
              <a:lstStyle/>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ML methods fail to adequately predict PPP loan forgiveness but succeed at classifying business based on their tax status. </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144860" y="12484256"/>
                <a:ext cx="6858000" cy="3571158"/>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b="1" dirty="0">
                    <a:latin typeface="Calibri" panose="020F0502020204030204" pitchFamily="34" charset="0"/>
                    <a:cs typeface="Calibri" panose="020F0502020204030204" pitchFamily="34" charset="0"/>
                  </a:rPr>
                  <a:t>Data</a:t>
                </a:r>
                <a:r>
                  <a:rPr lang="en-US" altLang="en-US" sz="2800" dirty="0">
                    <a:latin typeface="Avenir Book" panose="02000503020000020003" pitchFamily="2" charset="0"/>
                  </a:rPr>
                  <a:t> </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PPP loan information for DC businesses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~23,000 rows, 2020 to present</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Work with same data as lenders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Had to create `Business Type` variable` to streamline multiple levels</a:t>
                </a:r>
              </a:p>
            </p:txBody>
          </p:sp>
        </p:grpSp>
        <p:grpSp>
          <p:nvGrpSpPr>
            <p:cNvPr id="7" name="Group 6">
              <a:extLst>
                <a:ext uri="{FF2B5EF4-FFF2-40B4-BE49-F238E27FC236}">
                  <a16:creationId xmlns:a16="http://schemas.microsoft.com/office/drawing/2014/main" id="{5A162338-61D6-7FF3-53DA-65E9B91E6403}"/>
                </a:ext>
              </a:extLst>
            </p:cNvPr>
            <p:cNvGrpSpPr/>
            <p:nvPr/>
          </p:nvGrpSpPr>
          <p:grpSpPr>
            <a:xfrm>
              <a:off x="24917399" y="758824"/>
              <a:ext cx="6588125" cy="20018377"/>
              <a:chOff x="24917399" y="758824"/>
              <a:chExt cx="6588125" cy="20018377"/>
            </a:xfrm>
          </p:grpSpPr>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917399" y="758824"/>
                <a:ext cx="6585773" cy="9329626"/>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Most regression models suffer from high MSE that makes useful predictions impractical. </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The variables that were important between the two approaches differed (e.g.,  minority owned business, etc.)</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Using models to help build better loan forgiveness requirements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Using our models to predict on more recent PPP loan forgiveness</a:t>
                </a:r>
              </a:p>
              <a:p>
                <a:pPr eaLnBrk="1" hangingPunct="1">
                  <a:spcBef>
                    <a:spcPct val="50000"/>
                  </a:spcBef>
                </a:pPr>
                <a:endParaRPr lang="en-US" altLang="ja-JP" dirty="0">
                  <a:latin typeface="Calibri" panose="020F0502020204030204" pitchFamily="34" charset="0"/>
                  <a:cs typeface="Calibri" panose="020F0502020204030204" pitchFamily="34" charset="0"/>
                </a:endParaRPr>
              </a:p>
            </p:txBody>
          </p:sp>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917399" y="10508877"/>
                <a:ext cx="6588125" cy="7015797"/>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 or Secondary Results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Assumed that the data collected by the SBA Is accurate for all loans</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Limited Data Availability</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Results not generalizable beyond D.C.</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Assumed Proxies were accurate representations of the enterprises</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Inherent barriers in filing for PPP forgiveness </a:t>
                </a:r>
              </a:p>
              <a:p>
                <a:pPr marL="457200" indent="-457200" eaLnBrk="1" hangingPunct="1">
                  <a:spcBef>
                    <a:spcPct val="10000"/>
                  </a:spcBef>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p:txBody>
          </p:sp>
          <p:sp>
            <p:nvSpPr>
              <p:cNvPr id="17" name="Text Box 70">
                <a:extLst>
                  <a:ext uri="{FF2B5EF4-FFF2-40B4-BE49-F238E27FC236}">
                    <a16:creationId xmlns:a16="http://schemas.microsoft.com/office/drawing/2014/main" id="{8FE834AA-D180-4994-8FBC-25C70B68BFEE}"/>
                  </a:ext>
                </a:extLst>
              </p:cNvPr>
              <p:cNvSpPr txBox="1">
                <a:spLocks noChangeArrowheads="1"/>
              </p:cNvSpPr>
              <p:nvPr/>
            </p:nvSpPr>
            <p:spPr bwMode="auto">
              <a:xfrm>
                <a:off x="24917399" y="17945101"/>
                <a:ext cx="6585773" cy="28321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lvl="0"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lvl="0" indent="-342900" eaLnBrk="1" hangingPunct="1">
                  <a:spcBef>
                    <a:spcPts val="771"/>
                  </a:spcBef>
                  <a:buFont typeface="Arial" panose="020B0604020202020204" pitchFamily="34" charset="0"/>
                  <a:buChar char="•"/>
                </a:pPr>
                <a:r>
                  <a:rPr lang="en-US" sz="1100" dirty="0"/>
                  <a:t>House, The White. 2022. “FACT SHEET: New Data Show Progress on Biden-Harris 	Commitment to Equity in Emergency Small Business Relief.” The White 	House. 	https://www.whitehouse.gov/briefing-room/statements-	releases/2022/03/11/fact-</a:t>
                </a:r>
                <a:r>
                  <a:rPr lang="en-US" sz="1100" dirty="0" err="1"/>
                  <a:t>sheetnew</a:t>
                </a:r>
                <a:r>
                  <a:rPr lang="en-US" sz="1100" dirty="0"/>
                  <a:t>-data-show-progress-on-</a:t>
                </a:r>
                <a:r>
                  <a:rPr lang="en-US" sz="1100" dirty="0" err="1"/>
                  <a:t>biden</a:t>
                </a:r>
                <a:r>
                  <a:rPr lang="en-US" sz="1100" dirty="0"/>
                  <a:t>-</a:t>
                </a:r>
                <a:r>
                  <a:rPr lang="en-US" sz="1100" dirty="0" err="1"/>
                  <a:t>harris</a:t>
                </a:r>
                <a:r>
                  <a:rPr lang="en-US" sz="1100" dirty="0"/>
                  <a:t>-	commitment-to-equity-in-emergency-</a:t>
                </a:r>
                <a:r>
                  <a:rPr lang="en-US" sz="1100" dirty="0" err="1"/>
                  <a:t>smallbusiness</a:t>
                </a:r>
                <a:r>
                  <a:rPr lang="en-US" sz="1100" dirty="0"/>
                  <a:t>-relief/.</a:t>
                </a:r>
              </a:p>
              <a:p>
                <a:pPr marL="342900" lvl="0" indent="-342900" eaLnBrk="1" hangingPunct="1">
                  <a:spcBef>
                    <a:spcPts val="771"/>
                  </a:spcBef>
                  <a:buFont typeface="Arial" panose="020B0604020202020204" pitchFamily="34" charset="0"/>
                  <a:buChar char="•"/>
                </a:pPr>
                <a:r>
                  <a:rPr lang="en-US" sz="1100" dirty="0"/>
                  <a:t>Pfeiffer, Sacha, and Austin Fast. 2023. “How the Paycheck Protection Program Went 	from Good Intentions to a Huge Free-for-All.” NPR, January.	https://www.npr.org/2023/01/ 09/1145040599/</a:t>
                </a:r>
                <a:r>
                  <a:rPr lang="en-US" sz="1100" dirty="0" err="1"/>
                  <a:t>ppp</a:t>
                </a:r>
                <a:r>
                  <a:rPr lang="en-US" sz="1100" dirty="0"/>
                  <a:t>-loan-forgiveness. 3 “Some 	Firms Thrived During Covid and Then Got Their PPP Covid Relief Loans 	Forgiven.” 2021. NBC News. https://www.nbcnews.com/news/firms-thrived-	covid-got-ppp-covidrelief-loans-forgiven-rcna5697</a:t>
                </a:r>
                <a:r>
                  <a:rPr lang="en-US" sz="1200" dirty="0"/>
                  <a:t>.</a:t>
                </a:r>
                <a:endParaRPr lang="en-US" altLang="en-US" sz="1800" dirty="0">
                  <a:latin typeface="Calibri" panose="020F0502020204030204" pitchFamily="34" charset="0"/>
                  <a:cs typeface="Calibri" panose="020F0502020204030204" pitchFamily="34" charset="0"/>
                </a:endParaRPr>
              </a:p>
            </p:txBody>
          </p:sp>
        </p:grpSp>
      </p:grpSp>
      <p:pic>
        <p:nvPicPr>
          <p:cNvPr id="9" name="Picture 8" descr="A picture containing icon&#10;&#10;Description automatically generated">
            <a:extLst>
              <a:ext uri="{FF2B5EF4-FFF2-40B4-BE49-F238E27FC236}">
                <a16:creationId xmlns:a16="http://schemas.microsoft.com/office/drawing/2014/main" id="{B18FAB5E-437A-A385-6899-05CD0FFB7F41}"/>
              </a:ext>
            </a:extLst>
          </p:cNvPr>
          <p:cNvPicPr>
            <a:picLocks noChangeAspect="1"/>
          </p:cNvPicPr>
          <p:nvPr/>
        </p:nvPicPr>
        <p:blipFill>
          <a:blip r:embed="rId4"/>
          <a:stretch>
            <a:fillRect/>
          </a:stretch>
        </p:blipFill>
        <p:spPr>
          <a:xfrm>
            <a:off x="9232947" y="19266535"/>
            <a:ext cx="1502228" cy="1502228"/>
          </a:xfrm>
          <a:prstGeom prst="rect">
            <a:avLst/>
          </a:prstGeom>
        </p:spPr>
      </p:pic>
      <p:pic>
        <p:nvPicPr>
          <p:cNvPr id="4" name="Picture 3">
            <a:extLst>
              <a:ext uri="{FF2B5EF4-FFF2-40B4-BE49-F238E27FC236}">
                <a16:creationId xmlns:a16="http://schemas.microsoft.com/office/drawing/2014/main" id="{BFE1D980-C5AF-DA5A-4F4C-118B4DABDFA4}"/>
              </a:ext>
            </a:extLst>
          </p:cNvPr>
          <p:cNvPicPr>
            <a:picLocks noChangeAspect="1"/>
          </p:cNvPicPr>
          <p:nvPr/>
        </p:nvPicPr>
        <p:blipFill>
          <a:blip r:embed="rId5"/>
          <a:stretch>
            <a:fillRect/>
          </a:stretch>
        </p:blipFill>
        <p:spPr>
          <a:xfrm>
            <a:off x="22308503" y="19266535"/>
            <a:ext cx="1498600" cy="1511300"/>
          </a:xfrm>
          <a:prstGeom prst="rect">
            <a:avLst/>
          </a:prstGeom>
        </p:spPr>
      </p:pic>
      <p:sp>
        <p:nvSpPr>
          <p:cNvPr id="13" name="ZoneTexte 12">
            <a:extLst>
              <a:ext uri="{FF2B5EF4-FFF2-40B4-BE49-F238E27FC236}">
                <a16:creationId xmlns:a16="http://schemas.microsoft.com/office/drawing/2014/main" id="{D7E53FEF-B598-79B4-6210-B9603FFE970D}"/>
              </a:ext>
            </a:extLst>
          </p:cNvPr>
          <p:cNvSpPr txBox="1"/>
          <p:nvPr/>
        </p:nvSpPr>
        <p:spPr>
          <a:xfrm>
            <a:off x="10935249" y="6324153"/>
            <a:ext cx="3580851"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Best Models</a:t>
            </a:r>
          </a:p>
        </p:txBody>
      </p:sp>
      <p:pic>
        <p:nvPicPr>
          <p:cNvPr id="35" name="Image 34" descr="Une image contenant graphique&#10;&#10;Description générée automatiquement">
            <a:extLst>
              <a:ext uri="{FF2B5EF4-FFF2-40B4-BE49-F238E27FC236}">
                <a16:creationId xmlns:a16="http://schemas.microsoft.com/office/drawing/2014/main" id="{1275142C-C17A-CF38-CAA2-8D683207A7BA}"/>
              </a:ext>
            </a:extLst>
          </p:cNvPr>
          <p:cNvPicPr>
            <a:picLocks noChangeAspect="1"/>
          </p:cNvPicPr>
          <p:nvPr/>
        </p:nvPicPr>
        <p:blipFill>
          <a:blip r:embed="rId6"/>
          <a:stretch>
            <a:fillRect/>
          </a:stretch>
        </p:blipFill>
        <p:spPr>
          <a:xfrm>
            <a:off x="17505758" y="2042374"/>
            <a:ext cx="5847880" cy="4235668"/>
          </a:xfrm>
          <a:prstGeom prst="rect">
            <a:avLst/>
          </a:prstGeom>
        </p:spPr>
      </p:pic>
      <p:pic>
        <p:nvPicPr>
          <p:cNvPr id="37" name="Image 36" descr="Une image contenant graphique&#10;&#10;Description générée automatiquement">
            <a:extLst>
              <a:ext uri="{FF2B5EF4-FFF2-40B4-BE49-F238E27FC236}">
                <a16:creationId xmlns:a16="http://schemas.microsoft.com/office/drawing/2014/main" id="{DBB5463B-E4A1-DBD4-66FC-3745A1CFB928}"/>
              </a:ext>
            </a:extLst>
          </p:cNvPr>
          <p:cNvPicPr>
            <a:picLocks noChangeAspect="1"/>
          </p:cNvPicPr>
          <p:nvPr/>
        </p:nvPicPr>
        <p:blipFill>
          <a:blip r:embed="rId7"/>
          <a:stretch>
            <a:fillRect/>
          </a:stretch>
        </p:blipFill>
        <p:spPr>
          <a:xfrm>
            <a:off x="9232947" y="2188829"/>
            <a:ext cx="5604278" cy="4050289"/>
          </a:xfrm>
          <a:prstGeom prst="rect">
            <a:avLst/>
          </a:prstGeom>
        </p:spPr>
      </p:pic>
      <p:sp>
        <p:nvSpPr>
          <p:cNvPr id="48" name="ZoneTexte 47">
            <a:extLst>
              <a:ext uri="{FF2B5EF4-FFF2-40B4-BE49-F238E27FC236}">
                <a16:creationId xmlns:a16="http://schemas.microsoft.com/office/drawing/2014/main" id="{60243287-6283-BC1D-F525-772B277990A5}"/>
              </a:ext>
            </a:extLst>
          </p:cNvPr>
          <p:cNvSpPr txBox="1"/>
          <p:nvPr/>
        </p:nvSpPr>
        <p:spPr>
          <a:xfrm>
            <a:off x="9564764" y="1508223"/>
            <a:ext cx="5847879"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Understanding the Data</a:t>
            </a:r>
          </a:p>
        </p:txBody>
      </p:sp>
      <p:sp>
        <p:nvSpPr>
          <p:cNvPr id="53" name="ZoneTexte 52">
            <a:extLst>
              <a:ext uri="{FF2B5EF4-FFF2-40B4-BE49-F238E27FC236}">
                <a16:creationId xmlns:a16="http://schemas.microsoft.com/office/drawing/2014/main" id="{BC35075D-12F2-159C-20DB-C1B9FB3C5F33}"/>
              </a:ext>
            </a:extLst>
          </p:cNvPr>
          <p:cNvSpPr txBox="1"/>
          <p:nvPr/>
        </p:nvSpPr>
        <p:spPr>
          <a:xfrm>
            <a:off x="9165321" y="11208040"/>
            <a:ext cx="4989501" cy="769441"/>
          </a:xfrm>
          <a:prstGeom prst="rect">
            <a:avLst/>
          </a:prstGeom>
          <a:noFill/>
        </p:spPr>
        <p:txBody>
          <a:bodyPr wrap="square" rtlCol="0">
            <a:spAutoFit/>
          </a:bodyPr>
          <a:lstStyle/>
          <a:p>
            <a:r>
              <a:rPr lang="en-US" sz="4400" b="1" dirty="0">
                <a:solidFill>
                  <a:schemeClr val="bg1"/>
                </a:solidFill>
                <a:latin typeface="Calibri" panose="020F0502020204030204" pitchFamily="34" charset="0"/>
                <a:cs typeface="Calibri" panose="020F0502020204030204" pitchFamily="34" charset="0"/>
              </a:rPr>
              <a:t>Selected Models</a:t>
            </a:r>
          </a:p>
        </p:txBody>
      </p:sp>
      <p:sp>
        <p:nvSpPr>
          <p:cNvPr id="54" name="ZoneTexte 53">
            <a:extLst>
              <a:ext uri="{FF2B5EF4-FFF2-40B4-BE49-F238E27FC236}">
                <a16:creationId xmlns:a16="http://schemas.microsoft.com/office/drawing/2014/main" id="{66DF19C7-FC4F-AC72-6AED-3DB36805DB7F}"/>
              </a:ext>
            </a:extLst>
          </p:cNvPr>
          <p:cNvSpPr txBox="1"/>
          <p:nvPr/>
        </p:nvSpPr>
        <p:spPr>
          <a:xfrm>
            <a:off x="9326525" y="12065725"/>
            <a:ext cx="4989501"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Tree</a:t>
            </a:r>
          </a:p>
        </p:txBody>
      </p:sp>
      <p:sp>
        <p:nvSpPr>
          <p:cNvPr id="55" name="ZoneTexte 54">
            <a:extLst>
              <a:ext uri="{FF2B5EF4-FFF2-40B4-BE49-F238E27FC236}">
                <a16:creationId xmlns:a16="http://schemas.microsoft.com/office/drawing/2014/main" id="{31FB1643-1DB7-C356-13DD-AE30D17F6869}"/>
              </a:ext>
            </a:extLst>
          </p:cNvPr>
          <p:cNvSpPr txBox="1"/>
          <p:nvPr/>
        </p:nvSpPr>
        <p:spPr>
          <a:xfrm>
            <a:off x="19926945" y="15396009"/>
            <a:ext cx="1502229"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LASSO</a:t>
            </a:r>
          </a:p>
        </p:txBody>
      </p:sp>
      <p:graphicFrame>
        <p:nvGraphicFramePr>
          <p:cNvPr id="14336" name="Tableau 14336">
            <a:extLst>
              <a:ext uri="{FF2B5EF4-FFF2-40B4-BE49-F238E27FC236}">
                <a16:creationId xmlns:a16="http://schemas.microsoft.com/office/drawing/2014/main" id="{03B793B3-BBE7-8E5D-2F11-2B95FDA38805}"/>
              </a:ext>
            </a:extLst>
          </p:cNvPr>
          <p:cNvGraphicFramePr>
            <a:graphicFrameLocks noGrp="1"/>
          </p:cNvGraphicFramePr>
          <p:nvPr>
            <p:extLst>
              <p:ext uri="{D42A27DB-BD31-4B8C-83A1-F6EECF244321}">
                <p14:modId xmlns:p14="http://schemas.microsoft.com/office/powerpoint/2010/main" val="3554533758"/>
              </p:ext>
            </p:extLst>
          </p:nvPr>
        </p:nvGraphicFramePr>
        <p:xfrm>
          <a:off x="15291505" y="11152045"/>
          <a:ext cx="8393291" cy="4057365"/>
        </p:xfrm>
        <a:graphic>
          <a:graphicData uri="http://schemas.openxmlformats.org/drawingml/2006/table">
            <a:tbl>
              <a:tblPr firstRow="1" bandRow="1">
                <a:tableStyleId>{5C22544A-7EE6-4342-B048-85BDC9FD1C3A}</a:tableStyleId>
              </a:tblPr>
              <a:tblGrid>
                <a:gridCol w="2408102">
                  <a:extLst>
                    <a:ext uri="{9D8B030D-6E8A-4147-A177-3AD203B41FA5}">
                      <a16:colId xmlns:a16="http://schemas.microsoft.com/office/drawing/2014/main" val="4260520582"/>
                    </a:ext>
                  </a:extLst>
                </a:gridCol>
                <a:gridCol w="2408102">
                  <a:extLst>
                    <a:ext uri="{9D8B030D-6E8A-4147-A177-3AD203B41FA5}">
                      <a16:colId xmlns:a16="http://schemas.microsoft.com/office/drawing/2014/main" val="1266624359"/>
                    </a:ext>
                  </a:extLst>
                </a:gridCol>
                <a:gridCol w="1692622">
                  <a:extLst>
                    <a:ext uri="{9D8B030D-6E8A-4147-A177-3AD203B41FA5}">
                      <a16:colId xmlns:a16="http://schemas.microsoft.com/office/drawing/2014/main" val="3250989672"/>
                    </a:ext>
                  </a:extLst>
                </a:gridCol>
                <a:gridCol w="1884465">
                  <a:extLst>
                    <a:ext uri="{9D8B030D-6E8A-4147-A177-3AD203B41FA5}">
                      <a16:colId xmlns:a16="http://schemas.microsoft.com/office/drawing/2014/main" val="3034687232"/>
                    </a:ext>
                  </a:extLst>
                </a:gridCol>
              </a:tblGrid>
              <a:tr h="702015">
                <a:tc gridSpan="4">
                  <a:txBody>
                    <a:bodyPr/>
                    <a:lstStyle/>
                    <a:p>
                      <a:pPr algn="ctr"/>
                      <a:r>
                        <a:rPr lang="en-US" sz="3200" dirty="0">
                          <a:solidFill>
                            <a:schemeClr val="tx1"/>
                          </a:solidFill>
                        </a:rPr>
                        <a:t>Classification Table</a:t>
                      </a:r>
                    </a:p>
                  </a:txBody>
                  <a:tcPr anchor="ctr"/>
                </a:tc>
                <a:tc hMerge="1">
                  <a:txBody>
                    <a:bodyPr/>
                    <a:lstStyle/>
                    <a:p>
                      <a:endParaRPr lang="en-US" sz="2800" dirty="0">
                        <a:solidFill>
                          <a:schemeClr val="tx1"/>
                        </a:solidFill>
                      </a:endParaRPr>
                    </a:p>
                  </a:txBody>
                  <a:tcPr/>
                </a:tc>
                <a:tc hMerge="1">
                  <a:txBody>
                    <a:bodyPr/>
                    <a:lstStyle/>
                    <a:p>
                      <a:endParaRPr lang="en-US" sz="2800" dirty="0">
                        <a:solidFill>
                          <a:schemeClr val="tx1"/>
                        </a:solidFill>
                      </a:endParaRPr>
                    </a:p>
                  </a:txBody>
                  <a:tcPr/>
                </a:tc>
                <a:tc hMerge="1">
                  <a:txBody>
                    <a:bodyPr/>
                    <a:lstStyle/>
                    <a:p>
                      <a:endParaRPr lang="en-US" sz="2800" dirty="0">
                        <a:solidFill>
                          <a:schemeClr val="tx1"/>
                        </a:solidFill>
                      </a:endParaRPr>
                    </a:p>
                  </a:txBody>
                  <a:tcPr/>
                </a:tc>
                <a:extLst>
                  <a:ext uri="{0D108BD9-81ED-4DB2-BD59-A6C34878D82A}">
                    <a16:rowId xmlns:a16="http://schemas.microsoft.com/office/drawing/2014/main" val="168703881"/>
                  </a:ext>
                </a:extLst>
              </a:tr>
              <a:tr h="893915">
                <a:tc>
                  <a:txBody>
                    <a:bodyPr/>
                    <a:lstStyle/>
                    <a:p>
                      <a:r>
                        <a:rPr lang="en-US" sz="2800" dirty="0" err="1">
                          <a:solidFill>
                            <a:schemeClr val="tx1"/>
                          </a:solidFill>
                        </a:rPr>
                        <a:t>Yhat</a:t>
                      </a:r>
                      <a:endParaRPr lang="en-US" sz="2800" dirty="0">
                        <a:solidFill>
                          <a:schemeClr val="tx1"/>
                        </a:solidFill>
                      </a:endParaRPr>
                    </a:p>
                  </a:txBody>
                  <a:tcPr/>
                </a:tc>
                <a:tc>
                  <a:txBody>
                    <a:bodyPr/>
                    <a:lstStyle/>
                    <a:p>
                      <a:r>
                        <a:rPr lang="en-US" sz="2800" dirty="0">
                          <a:solidFill>
                            <a:schemeClr val="tx1"/>
                          </a:solidFill>
                        </a:rPr>
                        <a:t>For-profit, group</a:t>
                      </a:r>
                    </a:p>
                  </a:txBody>
                  <a:tcPr/>
                </a:tc>
                <a:tc>
                  <a:txBody>
                    <a:bodyPr/>
                    <a:lstStyle/>
                    <a:p>
                      <a:r>
                        <a:rPr lang="en-US" sz="2800" dirty="0">
                          <a:solidFill>
                            <a:schemeClr val="tx1"/>
                          </a:solidFill>
                        </a:rPr>
                        <a:t>Non-profit</a:t>
                      </a:r>
                    </a:p>
                  </a:txBody>
                  <a:tcPr/>
                </a:tc>
                <a:tc>
                  <a:txBody>
                    <a:bodyPr/>
                    <a:lstStyle/>
                    <a:p>
                      <a:r>
                        <a:rPr lang="en-US" sz="2800" dirty="0">
                          <a:solidFill>
                            <a:schemeClr val="tx1"/>
                          </a:solidFill>
                        </a:rPr>
                        <a:t>For-profit, individual</a:t>
                      </a:r>
                    </a:p>
                  </a:txBody>
                  <a:tcPr/>
                </a:tc>
                <a:extLst>
                  <a:ext uri="{0D108BD9-81ED-4DB2-BD59-A6C34878D82A}">
                    <a16:rowId xmlns:a16="http://schemas.microsoft.com/office/drawing/2014/main" val="223790888"/>
                  </a:ext>
                </a:extLst>
              </a:tr>
              <a:tr h="893915">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For-profit, group</a:t>
                      </a:r>
                    </a:p>
                  </a:txBody>
                  <a:tcPr/>
                </a:tc>
                <a:tc>
                  <a:txBody>
                    <a:bodyPr/>
                    <a:lstStyle/>
                    <a:p>
                      <a:r>
                        <a:rPr lang="en-US" sz="2800" dirty="0">
                          <a:solidFill>
                            <a:schemeClr val="tx1"/>
                          </a:solidFill>
                        </a:rPr>
                        <a:t>4566</a:t>
                      </a:r>
                    </a:p>
                  </a:txBody>
                  <a:tcPr/>
                </a:tc>
                <a:tc>
                  <a:txBody>
                    <a:bodyPr/>
                    <a:lstStyle/>
                    <a:p>
                      <a:r>
                        <a:rPr lang="en-US" sz="2800" dirty="0">
                          <a:solidFill>
                            <a:schemeClr val="tx1"/>
                          </a:solidFill>
                        </a:rPr>
                        <a:t>477</a:t>
                      </a:r>
                    </a:p>
                  </a:txBody>
                  <a:tcPr/>
                </a:tc>
                <a:tc>
                  <a:txBody>
                    <a:bodyPr/>
                    <a:lstStyle/>
                    <a:p>
                      <a:r>
                        <a:rPr lang="en-US" sz="2800" dirty="0">
                          <a:solidFill>
                            <a:schemeClr val="tx1"/>
                          </a:solidFill>
                        </a:rPr>
                        <a:t>268</a:t>
                      </a:r>
                    </a:p>
                  </a:txBody>
                  <a:tcPr/>
                </a:tc>
                <a:extLst>
                  <a:ext uri="{0D108BD9-81ED-4DB2-BD59-A6C34878D82A}">
                    <a16:rowId xmlns:a16="http://schemas.microsoft.com/office/drawing/2014/main" val="200606714"/>
                  </a:ext>
                </a:extLst>
              </a:tr>
              <a:tr h="520710">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Non-profit</a:t>
                      </a:r>
                    </a:p>
                  </a:txBody>
                  <a:tcPr/>
                </a:tc>
                <a:tc>
                  <a:txBody>
                    <a:bodyPr/>
                    <a:lstStyle/>
                    <a:p>
                      <a:r>
                        <a:rPr lang="en-US" sz="2800" dirty="0">
                          <a:solidFill>
                            <a:schemeClr val="tx1"/>
                          </a:solidFill>
                        </a:rPr>
                        <a:t>527</a:t>
                      </a:r>
                    </a:p>
                  </a:txBody>
                  <a:tcPr/>
                </a:tc>
                <a:tc>
                  <a:txBody>
                    <a:bodyPr/>
                    <a:lstStyle/>
                    <a:p>
                      <a:r>
                        <a:rPr lang="en-US" sz="2800" dirty="0">
                          <a:solidFill>
                            <a:schemeClr val="tx1"/>
                          </a:solidFill>
                        </a:rPr>
                        <a:t>903</a:t>
                      </a:r>
                    </a:p>
                  </a:txBody>
                  <a:tcPr/>
                </a:tc>
                <a:tc>
                  <a:txBody>
                    <a:bodyPr/>
                    <a:lstStyle/>
                    <a:p>
                      <a:r>
                        <a:rPr lang="en-US" sz="2800" dirty="0">
                          <a:solidFill>
                            <a:schemeClr val="tx1"/>
                          </a:solidFill>
                        </a:rPr>
                        <a:t>27</a:t>
                      </a:r>
                    </a:p>
                  </a:txBody>
                  <a:tcPr/>
                </a:tc>
                <a:extLst>
                  <a:ext uri="{0D108BD9-81ED-4DB2-BD59-A6C34878D82A}">
                    <a16:rowId xmlns:a16="http://schemas.microsoft.com/office/drawing/2014/main" val="1615603606"/>
                  </a:ext>
                </a:extLst>
              </a:tr>
              <a:tr h="893915">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For-profit, individual</a:t>
                      </a:r>
                    </a:p>
                  </a:txBody>
                  <a:tcPr/>
                </a:tc>
                <a:tc>
                  <a:txBody>
                    <a:bodyPr/>
                    <a:lstStyle/>
                    <a:p>
                      <a:r>
                        <a:rPr lang="en-US" sz="2800" dirty="0">
                          <a:solidFill>
                            <a:schemeClr val="tx1"/>
                          </a:solidFill>
                        </a:rPr>
                        <a:t>1494</a:t>
                      </a:r>
                    </a:p>
                  </a:txBody>
                  <a:tcPr/>
                </a:tc>
                <a:tc>
                  <a:txBody>
                    <a:bodyPr/>
                    <a:lstStyle/>
                    <a:p>
                      <a:r>
                        <a:rPr lang="en-US" sz="2800" dirty="0">
                          <a:solidFill>
                            <a:schemeClr val="tx1"/>
                          </a:solidFill>
                        </a:rPr>
                        <a:t>91</a:t>
                      </a:r>
                    </a:p>
                  </a:txBody>
                  <a:tcPr/>
                </a:tc>
                <a:tc>
                  <a:txBody>
                    <a:bodyPr/>
                    <a:lstStyle/>
                    <a:p>
                      <a:r>
                        <a:rPr lang="en-US" sz="2800" dirty="0">
                          <a:solidFill>
                            <a:schemeClr val="tx1"/>
                          </a:solidFill>
                        </a:rPr>
                        <a:t>3486</a:t>
                      </a:r>
                    </a:p>
                  </a:txBody>
                  <a:tcPr/>
                </a:tc>
                <a:extLst>
                  <a:ext uri="{0D108BD9-81ED-4DB2-BD59-A6C34878D82A}">
                    <a16:rowId xmlns:a16="http://schemas.microsoft.com/office/drawing/2014/main" val="3678509143"/>
                  </a:ext>
                </a:extLst>
              </a:tr>
            </a:tbl>
          </a:graphicData>
        </a:graphic>
      </p:graphicFrame>
      <p:sp>
        <p:nvSpPr>
          <p:cNvPr id="14337" name="ZoneTexte 14336">
            <a:extLst>
              <a:ext uri="{FF2B5EF4-FFF2-40B4-BE49-F238E27FC236}">
                <a16:creationId xmlns:a16="http://schemas.microsoft.com/office/drawing/2014/main" id="{A2FC3EF3-40C5-3313-792D-B39967D95B37}"/>
              </a:ext>
            </a:extLst>
          </p:cNvPr>
          <p:cNvSpPr txBox="1"/>
          <p:nvPr/>
        </p:nvSpPr>
        <p:spPr>
          <a:xfrm>
            <a:off x="13511126" y="2245936"/>
            <a:ext cx="2889325" cy="1631216"/>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Most Business fall under For-profit, </a:t>
            </a:r>
            <a:r>
              <a:rPr lang="en-US" sz="2400" dirty="0">
                <a:solidFill>
                  <a:schemeClr val="dk1"/>
                </a:solidFill>
                <a:latin typeface="Calibri" panose="020F0502020204030204" pitchFamily="34" charset="0"/>
                <a:ea typeface="+mn-ea"/>
                <a:cs typeface="Calibri" panose="020F0502020204030204" pitchFamily="34" charset="0"/>
              </a:rPr>
              <a:t>particularly</a:t>
            </a:r>
            <a:r>
              <a:rPr lang="en-US" sz="2400" dirty="0">
                <a:latin typeface="Calibri" panose="020F0502020204030204" pitchFamily="34" charset="0"/>
                <a:cs typeface="Calibri" panose="020F0502020204030204" pitchFamily="34" charset="0"/>
              </a:rPr>
              <a:t> for-profit group</a:t>
            </a:r>
          </a:p>
        </p:txBody>
      </p:sp>
      <p:sp>
        <p:nvSpPr>
          <p:cNvPr id="14338" name="ZoneTexte 14337">
            <a:extLst>
              <a:ext uri="{FF2B5EF4-FFF2-40B4-BE49-F238E27FC236}">
                <a16:creationId xmlns:a16="http://schemas.microsoft.com/office/drawing/2014/main" id="{7574DD5E-2377-EC39-BDCC-F591BA95C8E9}"/>
              </a:ext>
            </a:extLst>
          </p:cNvPr>
          <p:cNvSpPr txBox="1"/>
          <p:nvPr/>
        </p:nvSpPr>
        <p:spPr>
          <a:xfrm>
            <a:off x="15346727" y="5123363"/>
            <a:ext cx="2490655" cy="193899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Strong right skew</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Mostly smaller amounts forgiven</a:t>
            </a:r>
          </a:p>
        </p:txBody>
      </p:sp>
      <p:sp>
        <p:nvSpPr>
          <p:cNvPr id="14345" name="ZoneTexte 14344">
            <a:extLst>
              <a:ext uri="{FF2B5EF4-FFF2-40B4-BE49-F238E27FC236}">
                <a16:creationId xmlns:a16="http://schemas.microsoft.com/office/drawing/2014/main" id="{C6BEE41E-1DB5-DB74-139A-A6E862003638}"/>
              </a:ext>
            </a:extLst>
          </p:cNvPr>
          <p:cNvSpPr txBox="1"/>
          <p:nvPr/>
        </p:nvSpPr>
        <p:spPr>
          <a:xfrm>
            <a:off x="21429174" y="7931381"/>
            <a:ext cx="2394097" cy="2677656"/>
          </a:xfrm>
          <a:prstGeom prst="rect">
            <a:avLst/>
          </a:prstGeom>
          <a:solidFill>
            <a:schemeClr val="bg1"/>
          </a:solidFill>
        </p:spPr>
        <p:txBody>
          <a:bodyPr wrap="square" rtlCol="0">
            <a:spAutoFit/>
          </a:bodyPr>
          <a:lstStyle/>
          <a:p>
            <a:r>
              <a:rPr lang="en-US" sz="2400" dirty="0">
                <a:latin typeface="Calibri" panose="020F0502020204030204" pitchFamily="34" charset="0"/>
                <a:cs typeface="Calibri" panose="020F0502020204030204" pitchFamily="34" charset="0"/>
              </a:rPr>
              <a:t>Best models selected by having the lowest error.  LASSO for Regression and Trees for Classification.</a:t>
            </a:r>
          </a:p>
        </p:txBody>
      </p:sp>
      <p:sp>
        <p:nvSpPr>
          <p:cNvPr id="14348" name="ZoneTexte 14347">
            <a:extLst>
              <a:ext uri="{FF2B5EF4-FFF2-40B4-BE49-F238E27FC236}">
                <a16:creationId xmlns:a16="http://schemas.microsoft.com/office/drawing/2014/main" id="{11E8E3B2-27A9-0A0B-6337-421918AD30D6}"/>
              </a:ext>
            </a:extLst>
          </p:cNvPr>
          <p:cNvSpPr txBox="1"/>
          <p:nvPr/>
        </p:nvSpPr>
        <p:spPr>
          <a:xfrm>
            <a:off x="18166079" y="16209578"/>
            <a:ext cx="5187558" cy="1066446"/>
          </a:xfrm>
          <a:prstGeom prst="rect">
            <a:avLst/>
          </a:prstGeom>
          <a:noFill/>
        </p:spPr>
        <p:txBody>
          <a:bodyPr wrap="square" rtlCol="0">
            <a:spAutoFit/>
          </a:bodyPr>
          <a:lstStyle/>
          <a:p>
            <a:endParaRPr lang="en-US" dirty="0"/>
          </a:p>
          <a:p>
            <a:endParaRPr lang="en-US" dirty="0"/>
          </a:p>
          <a:p>
            <a:endParaRPr lang="en-US" dirty="0"/>
          </a:p>
        </p:txBody>
      </p:sp>
      <p:grpSp>
        <p:nvGrpSpPr>
          <p:cNvPr id="14350" name="Groupe 14349">
            <a:extLst>
              <a:ext uri="{FF2B5EF4-FFF2-40B4-BE49-F238E27FC236}">
                <a16:creationId xmlns:a16="http://schemas.microsoft.com/office/drawing/2014/main" id="{9B862E33-FD48-3CA0-1350-D63C62897D46}"/>
              </a:ext>
            </a:extLst>
          </p:cNvPr>
          <p:cNvGrpSpPr/>
          <p:nvPr/>
        </p:nvGrpSpPr>
        <p:grpSpPr>
          <a:xfrm>
            <a:off x="10983607" y="15130852"/>
            <a:ext cx="6445581" cy="4698121"/>
            <a:chOff x="17138860" y="11741345"/>
            <a:chExt cx="6445581" cy="4698121"/>
          </a:xfrm>
        </p:grpSpPr>
        <p:pic>
          <p:nvPicPr>
            <p:cNvPr id="52" name="Image 51">
              <a:extLst>
                <a:ext uri="{FF2B5EF4-FFF2-40B4-BE49-F238E27FC236}">
                  <a16:creationId xmlns:a16="http://schemas.microsoft.com/office/drawing/2014/main" id="{7705CC1B-FBAA-A7DF-17B3-99732E8F999C}"/>
                </a:ext>
              </a:extLst>
            </p:cNvPr>
            <p:cNvPicPr>
              <a:picLocks noChangeAspect="1"/>
            </p:cNvPicPr>
            <p:nvPr/>
          </p:nvPicPr>
          <p:blipFill>
            <a:blip r:embed="rId8"/>
            <a:stretch>
              <a:fillRect/>
            </a:stretch>
          </p:blipFill>
          <p:spPr>
            <a:xfrm>
              <a:off x="17138860" y="12203798"/>
              <a:ext cx="6445581" cy="4235668"/>
            </a:xfrm>
            <a:prstGeom prst="rect">
              <a:avLst/>
            </a:prstGeom>
          </p:spPr>
        </p:pic>
        <p:sp>
          <p:nvSpPr>
            <p:cNvPr id="14349" name="ZoneTexte 14348">
              <a:extLst>
                <a:ext uri="{FF2B5EF4-FFF2-40B4-BE49-F238E27FC236}">
                  <a16:creationId xmlns:a16="http://schemas.microsoft.com/office/drawing/2014/main" id="{DB98878B-906C-0D0A-0532-07DE380C4432}"/>
                </a:ext>
              </a:extLst>
            </p:cNvPr>
            <p:cNvSpPr txBox="1"/>
            <p:nvPr/>
          </p:nvSpPr>
          <p:spPr>
            <a:xfrm>
              <a:off x="17138861" y="11741345"/>
              <a:ext cx="6445580" cy="461665"/>
            </a:xfrm>
            <a:prstGeom prst="rect">
              <a:avLst/>
            </a:prstGeom>
            <a:solidFill>
              <a:schemeClr val="bg1"/>
            </a:solidFill>
          </p:spPr>
          <p:txBody>
            <a:bodyPr wrap="square" rtlCol="0">
              <a:spAutoFit/>
            </a:bodyPr>
            <a:lstStyle/>
            <a:p>
              <a:pPr algn="ctr"/>
              <a:r>
                <a:rPr lang="en-US" sz="2400" b="1" dirty="0">
                  <a:latin typeface="Calibri" panose="020F0502020204030204" pitchFamily="34" charset="0"/>
                  <a:cs typeface="Calibri" panose="020F0502020204030204" pitchFamily="34" charset="0"/>
                </a:rPr>
                <a:t>Cross Validation Curve along the </a:t>
              </a:r>
              <a:r>
                <a:rPr lang="el-GR" sz="2400" b="1" dirty="0">
                  <a:latin typeface="Calibri" panose="020F0502020204030204" pitchFamily="34" charset="0"/>
                  <a:cs typeface="Calibri" panose="020F0502020204030204" pitchFamily="34" charset="0"/>
                </a:rPr>
                <a:t>λ</a:t>
              </a:r>
              <a:r>
                <a:rPr lang="en-US" sz="2400" b="1" dirty="0">
                  <a:latin typeface="Calibri" panose="020F0502020204030204" pitchFamily="34" charset="0"/>
                  <a:cs typeface="Calibri" panose="020F0502020204030204" pitchFamily="34" charset="0"/>
                </a:rPr>
                <a:t> Sequence</a:t>
              </a:r>
            </a:p>
          </p:txBody>
        </p:sp>
      </p:grpSp>
      <p:sp>
        <p:nvSpPr>
          <p:cNvPr id="14351" name="ZoneTexte 14350">
            <a:extLst>
              <a:ext uri="{FF2B5EF4-FFF2-40B4-BE49-F238E27FC236}">
                <a16:creationId xmlns:a16="http://schemas.microsoft.com/office/drawing/2014/main" id="{C32766FF-E742-2C37-8845-6B65902037BF}"/>
              </a:ext>
            </a:extLst>
          </p:cNvPr>
          <p:cNvSpPr txBox="1"/>
          <p:nvPr/>
        </p:nvSpPr>
        <p:spPr>
          <a:xfrm>
            <a:off x="9305082" y="12855437"/>
            <a:ext cx="5620154" cy="1569660"/>
          </a:xfrm>
          <a:prstGeom prst="rect">
            <a:avLst/>
          </a:prstGeom>
          <a:solidFill>
            <a:schemeClr val="bg1"/>
          </a:solidFill>
        </p:spPr>
        <p:txBody>
          <a:bodyPr wrap="square" rtlCol="0">
            <a:spAutoFit/>
          </a:bodyPr>
          <a:lstStyle/>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solidFill>
                  <a:srgbClr val="000000"/>
                </a:solidFill>
                <a:effectLst/>
                <a:latin typeface="Calibri" panose="020F0502020204030204" pitchFamily="34" charset="0"/>
                <a:ea typeface="Times New Roman" panose="02020603050405020304" pitchFamily="18" charset="0"/>
              </a:rPr>
              <a:t>Tree had 3 nodes which made decisions based on jobs reported and industry.</a:t>
            </a:r>
            <a:endParaRPr lang="en-US" sz="2400" dirty="0">
              <a:solidFill>
                <a:srgbClr val="000000"/>
              </a:solidFill>
              <a:latin typeface="Calibri" panose="020F0502020204030204" pitchFamily="34" charset="0"/>
            </a:endParaRPr>
          </a:p>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solidFill>
                  <a:srgbClr val="000000"/>
                </a:solidFill>
                <a:latin typeface="Calibri" panose="020F0502020204030204" pitchFamily="34" charset="0"/>
              </a:rPr>
              <a:t>Random first of 500 trees resulted in OOB error rate of 24.36%.</a:t>
            </a:r>
            <a:endParaRPr lang="en-US" dirty="0"/>
          </a:p>
        </p:txBody>
      </p:sp>
      <p:sp>
        <p:nvSpPr>
          <p:cNvPr id="14359" name="ZoneTexte 14358">
            <a:extLst>
              <a:ext uri="{FF2B5EF4-FFF2-40B4-BE49-F238E27FC236}">
                <a16:creationId xmlns:a16="http://schemas.microsoft.com/office/drawing/2014/main" id="{718D96EB-39C4-71FF-B2E6-532F3B7D8B88}"/>
              </a:ext>
            </a:extLst>
          </p:cNvPr>
          <p:cNvSpPr txBox="1"/>
          <p:nvPr/>
        </p:nvSpPr>
        <p:spPr>
          <a:xfrm flipH="1">
            <a:off x="8686798" y="632451"/>
            <a:ext cx="15570201" cy="1015663"/>
          </a:xfrm>
          <a:prstGeom prst="rect">
            <a:avLst/>
          </a:prstGeom>
          <a:noFill/>
        </p:spPr>
        <p:txBody>
          <a:bodyPr wrap="square" rtlCol="0">
            <a:spAutoFit/>
          </a:bodyPr>
          <a:lstStyle/>
          <a:p>
            <a:pPr algn="ctr" eaLnBrk="1" hangingPunct="1">
              <a:spcBef>
                <a:spcPts val="321"/>
              </a:spcBef>
            </a:pPr>
            <a:r>
              <a:rPr lang="en-US" altLang="ja-JP" sz="6000" b="1" dirty="0">
                <a:solidFill>
                  <a:schemeClr val="bg1"/>
                </a:solidFill>
                <a:latin typeface="Calibri" panose="020F0502020204030204" pitchFamily="34" charset="0"/>
                <a:cs typeface="Calibri" panose="020F0502020204030204" pitchFamily="34" charset="0"/>
              </a:rPr>
              <a:t>Evaluation of </a:t>
            </a:r>
            <a:r>
              <a:rPr lang="en-US" altLang="ja-JP" sz="5400" b="1" dirty="0">
                <a:solidFill>
                  <a:schemeClr val="bg1"/>
                </a:solidFill>
                <a:latin typeface="Calibri" panose="020F0502020204030204" pitchFamily="34" charset="0"/>
                <a:cs typeface="Calibri" panose="020F0502020204030204" pitchFamily="34" charset="0"/>
              </a:rPr>
              <a:t>PPP</a:t>
            </a:r>
            <a:r>
              <a:rPr lang="en-US" altLang="ja-JP" sz="6000" b="1" dirty="0">
                <a:solidFill>
                  <a:schemeClr val="bg1"/>
                </a:solidFill>
                <a:latin typeface="Calibri" panose="020F0502020204030204" pitchFamily="34" charset="0"/>
                <a:cs typeface="Calibri" panose="020F0502020204030204" pitchFamily="34" charset="0"/>
              </a:rPr>
              <a:t> Loans Best Models</a:t>
            </a:r>
            <a:endParaRPr lang="en-US" altLang="ja-JP" sz="7200" b="1" dirty="0">
              <a:solidFill>
                <a:schemeClr val="bg1"/>
              </a:solidFill>
              <a:latin typeface="Calibri" panose="020F0502020204030204" pitchFamily="34" charset="0"/>
              <a:cs typeface="Calibri" panose="020F0502020204030204" pitchFamily="34" charset="0"/>
            </a:endParaRPr>
          </a:p>
        </p:txBody>
      </p:sp>
      <p:pic>
        <p:nvPicPr>
          <p:cNvPr id="14362" name="Image 14361">
            <a:extLst>
              <a:ext uri="{FF2B5EF4-FFF2-40B4-BE49-F238E27FC236}">
                <a16:creationId xmlns:a16="http://schemas.microsoft.com/office/drawing/2014/main" id="{52408FBA-95FF-1C30-9951-F5A7377B2023}"/>
              </a:ext>
            </a:extLst>
          </p:cNvPr>
          <p:cNvPicPr>
            <a:picLocks noChangeAspect="1"/>
          </p:cNvPicPr>
          <p:nvPr/>
        </p:nvPicPr>
        <p:blipFill rotWithShape="1">
          <a:blip r:embed="rId9"/>
          <a:srcRect t="21763" b="24727"/>
          <a:stretch/>
        </p:blipFill>
        <p:spPr>
          <a:xfrm>
            <a:off x="10935249" y="19931189"/>
            <a:ext cx="11136586" cy="519625"/>
          </a:xfrm>
          <a:prstGeom prst="rect">
            <a:avLst/>
          </a:prstGeom>
        </p:spPr>
      </p:pic>
      <p:sp>
        <p:nvSpPr>
          <p:cNvPr id="14363" name="ZoneTexte 14362">
            <a:extLst>
              <a:ext uri="{FF2B5EF4-FFF2-40B4-BE49-F238E27FC236}">
                <a16:creationId xmlns:a16="http://schemas.microsoft.com/office/drawing/2014/main" id="{A6E449A1-EB36-8543-3404-DB766B3F5DD2}"/>
              </a:ext>
            </a:extLst>
          </p:cNvPr>
          <p:cNvSpPr txBox="1"/>
          <p:nvPr/>
        </p:nvSpPr>
        <p:spPr>
          <a:xfrm>
            <a:off x="17671325" y="16258896"/>
            <a:ext cx="6013471" cy="2677656"/>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The Lambda.1se was 10260.3.</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Model has four predictors not including the intercept which are Payroll, Rent, Utilities, and Mortgage Interest.</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LASSO regression increases the accuracy of our predictions which is useful as our goal for this model is prediction.</a:t>
            </a:r>
          </a:p>
        </p:txBody>
      </p:sp>
      <p:grpSp>
        <p:nvGrpSpPr>
          <p:cNvPr id="14374" name="Groupe 14373">
            <a:extLst>
              <a:ext uri="{FF2B5EF4-FFF2-40B4-BE49-F238E27FC236}">
                <a16:creationId xmlns:a16="http://schemas.microsoft.com/office/drawing/2014/main" id="{4F3CC8BA-CBBF-A0BA-21B6-F81C3C193E0E}"/>
              </a:ext>
            </a:extLst>
          </p:cNvPr>
          <p:cNvGrpSpPr/>
          <p:nvPr/>
        </p:nvGrpSpPr>
        <p:grpSpPr>
          <a:xfrm>
            <a:off x="8946401" y="7109824"/>
            <a:ext cx="12465341" cy="3945859"/>
            <a:chOff x="9182493" y="7774217"/>
            <a:chExt cx="12041626" cy="3280553"/>
          </a:xfrm>
        </p:grpSpPr>
        <p:pic>
          <p:nvPicPr>
            <p:cNvPr id="14365" name="Image 14364" descr="Une image contenant texte&#10;&#10;Description générée automatiquement">
              <a:extLst>
                <a:ext uri="{FF2B5EF4-FFF2-40B4-BE49-F238E27FC236}">
                  <a16:creationId xmlns:a16="http://schemas.microsoft.com/office/drawing/2014/main" id="{430115E1-3768-AFAA-8F30-B6F040A6F750}"/>
                </a:ext>
              </a:extLst>
            </p:cNvPr>
            <p:cNvPicPr>
              <a:picLocks noChangeAspect="1"/>
            </p:cNvPicPr>
            <p:nvPr/>
          </p:nvPicPr>
          <p:blipFill>
            <a:blip r:embed="rId10"/>
            <a:stretch>
              <a:fillRect/>
            </a:stretch>
          </p:blipFill>
          <p:spPr>
            <a:xfrm>
              <a:off x="9182493" y="7784683"/>
              <a:ext cx="7605000" cy="3270087"/>
            </a:xfrm>
            <a:prstGeom prst="rect">
              <a:avLst/>
            </a:prstGeom>
          </p:spPr>
        </p:pic>
        <p:sp>
          <p:nvSpPr>
            <p:cNvPr id="62" name="Ellipse 61">
              <a:extLst>
                <a:ext uri="{FF2B5EF4-FFF2-40B4-BE49-F238E27FC236}">
                  <a16:creationId xmlns:a16="http://schemas.microsoft.com/office/drawing/2014/main" id="{9D5EE29A-619C-ADE6-B5F9-A66DBB95C99D}"/>
                </a:ext>
              </a:extLst>
            </p:cNvPr>
            <p:cNvSpPr/>
            <p:nvPr/>
          </p:nvSpPr>
          <p:spPr>
            <a:xfrm flipV="1">
              <a:off x="9326525" y="9883387"/>
              <a:ext cx="6039938" cy="540331"/>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1" name="Groupe 60">
              <a:extLst>
                <a:ext uri="{FF2B5EF4-FFF2-40B4-BE49-F238E27FC236}">
                  <a16:creationId xmlns:a16="http://schemas.microsoft.com/office/drawing/2014/main" id="{71EF0313-D4B5-7E83-C3C7-6C69B288644A}"/>
                </a:ext>
              </a:extLst>
            </p:cNvPr>
            <p:cNvGrpSpPr/>
            <p:nvPr/>
          </p:nvGrpSpPr>
          <p:grpSpPr>
            <a:xfrm>
              <a:off x="14837225" y="7774217"/>
              <a:ext cx="6386894" cy="3266945"/>
              <a:chOff x="15173818" y="9006639"/>
              <a:chExt cx="6261973" cy="3333921"/>
            </a:xfrm>
          </p:grpSpPr>
          <p:pic>
            <p:nvPicPr>
              <p:cNvPr id="59" name="Image 58" descr="Une image contenant table&#10;&#10;Description générée automatiquement">
                <a:extLst>
                  <a:ext uri="{FF2B5EF4-FFF2-40B4-BE49-F238E27FC236}">
                    <a16:creationId xmlns:a16="http://schemas.microsoft.com/office/drawing/2014/main" id="{21FBD98D-ECDE-B877-FEED-96A52599FD5C}"/>
                  </a:ext>
                </a:extLst>
              </p:cNvPr>
              <p:cNvPicPr>
                <a:picLocks noChangeAspect="1"/>
              </p:cNvPicPr>
              <p:nvPr/>
            </p:nvPicPr>
            <p:blipFill rotWithShape="1">
              <a:blip r:embed="rId11"/>
              <a:srcRect r="21811"/>
              <a:stretch/>
            </p:blipFill>
            <p:spPr>
              <a:xfrm>
                <a:off x="15343416" y="9006639"/>
                <a:ext cx="6092375" cy="3333921"/>
              </a:xfrm>
              <a:prstGeom prst="rect">
                <a:avLst/>
              </a:prstGeom>
            </p:spPr>
          </p:pic>
          <p:sp>
            <p:nvSpPr>
              <p:cNvPr id="60" name="Ellipse 59">
                <a:extLst>
                  <a:ext uri="{FF2B5EF4-FFF2-40B4-BE49-F238E27FC236}">
                    <a16:creationId xmlns:a16="http://schemas.microsoft.com/office/drawing/2014/main" id="{604C3546-BA87-FBEA-732E-09914CCA7197}"/>
                  </a:ext>
                </a:extLst>
              </p:cNvPr>
              <p:cNvSpPr/>
              <p:nvPr/>
            </p:nvSpPr>
            <p:spPr>
              <a:xfrm flipV="1">
                <a:off x="15173818" y="10739095"/>
                <a:ext cx="6092375" cy="527613"/>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14353" name="Connecteur droit avec flèche 14352">
            <a:extLst>
              <a:ext uri="{FF2B5EF4-FFF2-40B4-BE49-F238E27FC236}">
                <a16:creationId xmlns:a16="http://schemas.microsoft.com/office/drawing/2014/main" id="{AA1B79F0-0C7A-7E8B-50FF-E48740AA7EBE}"/>
              </a:ext>
            </a:extLst>
          </p:cNvPr>
          <p:cNvCxnSpPr>
            <a:cxnSpLocks/>
          </p:cNvCxnSpPr>
          <p:nvPr/>
        </p:nvCxnSpPr>
        <p:spPr>
          <a:xfrm flipH="1">
            <a:off x="20730559" y="8927135"/>
            <a:ext cx="777639" cy="55061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4355" name="Connecteur droit avec flèche 14354">
            <a:extLst>
              <a:ext uri="{FF2B5EF4-FFF2-40B4-BE49-F238E27FC236}">
                <a16:creationId xmlns:a16="http://schemas.microsoft.com/office/drawing/2014/main" id="{19F92A08-557D-E4DB-EB28-478DCBDB7B62}"/>
              </a:ext>
            </a:extLst>
          </p:cNvPr>
          <p:cNvCxnSpPr>
            <a:cxnSpLocks/>
          </p:cNvCxnSpPr>
          <p:nvPr/>
        </p:nvCxnSpPr>
        <p:spPr>
          <a:xfrm flipH="1" flipV="1">
            <a:off x="14925236" y="10187949"/>
            <a:ext cx="6503938" cy="6890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23776</TotalTime>
  <Words>568</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Michael Lewis</cp:lastModifiedBy>
  <cp:revision>590</cp:revision>
  <cp:lastPrinted>2022-07-07T21:23:14Z</cp:lastPrinted>
  <dcterms:created xsi:type="dcterms:W3CDTF">2012-06-12T14:08:55Z</dcterms:created>
  <dcterms:modified xsi:type="dcterms:W3CDTF">2023-05-01T20:58:56Z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