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Roboto Slab"/>
      <p:regular r:id="rId49"/>
      <p:bold r:id="rId50"/>
    </p:embeddedFont>
    <p:embeddedFont>
      <p:font typeface="Robo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RobotoSla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regular.fntdata"/><Relationship Id="rId50" Type="http://schemas.openxmlformats.org/officeDocument/2006/relationships/font" Target="fonts/RobotoSlab-bold.fntdata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75780fa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75780fa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75780fa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75780fa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76e1c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76e1c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75780fa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75780fa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75780fa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75780fa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75780fa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75780fa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75780fa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75780fa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75780fa8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75780fa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75780fa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75780fa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75780fa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75780fa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75780fa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75780fa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75780fa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75780fa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75780fa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975780fa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75780fa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75780fa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75780fa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975780fa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75780fa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75780fa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75780fa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975780fa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75780fa8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75780fa8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975780fa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975780fa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75780fa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75780fa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75780fa8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75780fa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75780fa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75780fa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75780fa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75780fa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75780fa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75780fa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75780fa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975780fa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75780fa8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75780fa8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76e1cc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976e1cc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75780fa8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975780fa8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75780fa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75780fa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976a308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976a308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976a308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976a308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76a3085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976a308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75780fa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75780fa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976a308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976a308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76a308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976a308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76a3085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976a3085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976a3085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976a3085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4a13505a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4a13505a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75780fa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75780fa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75780fa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75780fa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75780fa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75780fa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75780fa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75780fa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75780fa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75780fa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6866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107DB4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2"/>
          <p:cNvSpPr/>
          <p:nvPr/>
        </p:nvSpPr>
        <p:spPr>
          <a:xfrm rot="10800000">
            <a:off x="73757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107DB4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4" name="Google Shape;14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107D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4000"/>
              <a:buNone/>
              <a:defRPr sz="4000">
                <a:solidFill>
                  <a:srgbClr val="107DB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Roboto Slab"/>
              <a:buNone/>
              <a:defRPr sz="2400">
                <a:solidFill>
                  <a:srgbClr val="6AA84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0"/>
              <a:buNone/>
              <a:defRPr sz="13000">
                <a:solidFill>
                  <a:srgbClr val="6AA84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107D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one column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107D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  <a:defRPr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87875" y="2049775"/>
            <a:ext cx="83682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 sz="1400"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two columns">
  <p:cSld name="CUSTOM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107D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 sz="1400"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  <a:defRPr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4742675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 sz="1400"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107D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107D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100"/>
              <a:buNone/>
              <a:defRPr sz="2100">
                <a:solidFill>
                  <a:srgbClr val="6AA84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3" name="Google Shape;53;p10"/>
          <p:cNvSpPr/>
          <p:nvPr/>
        </p:nvSpPr>
        <p:spPr>
          <a:xfrm>
            <a:off x="4583991" y="-9600"/>
            <a:ext cx="4572000" cy="5167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  <a:defRPr>
                <a:solidFill>
                  <a:srgbClr val="9FC5E8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○"/>
              <a:defRPr>
                <a:solidFill>
                  <a:srgbClr val="9FC5E8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■"/>
              <a:defRPr>
                <a:solidFill>
                  <a:srgbClr val="9FC5E8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●"/>
              <a:defRPr>
                <a:solidFill>
                  <a:srgbClr val="9FC5E8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○"/>
              <a:defRPr>
                <a:solidFill>
                  <a:srgbClr val="9FC5E8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■"/>
              <a:defRPr>
                <a:solidFill>
                  <a:srgbClr val="9FC5E8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●"/>
              <a:defRPr>
                <a:solidFill>
                  <a:srgbClr val="9FC5E8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○"/>
              <a:defRPr>
                <a:solidFill>
                  <a:srgbClr val="9FC5E8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9FC5E8"/>
              </a:buClr>
              <a:buSzPts val="1400"/>
              <a:buChar char="■"/>
              <a:defRPr>
                <a:solidFill>
                  <a:srgbClr val="9FC5E8"/>
                </a:solidFill>
              </a:defRPr>
            </a:lvl9pPr>
          </a:lstStyle>
          <a:p/>
        </p:txBody>
      </p:sp>
      <p:cxnSp>
        <p:nvCxnSpPr>
          <p:cNvPr id="55" name="Google Shape;55;p1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ttalents.png"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-8003" t="-9086"/>
          <a:stretch/>
        </p:blipFill>
        <p:spPr>
          <a:xfrm>
            <a:off x="7103466" y="81621"/>
            <a:ext cx="203149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102074" y="334824"/>
            <a:ext cx="1882900" cy="4824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2600"/>
              <a:buFont typeface="Roboto Slab"/>
              <a:buNone/>
              <a:defRPr sz="26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800"/>
              <a:buFont typeface="Roboto"/>
              <a:buChar char="●"/>
              <a:defRPr sz="1800"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35750" y="-33300"/>
            <a:ext cx="27828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https://TBS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mozilla.org/en-US/docs/Web/JavaScript/Reference/Operators/Operator_Precedence" TargetMode="External"/><Relationship Id="rId4" Type="http://schemas.openxmlformats.org/officeDocument/2006/relationships/hyperlink" Target="https://developer.mozilla.org/en-US/docs/Web/JavaScript/Reference/Operators/Operator_Precedenc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JavaScript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680300" y="3049450"/>
            <a:ext cx="57834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with console</a:t>
            </a:r>
            <a:r>
              <a:rPr lang="en"/>
              <a:t>. Primitive types. Numeral systems. Operators. if - else construction.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Променлива от този тип може да има само две стойности: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true</a:t>
            </a:r>
            <a:r>
              <a:rPr lang="en" sz="1600"/>
              <a:t> - истина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false</a:t>
            </a:r>
            <a:r>
              <a:rPr lang="en" sz="1600"/>
              <a:t> - не истина</a:t>
            </a:r>
            <a:endParaRPr sz="1600"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 in</a:t>
            </a:r>
            <a:r>
              <a:rPr lang="en"/>
              <a:t> JavaScript</a:t>
            </a:r>
            <a:endParaRPr/>
          </a:p>
        </p:txBody>
      </p:sp>
      <p:sp>
        <p:nvSpPr>
          <p:cNvPr id="142" name="Google Shape;142;p23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r>
              <a:rPr lang="en"/>
              <a:t> - условна стойност</a:t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4835900" y="2247026"/>
            <a:ext cx="3717000" cy="1029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myBool = true;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anotherBool = false;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convBool = Boolean(1);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condition = 1 &gt; 2;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undefined - променливите имат тази стойност когато те са дефинирани, но не им е присвоена стойност.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null - променливата е дефинирана с тази null стойност.</a:t>
            </a:r>
            <a:endParaRPr sz="1600"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 in</a:t>
            </a:r>
            <a:r>
              <a:rPr lang="en"/>
              <a:t> JavaScript</a:t>
            </a:r>
            <a:endParaRPr/>
          </a:p>
        </p:txBody>
      </p:sp>
      <p:sp>
        <p:nvSpPr>
          <p:cNvPr id="150" name="Google Shape;150;p24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и undefined</a:t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4835925" y="2121650"/>
            <a:ext cx="3853200" cy="81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myUnd;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myUnd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myUnd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=== undefined);</a:t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4835925" y="3248600"/>
            <a:ext cx="3717000" cy="81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myNull = null;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myNull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myNull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=== null);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Object</a:t>
            </a:r>
            <a:r>
              <a:rPr lang="en" sz="1600"/>
              <a:t> e по-различен от досега разгледаните типове.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Мислете за него като за контейнер, който може да съдържа в себе си променливи и методи (Math, Date).</a:t>
            </a:r>
            <a:endParaRPr sz="1600"/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 in</a:t>
            </a:r>
            <a:r>
              <a:rPr lang="en"/>
              <a:t> JavaScript</a:t>
            </a:r>
            <a:endParaRPr/>
          </a:p>
        </p:txBody>
      </p:sp>
      <p:sp>
        <p:nvSpPr>
          <p:cNvPr id="159" name="Google Shape;159;p25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4835925" y="2121651"/>
            <a:ext cx="3717000" cy="81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myObject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 Object()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myObject.myNumber =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myObject.myString = 'text';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4835925" y="3248600"/>
            <a:ext cx="3717000" cy="105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myObject =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myNumber: 1,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myString: 'text'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== 	равенство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=== 	стриктно 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!=	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!==	стриктно 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&gt;	по-голямо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&gt;=	по-голямо или равно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&lt;	по-малко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&lt;=	по-малко или равно</a:t>
            </a:r>
            <a:endParaRPr sz="1600"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68" name="Google Shape;168;p26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Conditional operators</a:t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4835925" y="2121650"/>
            <a:ext cx="3717000" cy="89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1;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'1';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 == b)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true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== 	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=== 	стриктно 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!=	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!==	стриктно 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&gt;	по-голямо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&gt;=	по-голямо или равно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&lt;	по-малко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&lt;=	по-малко или равно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perators</a:t>
            </a:r>
            <a:endParaRPr/>
          </a:p>
        </p:txBody>
      </p:sp>
      <p:sp>
        <p:nvSpPr>
          <p:cNvPr id="176" name="Google Shape;176;p27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Conditional operators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4835925" y="2121650"/>
            <a:ext cx="3717000" cy="89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1;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'1';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a === 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false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== 	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=== 	стриктно 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!=	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!==	стриктно 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&gt;	по-голямо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&gt;=	по-голямо или равно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&lt;	по-малко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&lt;=	по-малко или равно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perators</a:t>
            </a:r>
            <a:endParaRPr/>
          </a:p>
        </p:txBody>
      </p:sp>
      <p:sp>
        <p:nvSpPr>
          <p:cNvPr id="184" name="Google Shape;184;p28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Conditional operators</a:t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4835925" y="2121650"/>
            <a:ext cx="3717000" cy="89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1;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'1';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 != 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false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== 	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=== 	стриктно 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!=	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!==	стриктно 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&gt;	по-голямо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&gt;=	по-голямо или равно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&lt;	по-малко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&lt;=	по-малко или равно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perators</a:t>
            </a:r>
            <a:endParaRPr/>
          </a:p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Conditional operators</a:t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4835925" y="2121650"/>
            <a:ext cx="3717000" cy="89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1;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'1';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 !== 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true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== 	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=== 	стриктно 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!=	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!==	стриктно 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&gt;	по-голямо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&gt;=	по-голямо или равно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&lt;	по-малко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&lt;=	по-малко или равно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perators</a:t>
            </a:r>
            <a:endParaRPr/>
          </a:p>
        </p:txBody>
      </p:sp>
      <p:sp>
        <p:nvSpPr>
          <p:cNvPr id="200" name="Google Shape;200;p30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Conditional operators</a:t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4835925" y="2121650"/>
            <a:ext cx="3717000" cy="918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1;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0;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 &gt; 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true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== 	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=== 	стриктно 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!=	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!==	стриктно 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&gt;	по-голямо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&gt;=	по-голямо или равно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&lt;	по-малко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&lt;=	по-малко или равно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perators</a:t>
            </a:r>
            <a:endParaRPr/>
          </a:p>
        </p:txBody>
      </p:sp>
      <p:sp>
        <p:nvSpPr>
          <p:cNvPr id="208" name="Google Shape;208;p31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Conditional operators</a:t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4835925" y="2121650"/>
            <a:ext cx="3717000" cy="139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 =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 &gt;= 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true</a:t>
            </a:r>
            <a:b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 &gt;= 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true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== 	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=== 	стриктно 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!=	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!==	стриктно 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&gt;	по-голямо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&gt;=	по-голямо или равно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&lt;	по-малко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&lt;=	по-малко или равно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perators</a:t>
            </a:r>
            <a:endParaRPr/>
          </a:p>
        </p:txBody>
      </p:sp>
      <p:sp>
        <p:nvSpPr>
          <p:cNvPr id="216" name="Google Shape;216;p32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Conditional operators</a:t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4835925" y="2121650"/>
            <a:ext cx="3717000" cy="918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1;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0;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a &lt; 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false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JavaScript?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Setup the environment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</a:t>
            </a:r>
            <a:r>
              <a:rPr lang="en"/>
              <a:t> JS program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 with a console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Primitive types and variables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Operators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Simple operations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Conditions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- else construction</a:t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 today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== 	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=== 	стриктно 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!=	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!==	стриктно неравенство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&gt;	по-голямо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&gt;=	по-голямо или равно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&lt;	по-малко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&lt;=	по-малко или равно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perators</a:t>
            </a:r>
            <a:endParaRPr/>
          </a:p>
        </p:txBody>
      </p:sp>
      <p:sp>
        <p:nvSpPr>
          <p:cNvPr id="224" name="Google Shape;224;p33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Conditional operators</a:t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4835925" y="2121650"/>
            <a:ext cx="3717000" cy="139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 =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a &lt;= 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false</a:t>
            </a:r>
            <a:b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 &lt;= 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true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&amp;&amp; 	обединение (и)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|| 	едно от (или) 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	обръщане на стойността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4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perators</a:t>
            </a:r>
            <a:endParaRPr/>
          </a:p>
        </p:txBody>
      </p:sp>
      <p:sp>
        <p:nvSpPr>
          <p:cNvPr id="232" name="Google Shape;232;p34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Logical operators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4565925" y="2121650"/>
            <a:ext cx="4317300" cy="14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1;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1;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 ==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b ==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true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 ==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b &gt;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false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a &gt;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b ==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false</a:t>
            </a:r>
            <a:endParaRPr>
              <a:solidFill>
                <a:srgbClr val="107D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&amp;&amp; 	обединение (и)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|| 	едно от (или)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!	обръщане на стойността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40" name="Google Shape;240;p35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Logical operators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4557900" y="2121650"/>
            <a:ext cx="4198200" cy="14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1;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1;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a &gt;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b ==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true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 ==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b &gt;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true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a &gt;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b &gt;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// false</a:t>
            </a:r>
            <a:endParaRPr>
              <a:solidFill>
                <a:srgbClr val="107D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&amp;&amp; 	обединение (и)</a:t>
            </a:r>
            <a:b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|| 	едно от (или)</a:t>
            </a:r>
            <a:br>
              <a:rPr lang="en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!	обръщане на стойността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6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48" name="Google Shape;248;p36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Logical operators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4835925" y="2121650"/>
            <a:ext cx="3717000" cy="144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 = 1;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b =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 ===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b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b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!!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107DB4"/>
                </a:solidFill>
              </a:rPr>
              <a:t>+</a:t>
            </a:r>
            <a:r>
              <a:rPr lang="en" sz="1600">
                <a:solidFill>
                  <a:srgbClr val="107DB4"/>
                </a:solidFill>
              </a:rPr>
              <a:t> - събиране (плюс);</a:t>
            </a:r>
            <a:br>
              <a:rPr lang="en" sz="1600">
                <a:solidFill>
                  <a:srgbClr val="107DB4"/>
                </a:solidFill>
              </a:rPr>
            </a:br>
            <a:r>
              <a:rPr b="1" lang="en" sz="1600">
                <a:solidFill>
                  <a:srgbClr val="107DB4"/>
                </a:solidFill>
              </a:rPr>
              <a:t>-</a:t>
            </a:r>
            <a:r>
              <a:rPr lang="en" sz="1600">
                <a:solidFill>
                  <a:srgbClr val="107DB4"/>
                </a:solidFill>
              </a:rPr>
              <a:t> - изваждане (минус);</a:t>
            </a:r>
            <a:br>
              <a:rPr lang="en" sz="1600">
                <a:solidFill>
                  <a:srgbClr val="107DB4"/>
                </a:solidFill>
              </a:rPr>
            </a:br>
            <a:r>
              <a:rPr lang="en" sz="1600">
                <a:solidFill>
                  <a:srgbClr val="107DB4"/>
                </a:solidFill>
              </a:rPr>
              <a:t>* - умножение (звезда)</a:t>
            </a:r>
            <a:br>
              <a:rPr lang="en" sz="1600">
                <a:solidFill>
                  <a:srgbClr val="107DB4"/>
                </a:solidFill>
              </a:rPr>
            </a:br>
            <a:r>
              <a:rPr lang="en" sz="1600">
                <a:solidFill>
                  <a:srgbClr val="107DB4"/>
                </a:solidFill>
              </a:rPr>
              <a:t>/ - деление (наклонена черта)</a:t>
            </a:r>
            <a:br>
              <a:rPr lang="en" sz="1600">
                <a:solidFill>
                  <a:srgbClr val="107DB4"/>
                </a:solidFill>
              </a:rPr>
            </a:br>
            <a:r>
              <a:rPr lang="en" sz="1600">
                <a:solidFill>
                  <a:srgbClr val="107DB4"/>
                </a:solidFill>
              </a:rPr>
              <a:t>% - деление с остатък (процент)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7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256" name="Google Shape;256;p37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rithmetic operations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7"/>
          <p:cNvSpPr/>
          <p:nvPr/>
        </p:nvSpPr>
        <p:spPr>
          <a:xfrm>
            <a:off x="4835925" y="2121650"/>
            <a:ext cx="3717000" cy="144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console.log(2 + 2)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console.log(7 - 4);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console.log(2 * 4);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console.log(5 / 2);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console.log(19 % 4);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431050" y="20425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107DB4"/>
                </a:solidFill>
              </a:rPr>
              <a:t>=</a:t>
            </a:r>
            <a:r>
              <a:rPr lang="en" sz="1600">
                <a:solidFill>
                  <a:srgbClr val="107DB4"/>
                </a:solidFill>
              </a:rPr>
              <a:t> - присвояване на стойност (равно);</a:t>
            </a:r>
            <a:br>
              <a:rPr lang="en" sz="1600">
                <a:solidFill>
                  <a:srgbClr val="107DB4"/>
                </a:solidFill>
              </a:rPr>
            </a:br>
            <a:r>
              <a:rPr b="1" lang="en" sz="1600">
                <a:solidFill>
                  <a:srgbClr val="107DB4"/>
                </a:solidFill>
              </a:rPr>
              <a:t>+=</a:t>
            </a:r>
            <a:r>
              <a:rPr lang="en" sz="1600">
                <a:solidFill>
                  <a:srgbClr val="107DB4"/>
                </a:solidFill>
              </a:rPr>
              <a:t> - присвояване след събиране;</a:t>
            </a:r>
            <a:br>
              <a:rPr lang="en" sz="1600">
                <a:solidFill>
                  <a:srgbClr val="107DB4"/>
                </a:solidFill>
              </a:rPr>
            </a:br>
            <a:r>
              <a:rPr b="1" lang="en" sz="1600">
                <a:solidFill>
                  <a:srgbClr val="107DB4"/>
                </a:solidFill>
              </a:rPr>
              <a:t>-=</a:t>
            </a:r>
            <a:r>
              <a:rPr lang="en" sz="1600">
                <a:solidFill>
                  <a:srgbClr val="107DB4"/>
                </a:solidFill>
              </a:rPr>
              <a:t> - присвояване след изваждане;</a:t>
            </a:r>
            <a:br>
              <a:rPr lang="en" sz="1600">
                <a:solidFill>
                  <a:srgbClr val="107DB4"/>
                </a:solidFill>
              </a:rPr>
            </a:br>
            <a:r>
              <a:rPr b="1" lang="en" sz="1600">
                <a:solidFill>
                  <a:srgbClr val="107DB4"/>
                </a:solidFill>
              </a:rPr>
              <a:t>*=</a:t>
            </a:r>
            <a:r>
              <a:rPr lang="en" sz="1600">
                <a:solidFill>
                  <a:srgbClr val="107DB4"/>
                </a:solidFill>
              </a:rPr>
              <a:t> - присвояване след умножение;</a:t>
            </a:r>
            <a:br>
              <a:rPr lang="en" sz="1600">
                <a:solidFill>
                  <a:srgbClr val="107DB4"/>
                </a:solidFill>
              </a:rPr>
            </a:br>
            <a:r>
              <a:rPr b="1" lang="en" sz="1600">
                <a:solidFill>
                  <a:srgbClr val="107DB4"/>
                </a:solidFill>
              </a:rPr>
              <a:t>/=</a:t>
            </a:r>
            <a:r>
              <a:rPr lang="en" sz="1600">
                <a:solidFill>
                  <a:srgbClr val="107DB4"/>
                </a:solidFill>
              </a:rPr>
              <a:t> - присвояване след деление;</a:t>
            </a:r>
            <a:br>
              <a:rPr lang="en" sz="1600">
                <a:solidFill>
                  <a:srgbClr val="107DB4"/>
                </a:solidFill>
              </a:rPr>
            </a:br>
            <a:r>
              <a:rPr b="1" lang="en" sz="1600">
                <a:solidFill>
                  <a:srgbClr val="107DB4"/>
                </a:solidFill>
              </a:rPr>
              <a:t>%=</a:t>
            </a:r>
            <a:r>
              <a:rPr lang="en" sz="1600">
                <a:solidFill>
                  <a:srgbClr val="107DB4"/>
                </a:solidFill>
              </a:rPr>
              <a:t> - присвояване след целочислено деление;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8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264" name="Google Shape;264;p38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Short 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rithmetic operations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4835925" y="2121650"/>
            <a:ext cx="3717000" cy="2604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 =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+=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b = 7;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-= 4;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 =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 *= 4;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 = 5;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 /=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e = 19;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 %= 4;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107DB4"/>
                </a:solidFill>
              </a:rPr>
              <a:t>&amp; - побитово обединение (и)</a:t>
            </a:r>
            <a:br>
              <a:rPr lang="en" sz="1600">
                <a:solidFill>
                  <a:srgbClr val="107DB4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| - побитово едно от (или)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^ - побитово различие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~ - побитово обръщане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&lt;&lt; - побитово преместване наляво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&gt;&gt; - побитово преместване надясно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&gt;&gt;&gt; - побитово преместване надясно и запълване с нули в лявата част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9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272" name="Google Shape;272;p39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Bitwise operations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4678500" y="2121650"/>
            <a:ext cx="3948900" cy="116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 = parseInt('0001', 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b = parseInt('0101', 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console.log((a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b).toString(2));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‘0001’</a:t>
            </a:r>
            <a:endParaRPr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FC5E8"/>
                </a:solidFill>
              </a:rPr>
              <a:t>&amp; - побитово обединение (и)</a:t>
            </a:r>
            <a:br>
              <a:rPr lang="en" sz="1600">
                <a:solidFill>
                  <a:srgbClr val="107DB4"/>
                </a:solidFill>
              </a:rPr>
            </a:br>
            <a:r>
              <a:rPr lang="en" sz="1600">
                <a:solidFill>
                  <a:srgbClr val="107DB4"/>
                </a:solidFill>
              </a:rPr>
              <a:t>| - побитово едно от (или)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^ - побитово различие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~ - побитово обръщане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&lt;&lt; - побитово преместване наляво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&gt;&gt; - побитово преместване надясно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&gt;&gt;&gt; - побитово преместване надясно и запълване с нули в лявата част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0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280" name="Google Shape;280;p40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Bitwise operations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4678500" y="2121650"/>
            <a:ext cx="3948900" cy="116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 = parseInt('0001', 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b = parseInt('0101', 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console.log((a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b).toString(2));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‘0101’</a:t>
            </a:r>
            <a:endParaRPr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FC5E8"/>
                </a:solidFill>
              </a:rPr>
              <a:t>&amp; - побитово обединение (и)</a:t>
            </a:r>
            <a:br>
              <a:rPr lang="en" sz="1600">
                <a:solidFill>
                  <a:srgbClr val="107DB4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| - побитово едно от (или)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107DB4"/>
                </a:solidFill>
              </a:rPr>
              <a:t>^ - побитово различие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~ - побитово обръщане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&lt;&lt; - побитово преместване наляво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&gt;&gt; - побитово преместване надясно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&gt;&gt;&gt; - побитово преместване надясно и запълване с нули в лявата част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1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288" name="Google Shape;288;p41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Bitwise operations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1"/>
          <p:cNvSpPr/>
          <p:nvPr/>
        </p:nvSpPr>
        <p:spPr>
          <a:xfrm>
            <a:off x="4678500" y="2121650"/>
            <a:ext cx="3948900" cy="116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 = parseInt('0001', 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b = parseInt('0101', 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console.log((a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b).toString(2));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‘0100’</a:t>
            </a:r>
            <a:endParaRPr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FC5E8"/>
                </a:solidFill>
              </a:rPr>
              <a:t>&amp; - побитово обединение (и)</a:t>
            </a:r>
            <a:br>
              <a:rPr lang="en" sz="1600">
                <a:solidFill>
                  <a:srgbClr val="107DB4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| - побитово едно от (или)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^ - побитово различие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107DB4"/>
                </a:solidFill>
              </a:rPr>
              <a:t>~ - побитово обръщане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&lt;&lt; - побитово преместване наляво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&gt;&gt; - побитово преместване надясно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&gt;&gt;&gt; - побитово преместване надясно и запълване с нули в лявата част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2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296" name="Google Shape;296;p42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Bitwise operations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2"/>
          <p:cNvSpPr/>
          <p:nvPr/>
        </p:nvSpPr>
        <p:spPr>
          <a:xfrm>
            <a:off x="4678500" y="2121650"/>
            <a:ext cx="3948900" cy="904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 = parseInt('0001', 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console.log((~a).toString(2));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‘</a:t>
            </a:r>
            <a:r>
              <a:rPr lang="en" sz="1200">
                <a:solidFill>
                  <a:srgbClr val="B7B7B7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11111111111111111111111111111110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in 10 days by Brendan Eich for Netscape and was originally not called LiveScript.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Microsoft reverse-engineered it for IE and named it JScript.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Netscape is taking steps to standardize and the ECMA Script standard is being born.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Currently, JS is used practically everywhere - web pages and applications, mobile applications (phonegap, ionic), server applications (nodejs), desktop applications (electron).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 oriented language.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Powered by JavaScript Engines.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r>
              <a:rPr lang="en"/>
              <a:t> JavaScript?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FC5E8"/>
                </a:solidFill>
              </a:rPr>
              <a:t>&amp; - побитово обединение (и)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| - побитово едно от (или)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^ - побитово различие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~ - побитово обръщане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107DB4"/>
                </a:solidFill>
              </a:rPr>
              <a:t>&lt;&lt; - побитово преместване наляво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&gt;&gt; - побитово преместване надясно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&gt;&gt;&gt; - побитово преместване надясно и запълване с нули в лявата част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3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304" name="Google Shape;304;p43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Bitwise operations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3"/>
          <p:cNvSpPr/>
          <p:nvPr/>
        </p:nvSpPr>
        <p:spPr>
          <a:xfrm>
            <a:off x="4678500" y="2121650"/>
            <a:ext cx="3948900" cy="116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 = parseInt('0101', 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console.log((a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1).toString(2));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‘1010’</a:t>
            </a:r>
            <a:endParaRPr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FC5E8"/>
                </a:solidFill>
              </a:rPr>
              <a:t>&amp; - побитово обединение (и)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| - побитово едно от (или)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^ - побитово различие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~ - побитово обръщане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&lt;&lt; - побитово преместване наляво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107DB4"/>
                </a:solidFill>
              </a:rPr>
              <a:t>&gt;&gt; - побитово преместване надясно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&gt;&gt;&gt; - побитово преместване надясно и запълване с нули в лявата част</a:t>
            </a:r>
            <a:endParaRPr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4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312" name="Google Shape;312;p44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Bitwise operations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4"/>
          <p:cNvSpPr/>
          <p:nvPr/>
        </p:nvSpPr>
        <p:spPr>
          <a:xfrm>
            <a:off x="4678500" y="2121650"/>
            <a:ext cx="3948900" cy="116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 = parseInt('0101', 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console.log((a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1).toString(2));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‘0010’</a:t>
            </a:r>
            <a:endParaRPr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FC5E8"/>
                </a:solidFill>
              </a:rPr>
              <a:t>&amp; - побитово обединение (и)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| - побитово едно от (или)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^ - побитово различие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~ - побитово обръщане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&lt;&lt; - побитово преместване наляво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9FC5E8"/>
                </a:solidFill>
              </a:rPr>
              <a:t>&gt;&gt; - побитово преместване надясно</a:t>
            </a:r>
            <a:br>
              <a:rPr lang="en" sz="1600">
                <a:solidFill>
                  <a:srgbClr val="9FC5E8"/>
                </a:solidFill>
              </a:rPr>
            </a:br>
            <a:r>
              <a:rPr lang="en" sz="1600">
                <a:solidFill>
                  <a:srgbClr val="107DB4"/>
                </a:solidFill>
              </a:rPr>
              <a:t>&gt;&gt;&gt; - побитово преместване надясно и запълване с нули в лявата част</a:t>
            </a:r>
            <a:endParaRPr>
              <a:solidFill>
                <a:srgbClr val="107D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5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320" name="Google Shape;320;p45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Bitwise operations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4678500" y="2121650"/>
            <a:ext cx="3948900" cy="116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 = parseInt('0101', 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console.log((a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1).toString(2));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‘0010’</a:t>
            </a:r>
            <a:endParaRPr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7DB4"/>
                </a:solidFill>
              </a:rPr>
              <a:t>По подобие на аритметичните оператори и побитовите имат кратки форми:</a:t>
            </a:r>
            <a:endParaRPr>
              <a:solidFill>
                <a:srgbClr val="107DB4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Char char="●"/>
            </a:pPr>
            <a:r>
              <a:rPr lang="en">
                <a:solidFill>
                  <a:srgbClr val="107DB4"/>
                </a:solidFill>
              </a:rPr>
              <a:t>&amp;=</a:t>
            </a:r>
            <a:endParaRPr>
              <a:solidFill>
                <a:srgbClr val="107DB4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400"/>
              <a:buChar char="●"/>
            </a:pPr>
            <a:r>
              <a:rPr lang="en">
                <a:solidFill>
                  <a:srgbClr val="107DB4"/>
                </a:solidFill>
              </a:rPr>
              <a:t>|=</a:t>
            </a:r>
            <a:endParaRPr>
              <a:solidFill>
                <a:srgbClr val="107DB4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400"/>
              <a:buChar char="●"/>
            </a:pPr>
            <a:r>
              <a:rPr lang="en">
                <a:solidFill>
                  <a:srgbClr val="107DB4"/>
                </a:solidFill>
              </a:rPr>
              <a:t>^=</a:t>
            </a:r>
            <a:endParaRPr>
              <a:solidFill>
                <a:srgbClr val="107DB4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400"/>
              <a:buChar char="●"/>
            </a:pPr>
            <a:r>
              <a:rPr lang="en">
                <a:solidFill>
                  <a:srgbClr val="107DB4"/>
                </a:solidFill>
              </a:rPr>
              <a:t>~=</a:t>
            </a:r>
            <a:endParaRPr>
              <a:solidFill>
                <a:srgbClr val="107DB4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400"/>
              <a:buChar char="●"/>
            </a:pPr>
            <a:r>
              <a:rPr lang="en">
                <a:solidFill>
                  <a:srgbClr val="107DB4"/>
                </a:solidFill>
              </a:rPr>
              <a:t>&lt;&lt;=</a:t>
            </a:r>
            <a:endParaRPr>
              <a:solidFill>
                <a:srgbClr val="107DB4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400"/>
              <a:buChar char="●"/>
            </a:pPr>
            <a:r>
              <a:rPr lang="en">
                <a:solidFill>
                  <a:srgbClr val="107DB4"/>
                </a:solidFill>
              </a:rPr>
              <a:t>&gt;&gt;=</a:t>
            </a:r>
            <a:endParaRPr>
              <a:solidFill>
                <a:srgbClr val="107DB4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400"/>
              <a:buChar char="●"/>
            </a:pPr>
            <a:r>
              <a:rPr lang="en">
                <a:solidFill>
                  <a:srgbClr val="107DB4"/>
                </a:solidFill>
              </a:rPr>
              <a:t>&gt;&gt;&gt;=</a:t>
            </a:r>
            <a:endParaRPr>
              <a:solidFill>
                <a:srgbClr val="107D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6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328" name="Google Shape;328;p46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Short bitwise opera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(   ) </a:t>
            </a:r>
            <a:r>
              <a:rPr lang="en" sz="1300"/>
              <a:t>: Grouping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x++</a:t>
            </a:r>
            <a:r>
              <a:rPr lang="en" sz="1300"/>
              <a:t>, </a:t>
            </a:r>
            <a:r>
              <a:rPr b="1" lang="en" sz="1300"/>
              <a:t>x-- </a:t>
            </a:r>
            <a:r>
              <a:rPr lang="en" sz="1300"/>
              <a:t>: postfix increment, decrement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!</a:t>
            </a:r>
            <a:r>
              <a:rPr lang="en" sz="1300"/>
              <a:t>, </a:t>
            </a:r>
            <a:r>
              <a:rPr b="1" lang="en" sz="1300"/>
              <a:t>~</a:t>
            </a:r>
            <a:r>
              <a:rPr lang="en" sz="1300"/>
              <a:t>, unary </a:t>
            </a:r>
            <a:r>
              <a:rPr b="1" lang="en" sz="1300"/>
              <a:t>+</a:t>
            </a:r>
            <a:r>
              <a:rPr lang="en" sz="1300"/>
              <a:t> and </a:t>
            </a:r>
            <a:r>
              <a:rPr b="1" lang="en" sz="1300"/>
              <a:t>-</a:t>
            </a:r>
            <a:r>
              <a:rPr lang="en" sz="1300"/>
              <a:t>, </a:t>
            </a:r>
            <a:r>
              <a:rPr b="1" lang="en" sz="1300"/>
              <a:t>++x</a:t>
            </a:r>
            <a:r>
              <a:rPr lang="en" sz="1300"/>
              <a:t>, </a:t>
            </a:r>
            <a:r>
              <a:rPr b="1" lang="en" sz="1300"/>
              <a:t>--x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** </a:t>
            </a:r>
            <a:r>
              <a:rPr lang="en" sz="1300"/>
              <a:t>: e</a:t>
            </a:r>
            <a:r>
              <a:rPr lang="en" sz="1300"/>
              <a:t>xponentiation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*</a:t>
            </a:r>
            <a:r>
              <a:rPr lang="en" sz="1300"/>
              <a:t>, </a:t>
            </a:r>
            <a:r>
              <a:rPr b="1" lang="en" sz="1300"/>
              <a:t>/</a:t>
            </a:r>
            <a:r>
              <a:rPr lang="en" sz="1300"/>
              <a:t>, </a:t>
            </a:r>
            <a:r>
              <a:rPr b="1" lang="en" sz="1300"/>
              <a:t>% </a:t>
            </a:r>
            <a:r>
              <a:rPr lang="en" sz="1300"/>
              <a:t>: multiplication, division, reminder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+</a:t>
            </a:r>
            <a:r>
              <a:rPr lang="en" sz="1300"/>
              <a:t>, </a:t>
            </a:r>
            <a:r>
              <a:rPr b="1" lang="en" sz="1300"/>
              <a:t>- </a:t>
            </a:r>
            <a:r>
              <a:rPr lang="en" sz="1300"/>
              <a:t>: addition, substract,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&lt;&lt;</a:t>
            </a:r>
            <a:r>
              <a:rPr lang="en" sz="1300"/>
              <a:t>, </a:t>
            </a:r>
            <a:r>
              <a:rPr b="1" lang="en" sz="1300"/>
              <a:t>&gt;&gt;</a:t>
            </a:r>
            <a:r>
              <a:rPr lang="en" sz="1300"/>
              <a:t>, </a:t>
            </a:r>
            <a:r>
              <a:rPr b="1" lang="en" sz="1300"/>
              <a:t>&gt;&gt;&gt; </a:t>
            </a:r>
            <a:r>
              <a:rPr lang="en" sz="1300"/>
              <a:t>: Bitwise shifting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&lt;</a:t>
            </a:r>
            <a:r>
              <a:rPr lang="en" sz="1300"/>
              <a:t>, </a:t>
            </a:r>
            <a:r>
              <a:rPr b="1" lang="en" sz="1300"/>
              <a:t>&lt;=</a:t>
            </a:r>
            <a:r>
              <a:rPr lang="en" sz="1300"/>
              <a:t>, </a:t>
            </a:r>
            <a:r>
              <a:rPr b="1" lang="en" sz="1300"/>
              <a:t>&gt;</a:t>
            </a:r>
            <a:r>
              <a:rPr lang="en" sz="1300"/>
              <a:t>, </a:t>
            </a:r>
            <a:r>
              <a:rPr b="1" lang="en" sz="1300"/>
              <a:t>&gt;= </a:t>
            </a:r>
            <a:r>
              <a:rPr lang="en" sz="1300"/>
              <a:t>: comparison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==</a:t>
            </a:r>
            <a:r>
              <a:rPr lang="en" sz="1300"/>
              <a:t>, </a:t>
            </a:r>
            <a:r>
              <a:rPr b="1" lang="en" sz="1300"/>
              <a:t>!=</a:t>
            </a:r>
            <a:r>
              <a:rPr lang="en" sz="1300"/>
              <a:t>, </a:t>
            </a:r>
            <a:r>
              <a:rPr b="1" lang="en" sz="1300"/>
              <a:t>===</a:t>
            </a:r>
            <a:r>
              <a:rPr lang="en" sz="1300"/>
              <a:t>, </a:t>
            </a:r>
            <a:r>
              <a:rPr b="1" lang="en" sz="1300"/>
              <a:t>!== </a:t>
            </a:r>
            <a:r>
              <a:rPr lang="en" sz="1300"/>
              <a:t>:</a:t>
            </a:r>
            <a:r>
              <a:rPr lang="en" sz="1300"/>
              <a:t> equality and inequality and their stric versions</a:t>
            </a:r>
            <a:endParaRPr sz="1300"/>
          </a:p>
        </p:txBody>
      </p:sp>
      <p:sp>
        <p:nvSpPr>
          <p:cNvPr id="334" name="Google Shape;334;p47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priority</a:t>
            </a:r>
            <a:endParaRPr/>
          </a:p>
        </p:txBody>
      </p:sp>
      <p:sp>
        <p:nvSpPr>
          <p:cNvPr id="335" name="Google Shape;335;p4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&amp; </a:t>
            </a:r>
            <a:r>
              <a:rPr lang="en" sz="1300"/>
              <a:t>: bitwise AND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^ </a:t>
            </a:r>
            <a:r>
              <a:rPr lang="en" sz="1300"/>
              <a:t>: bitwise XOR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| </a:t>
            </a:r>
            <a:r>
              <a:rPr lang="en" sz="1300"/>
              <a:t>: </a:t>
            </a:r>
            <a:r>
              <a:rPr lang="en" sz="1300"/>
              <a:t>bitwise</a:t>
            </a:r>
            <a:r>
              <a:rPr lang="en" sz="1300"/>
              <a:t> OR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&amp;&amp; </a:t>
            </a:r>
            <a:r>
              <a:rPr lang="en" sz="1300"/>
              <a:t>: logical AND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|| </a:t>
            </a:r>
            <a:r>
              <a:rPr lang="en" sz="1300"/>
              <a:t>: logical OR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… ? … : …</a:t>
            </a:r>
            <a:r>
              <a:rPr lang="en" sz="1300"/>
              <a:t> : unary if - else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= </a:t>
            </a:r>
            <a:r>
              <a:rPr lang="en" sz="1300"/>
              <a:t>: - assignment (including all short forms)</a:t>
            </a:r>
            <a:endParaRPr sz="1300"/>
          </a:p>
        </p:txBody>
      </p:sp>
      <p:sp>
        <p:nvSpPr>
          <p:cNvPr id="336" name="Google Shape;336;p47">
            <a:hlinkClick r:id="rId3"/>
          </p:cNvPr>
          <p:cNvSpPr txBox="1"/>
          <p:nvPr/>
        </p:nvSpPr>
        <p:spPr>
          <a:xfrm>
            <a:off x="387900" y="4203925"/>
            <a:ext cx="4120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Full list of operators</a:t>
            </a:r>
            <a:endParaRPr u="sng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numeral system we are used to is the decimal one. The name of the numeral system comes from the number of characters used to represent the numbers through it.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Apart from the decimal, other numeral systems that we will often use are binary and hexadecimal (when setting colors in rgb format)</a:t>
            </a:r>
            <a:r>
              <a:rPr lang="en">
                <a:solidFill>
                  <a:srgbClr val="107DB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107D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8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Numeral systems</a:t>
            </a:r>
            <a:endParaRPr/>
          </a:p>
        </p:txBody>
      </p:sp>
      <p:sp>
        <p:nvSpPr>
          <p:cNvPr id="343" name="Google Shape;343;p48"/>
          <p:cNvSpPr txBox="1"/>
          <p:nvPr>
            <p:ph idx="2" type="body"/>
          </p:nvPr>
        </p:nvSpPr>
        <p:spPr>
          <a:xfrm>
            <a:off x="4756200" y="1489825"/>
            <a:ext cx="40572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Decimal	Binary		Octal		Hexadecimal</a:t>
            </a:r>
            <a:br>
              <a:rPr lang="en" sz="1000"/>
            </a:br>
            <a:r>
              <a:rPr lang="en" sz="1000"/>
              <a:t>00		</a:t>
            </a:r>
            <a:r>
              <a:rPr lang="en" sz="1000"/>
              <a:t>00000		</a:t>
            </a:r>
            <a:r>
              <a:rPr lang="en" sz="1000"/>
              <a:t>00		00</a:t>
            </a:r>
            <a:br>
              <a:rPr lang="en" sz="1000"/>
            </a:br>
            <a:r>
              <a:rPr lang="en" sz="1000"/>
              <a:t>01		00001		01		01</a:t>
            </a:r>
            <a:br>
              <a:rPr lang="en" sz="1000"/>
            </a:br>
            <a:r>
              <a:rPr lang="en" sz="1000"/>
              <a:t>02		00010		02		02</a:t>
            </a:r>
            <a:br>
              <a:rPr lang="en" sz="1000"/>
            </a:br>
            <a:r>
              <a:rPr lang="en" sz="1000"/>
              <a:t>03		00011		03		03</a:t>
            </a:r>
            <a:br>
              <a:rPr lang="en" sz="1000"/>
            </a:br>
            <a:r>
              <a:rPr lang="en" sz="1000"/>
              <a:t>04		00100		04		04</a:t>
            </a:r>
            <a:br>
              <a:rPr lang="en" sz="1000"/>
            </a:br>
            <a:r>
              <a:rPr lang="en" sz="1000"/>
              <a:t>05		00101		05		05</a:t>
            </a:r>
            <a:br>
              <a:rPr lang="en" sz="1000"/>
            </a:br>
            <a:r>
              <a:rPr lang="en" sz="1000"/>
              <a:t>06		00110		06		06</a:t>
            </a:r>
            <a:br>
              <a:rPr lang="en" sz="1000"/>
            </a:br>
            <a:r>
              <a:rPr lang="en" sz="1000"/>
              <a:t>07		00111		07		07</a:t>
            </a:r>
            <a:br>
              <a:rPr lang="en" sz="1000"/>
            </a:br>
            <a:r>
              <a:rPr lang="en" sz="1000"/>
              <a:t>08		01000		10		08</a:t>
            </a:r>
            <a:br>
              <a:rPr lang="en" sz="1000"/>
            </a:br>
            <a:r>
              <a:rPr lang="en" sz="1000"/>
              <a:t>09		01001		11		09</a:t>
            </a:r>
            <a:br>
              <a:rPr lang="en" sz="1000"/>
            </a:br>
            <a:r>
              <a:rPr lang="en" sz="1000"/>
              <a:t>10		01010		12		0A</a:t>
            </a:r>
            <a:br>
              <a:rPr lang="en" sz="1000"/>
            </a:br>
            <a:r>
              <a:rPr lang="en" sz="1000"/>
              <a:t>11		01011		13		0B</a:t>
            </a:r>
            <a:br>
              <a:rPr lang="en" sz="1000"/>
            </a:br>
            <a:r>
              <a:rPr lang="en" sz="1000"/>
              <a:t>12		01100		14		0C</a:t>
            </a:r>
            <a:br>
              <a:rPr lang="en" sz="1000"/>
            </a:br>
            <a:r>
              <a:rPr lang="en" sz="1000"/>
              <a:t>13		01101		15		0D</a:t>
            </a:r>
            <a:br>
              <a:rPr lang="en" sz="1000"/>
            </a:br>
            <a:r>
              <a:rPr lang="en" sz="1000"/>
              <a:t>14		01110		16		0E</a:t>
            </a:r>
            <a:br>
              <a:rPr lang="en" sz="1000"/>
            </a:br>
            <a:r>
              <a:rPr lang="en" sz="1000"/>
              <a:t>15		01111		17		0F</a:t>
            </a:r>
            <a:br>
              <a:rPr lang="en" sz="1000"/>
            </a:br>
            <a:r>
              <a:rPr lang="en" sz="1000"/>
              <a:t>16		10000		20		10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 look at 537</a:t>
            </a:r>
            <a:r>
              <a:rPr baseline="-25000" lang="en"/>
              <a:t>10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The same way we can convert</a:t>
            </a:r>
            <a:r>
              <a:rPr lang="en"/>
              <a:t> 10110</a:t>
            </a:r>
            <a:r>
              <a:rPr baseline="-25000" lang="en"/>
              <a:t>2</a:t>
            </a:r>
            <a:r>
              <a:rPr lang="en"/>
              <a:t>.</a:t>
            </a:r>
            <a:endParaRPr/>
          </a:p>
        </p:txBody>
      </p:sp>
      <p:sp>
        <p:nvSpPr>
          <p:cNvPr id="349" name="Google Shape;349;p49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Numeral systems</a:t>
            </a:r>
            <a:endParaRPr/>
          </a:p>
        </p:txBody>
      </p:sp>
      <p:sp>
        <p:nvSpPr>
          <p:cNvPr id="350" name="Google Shape;350;p49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to decimal numeral system</a:t>
            </a:r>
            <a:endParaRPr/>
          </a:p>
        </p:txBody>
      </p:sp>
      <p:sp>
        <p:nvSpPr>
          <p:cNvPr id="351" name="Google Shape;351;p49"/>
          <p:cNvSpPr/>
          <p:nvPr/>
        </p:nvSpPr>
        <p:spPr>
          <a:xfrm>
            <a:off x="4678500" y="2121650"/>
            <a:ext cx="3948900" cy="37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5x10</a:t>
            </a:r>
            <a:r>
              <a:rPr baseline="30000" lang="en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+ 3x10</a:t>
            </a:r>
            <a:r>
              <a:rPr baseline="30000" lang="en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+ 7x10</a:t>
            </a:r>
            <a:r>
              <a:rPr baseline="30000" lang="en" sz="12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= 500 + 30 + 7 = 537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49"/>
          <p:cNvSpPr/>
          <p:nvPr/>
        </p:nvSpPr>
        <p:spPr>
          <a:xfrm>
            <a:off x="4678500" y="2981293"/>
            <a:ext cx="3948900" cy="60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baseline="30000" lang="en" sz="12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+ 0x2</a:t>
            </a:r>
            <a:r>
              <a:rPr baseline="30000" lang="en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+ 1x2</a:t>
            </a:r>
            <a:r>
              <a:rPr baseline="30000" lang="en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+ 1x2</a:t>
            </a:r>
            <a:r>
              <a:rPr baseline="30000" lang="en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+ 0x2</a:t>
            </a:r>
            <a:r>
              <a:rPr baseline="30000" lang="en" sz="12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= 16 + 0 + 4 + 2 + 0 = 22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 look at</a:t>
            </a:r>
            <a:r>
              <a:rPr lang="en"/>
              <a:t> </a:t>
            </a:r>
            <a:r>
              <a:rPr lang="en"/>
              <a:t>182</a:t>
            </a:r>
            <a:r>
              <a:rPr baseline="-25000" lang="en"/>
              <a:t>10</a:t>
            </a:r>
            <a:endParaRPr/>
          </a:p>
        </p:txBody>
      </p:sp>
      <p:sp>
        <p:nvSpPr>
          <p:cNvPr id="358" name="Google Shape;358;p50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Numeral systems</a:t>
            </a:r>
            <a:endParaRPr/>
          </a:p>
        </p:txBody>
      </p:sp>
      <p:sp>
        <p:nvSpPr>
          <p:cNvPr id="359" name="Google Shape;359;p50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from decimal numeral system</a:t>
            </a:r>
            <a:endParaRPr/>
          </a:p>
        </p:txBody>
      </p:sp>
      <p:sp>
        <p:nvSpPr>
          <p:cNvPr id="360" name="Google Shape;360;p50"/>
          <p:cNvSpPr/>
          <p:nvPr/>
        </p:nvSpPr>
        <p:spPr>
          <a:xfrm>
            <a:off x="4678500" y="2121650"/>
            <a:ext cx="3948900" cy="261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Decimal		reminder	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182/2 = 91	0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91/2 = 45		1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45/2 = 22		1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22/2 = 11		0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11/2 = 5		1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5/2 = 2		1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2/2 = 1		0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1/2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= 0		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Binary number: 10110110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50"/>
          <p:cNvSpPr/>
          <p:nvPr/>
        </p:nvSpPr>
        <p:spPr>
          <a:xfrm rot="-5400000">
            <a:off x="5817750" y="3185325"/>
            <a:ext cx="1450200" cy="177000"/>
          </a:xfrm>
          <a:prstGeom prst="rightArrow">
            <a:avLst>
              <a:gd fmla="val 50000" name="adj1"/>
              <a:gd fmla="val 253488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</a:t>
            </a:r>
            <a:r>
              <a:rPr lang="en"/>
              <a:t> construction</a:t>
            </a:r>
            <a:endParaRPr/>
          </a:p>
        </p:txBody>
      </p:sp>
      <p:sp>
        <p:nvSpPr>
          <p:cNvPr id="367" name="Google Shape;367;p51"/>
          <p:cNvSpPr/>
          <p:nvPr/>
        </p:nvSpPr>
        <p:spPr>
          <a:xfrm>
            <a:off x="387900" y="1489825"/>
            <a:ext cx="5277900" cy="2637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	Execute this code if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is</a:t>
            </a: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b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construction</a:t>
            </a:r>
            <a:endParaRPr/>
          </a:p>
        </p:txBody>
      </p:sp>
      <p:sp>
        <p:nvSpPr>
          <p:cNvPr id="373" name="Google Shape;373;p52"/>
          <p:cNvSpPr/>
          <p:nvPr/>
        </p:nvSpPr>
        <p:spPr>
          <a:xfrm>
            <a:off x="387900" y="1489825"/>
            <a:ext cx="5277900" cy="2637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Execute this code if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b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Execute this code if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107D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source code is human readable and stored in .js files.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 interpretation.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Code execution.</a:t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</a:t>
            </a:r>
            <a:r>
              <a:rPr lang="en"/>
              <a:t> </a:t>
            </a:r>
            <a:r>
              <a:rPr lang="en"/>
              <a:t>JavaScript engine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construction</a:t>
            </a:r>
            <a:endParaRPr/>
          </a:p>
        </p:txBody>
      </p:sp>
      <p:sp>
        <p:nvSpPr>
          <p:cNvPr id="379" name="Google Shape;379;p53"/>
          <p:cNvSpPr/>
          <p:nvPr/>
        </p:nvSpPr>
        <p:spPr>
          <a:xfrm>
            <a:off x="387900" y="1489825"/>
            <a:ext cx="5901600" cy="2637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condition1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Execute this code if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condition1 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b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Execute this code if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condition1 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condition2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Execute this code if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condition2 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r>
              <a:rPr b="1"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Execute this code if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condition2 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b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107D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</a:t>
            </a:r>
            <a:r>
              <a:rPr lang="en"/>
              <a:t>onditional construction</a:t>
            </a:r>
            <a:endParaRPr/>
          </a:p>
        </p:txBody>
      </p:sp>
      <p:sp>
        <p:nvSpPr>
          <p:cNvPr id="385" name="Google Shape;385;p54"/>
          <p:cNvSpPr txBox="1"/>
          <p:nvPr/>
        </p:nvSpPr>
        <p:spPr>
          <a:xfrm>
            <a:off x="387900" y="1489825"/>
            <a:ext cx="84363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07DB4"/>
                </a:solidFill>
              </a:rPr>
              <a:t>variable </a:t>
            </a:r>
            <a:r>
              <a:rPr lang="en">
                <a:solidFill>
                  <a:srgbClr val="107DB4"/>
                </a:solidFill>
              </a:rPr>
              <a:t>= condition </a:t>
            </a:r>
            <a:r>
              <a:rPr lang="en">
                <a:solidFill>
                  <a:srgbClr val="FFFFFF"/>
                </a:solidFill>
              </a:rPr>
              <a:t>       </a:t>
            </a:r>
            <a:r>
              <a:rPr lang="en">
                <a:solidFill>
                  <a:srgbClr val="107DB4"/>
                </a:solidFill>
              </a:rPr>
              <a:t>value1</a:t>
            </a:r>
            <a:r>
              <a:rPr lang="en">
                <a:solidFill>
                  <a:srgbClr val="107DB4"/>
                </a:solidFill>
              </a:rPr>
              <a:t>        value2</a:t>
            </a:r>
            <a:endParaRPr>
              <a:solidFill>
                <a:srgbClr val="107DB4"/>
              </a:solidFill>
            </a:endParaRPr>
          </a:p>
        </p:txBody>
      </p:sp>
      <p:sp>
        <p:nvSpPr>
          <p:cNvPr id="386" name="Google Shape;386;p54"/>
          <p:cNvSpPr txBox="1"/>
          <p:nvPr/>
        </p:nvSpPr>
        <p:spPr>
          <a:xfrm>
            <a:off x="2055245" y="1489839"/>
            <a:ext cx="274200" cy="3963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87" name="Google Shape;387;p54"/>
          <p:cNvSpPr txBox="1"/>
          <p:nvPr/>
        </p:nvSpPr>
        <p:spPr>
          <a:xfrm>
            <a:off x="2984918" y="1489835"/>
            <a:ext cx="274200" cy="3963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: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388" name="Google Shape;388;p54"/>
          <p:cNvCxnSpPr/>
          <p:nvPr/>
        </p:nvCxnSpPr>
        <p:spPr>
          <a:xfrm>
            <a:off x="1307407" y="1828800"/>
            <a:ext cx="70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54"/>
          <p:cNvCxnSpPr/>
          <p:nvPr/>
        </p:nvCxnSpPr>
        <p:spPr>
          <a:xfrm>
            <a:off x="2404682" y="1828800"/>
            <a:ext cx="5313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54"/>
          <p:cNvCxnSpPr/>
          <p:nvPr/>
        </p:nvCxnSpPr>
        <p:spPr>
          <a:xfrm>
            <a:off x="3335433" y="1828800"/>
            <a:ext cx="520500" cy="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conditional construction</a:t>
            </a:r>
            <a:endParaRPr/>
          </a:p>
        </p:txBody>
      </p:sp>
      <p:sp>
        <p:nvSpPr>
          <p:cNvPr id="396" name="Google Shape;396;p55"/>
          <p:cNvSpPr/>
          <p:nvPr/>
        </p:nvSpPr>
        <p:spPr>
          <a:xfrm>
            <a:off x="380700" y="2164300"/>
            <a:ext cx="4321500" cy="768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b = a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== 1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   true     false;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55"/>
          <p:cNvSpPr txBox="1"/>
          <p:nvPr/>
        </p:nvSpPr>
        <p:spPr>
          <a:xfrm>
            <a:off x="2249055" y="2436261"/>
            <a:ext cx="274200" cy="3963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98" name="Google Shape;398;p55"/>
          <p:cNvSpPr txBox="1"/>
          <p:nvPr/>
        </p:nvSpPr>
        <p:spPr>
          <a:xfrm>
            <a:off x="3162497" y="2436257"/>
            <a:ext cx="274200" cy="3963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: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399" name="Google Shape;399;p55"/>
          <p:cNvCxnSpPr/>
          <p:nvPr/>
        </p:nvCxnSpPr>
        <p:spPr>
          <a:xfrm>
            <a:off x="1532054" y="2761125"/>
            <a:ext cx="615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55"/>
          <p:cNvCxnSpPr/>
          <p:nvPr/>
        </p:nvCxnSpPr>
        <p:spPr>
          <a:xfrm>
            <a:off x="2612279" y="2761325"/>
            <a:ext cx="4221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55"/>
          <p:cNvCxnSpPr/>
          <p:nvPr/>
        </p:nvCxnSpPr>
        <p:spPr>
          <a:xfrm>
            <a:off x="3586028" y="2761275"/>
            <a:ext cx="522300" cy="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55"/>
          <p:cNvSpPr txBox="1"/>
          <p:nvPr/>
        </p:nvSpPr>
        <p:spPr>
          <a:xfrm>
            <a:off x="387900" y="1489825"/>
            <a:ext cx="84363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07DB4"/>
                </a:solidFill>
              </a:rPr>
              <a:t>variable = condition </a:t>
            </a:r>
            <a:r>
              <a:rPr lang="en">
                <a:solidFill>
                  <a:srgbClr val="FFFFFF"/>
                </a:solidFill>
              </a:rPr>
              <a:t>       </a:t>
            </a:r>
            <a:r>
              <a:rPr lang="en">
                <a:solidFill>
                  <a:srgbClr val="107DB4"/>
                </a:solidFill>
              </a:rPr>
              <a:t>value1        value2</a:t>
            </a:r>
            <a:endParaRPr>
              <a:solidFill>
                <a:srgbClr val="107DB4"/>
              </a:solidFill>
            </a:endParaRPr>
          </a:p>
        </p:txBody>
      </p:sp>
      <p:sp>
        <p:nvSpPr>
          <p:cNvPr id="403" name="Google Shape;403;p55"/>
          <p:cNvSpPr txBox="1"/>
          <p:nvPr/>
        </p:nvSpPr>
        <p:spPr>
          <a:xfrm>
            <a:off x="2055245" y="1489839"/>
            <a:ext cx="274200" cy="3963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04" name="Google Shape;404;p55"/>
          <p:cNvSpPr txBox="1"/>
          <p:nvPr/>
        </p:nvSpPr>
        <p:spPr>
          <a:xfrm>
            <a:off x="2984918" y="1489835"/>
            <a:ext cx="274200" cy="3963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: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405" name="Google Shape;405;p55"/>
          <p:cNvCxnSpPr/>
          <p:nvPr/>
        </p:nvCxnSpPr>
        <p:spPr>
          <a:xfrm>
            <a:off x="1307407" y="1828800"/>
            <a:ext cx="70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55"/>
          <p:cNvCxnSpPr/>
          <p:nvPr/>
        </p:nvCxnSpPr>
        <p:spPr>
          <a:xfrm>
            <a:off x="2404682" y="1828800"/>
            <a:ext cx="5313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5"/>
          <p:cNvCxnSpPr/>
          <p:nvPr/>
        </p:nvCxnSpPr>
        <p:spPr>
          <a:xfrm>
            <a:off x="3335433" y="1828800"/>
            <a:ext cx="520500" cy="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conditional construction</a:t>
            </a:r>
            <a:endParaRPr/>
          </a:p>
        </p:txBody>
      </p:sp>
      <p:sp>
        <p:nvSpPr>
          <p:cNvPr id="413" name="Google Shape;413;p56"/>
          <p:cNvSpPr/>
          <p:nvPr/>
        </p:nvSpPr>
        <p:spPr>
          <a:xfrm>
            <a:off x="380700" y="2164300"/>
            <a:ext cx="4137000" cy="768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 = 1;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b = a == 1    true     false;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56"/>
          <p:cNvSpPr txBox="1"/>
          <p:nvPr/>
        </p:nvSpPr>
        <p:spPr>
          <a:xfrm>
            <a:off x="2241031" y="2436261"/>
            <a:ext cx="274200" cy="3963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15" name="Google Shape;415;p56"/>
          <p:cNvSpPr txBox="1"/>
          <p:nvPr/>
        </p:nvSpPr>
        <p:spPr>
          <a:xfrm>
            <a:off x="3170521" y="2436257"/>
            <a:ext cx="274200" cy="3963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: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416" name="Google Shape;416;p56"/>
          <p:cNvCxnSpPr/>
          <p:nvPr/>
        </p:nvCxnSpPr>
        <p:spPr>
          <a:xfrm>
            <a:off x="1532054" y="2761125"/>
            <a:ext cx="615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56"/>
          <p:cNvCxnSpPr/>
          <p:nvPr/>
        </p:nvCxnSpPr>
        <p:spPr>
          <a:xfrm>
            <a:off x="2604255" y="2761325"/>
            <a:ext cx="4221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56"/>
          <p:cNvCxnSpPr/>
          <p:nvPr/>
        </p:nvCxnSpPr>
        <p:spPr>
          <a:xfrm>
            <a:off x="3586028" y="2761275"/>
            <a:ext cx="522300" cy="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56"/>
          <p:cNvSpPr/>
          <p:nvPr/>
        </p:nvSpPr>
        <p:spPr>
          <a:xfrm>
            <a:off x="4685575" y="2164300"/>
            <a:ext cx="3825600" cy="23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a = 1;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b;</a:t>
            </a:r>
            <a:endParaRPr>
              <a:solidFill>
                <a:srgbClr val="107D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(a == 1)  {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b = true;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	b = false;</a:t>
            </a:r>
            <a:b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107D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56"/>
          <p:cNvSpPr txBox="1"/>
          <p:nvPr/>
        </p:nvSpPr>
        <p:spPr>
          <a:xfrm>
            <a:off x="387900" y="1489825"/>
            <a:ext cx="84363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07DB4"/>
                </a:solidFill>
              </a:rPr>
              <a:t>variable = condition </a:t>
            </a:r>
            <a:r>
              <a:rPr lang="en">
                <a:solidFill>
                  <a:srgbClr val="FFFFFF"/>
                </a:solidFill>
              </a:rPr>
              <a:t>       </a:t>
            </a:r>
            <a:r>
              <a:rPr lang="en">
                <a:solidFill>
                  <a:srgbClr val="107DB4"/>
                </a:solidFill>
              </a:rPr>
              <a:t>value1        value2</a:t>
            </a:r>
            <a:endParaRPr>
              <a:solidFill>
                <a:srgbClr val="107DB4"/>
              </a:solidFill>
            </a:endParaRPr>
          </a:p>
        </p:txBody>
      </p:sp>
      <p:sp>
        <p:nvSpPr>
          <p:cNvPr id="421" name="Google Shape;421;p56"/>
          <p:cNvSpPr txBox="1"/>
          <p:nvPr/>
        </p:nvSpPr>
        <p:spPr>
          <a:xfrm>
            <a:off x="2055245" y="1489839"/>
            <a:ext cx="274200" cy="3963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22" name="Google Shape;422;p56"/>
          <p:cNvSpPr txBox="1"/>
          <p:nvPr/>
        </p:nvSpPr>
        <p:spPr>
          <a:xfrm>
            <a:off x="2984918" y="1489835"/>
            <a:ext cx="274200" cy="3963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: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423" name="Google Shape;423;p56"/>
          <p:cNvCxnSpPr/>
          <p:nvPr/>
        </p:nvCxnSpPr>
        <p:spPr>
          <a:xfrm>
            <a:off x="1307407" y="1828800"/>
            <a:ext cx="70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56"/>
          <p:cNvCxnSpPr/>
          <p:nvPr/>
        </p:nvCxnSpPr>
        <p:spPr>
          <a:xfrm>
            <a:off x="2404682" y="1828800"/>
            <a:ext cx="5313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56"/>
          <p:cNvCxnSpPr/>
          <p:nvPr/>
        </p:nvCxnSpPr>
        <p:spPr>
          <a:xfrm>
            <a:off x="3335433" y="1828800"/>
            <a:ext cx="520500" cy="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Hard Work</a:t>
            </a:r>
            <a:endParaRPr sz="3600"/>
          </a:p>
        </p:txBody>
      </p:sp>
      <p:sp>
        <p:nvSpPr>
          <p:cNvPr id="431" name="Google Shape;431;p5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Dedication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and editor (IDE)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browser we should pick.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Working with the console (F12).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 in JavaScript</a:t>
            </a:r>
            <a:r>
              <a:rPr lang="en"/>
              <a:t>?</a:t>
            </a:r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414905" y="2749172"/>
            <a:ext cx="3805650" cy="380215"/>
            <a:chOff x="414925" y="2749510"/>
            <a:chExt cx="2346415" cy="380215"/>
          </a:xfrm>
        </p:grpSpPr>
        <p:sp>
          <p:nvSpPr>
            <p:cNvPr id="98" name="Google Shape;98;p18"/>
            <p:cNvSpPr/>
            <p:nvPr/>
          </p:nvSpPr>
          <p:spPr>
            <a:xfrm>
              <a:off x="414925" y="2778125"/>
              <a:ext cx="2317800" cy="351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 txBox="1"/>
            <p:nvPr/>
          </p:nvSpPr>
          <p:spPr>
            <a:xfrm>
              <a:off x="443540" y="2749510"/>
              <a:ext cx="23178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console.log('Hello world!');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variables</a:t>
            </a:r>
            <a:r>
              <a:rPr lang="en"/>
              <a:t>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purpose is to store information.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Unique name.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 a type - string, number, true ect...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 a value</a:t>
            </a:r>
            <a:r>
              <a:rPr lang="en"/>
              <a:t> (could be changed).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 visible within the scope it is defined.</a:t>
            </a:r>
            <a:endParaRPr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756200" y="1507813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Declaration of a variable:</a:t>
            </a:r>
            <a:endParaRPr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4835875" y="2885775"/>
            <a:ext cx="3717000" cy="390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variableName = 10;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857357" y="2055050"/>
            <a:ext cx="1294800" cy="600900"/>
          </a:xfrm>
          <a:prstGeom prst="wedgeRoundRectCallout">
            <a:avLst>
              <a:gd fmla="val -27901" name="adj1"/>
              <a:gd fmla="val 7307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word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/>
          <p:nvPr/>
        </p:nvSpPr>
        <p:spPr>
          <a:xfrm flipH="1" rot="10800000">
            <a:off x="5655700" y="3492100"/>
            <a:ext cx="987300" cy="561000"/>
          </a:xfrm>
          <a:prstGeom prst="wedgeRoundRectCallout">
            <a:avLst>
              <a:gd fmla="val -21452" name="adj1"/>
              <a:gd fmla="val 7276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807535" y="2055050"/>
            <a:ext cx="1090200" cy="600900"/>
          </a:xfrm>
          <a:prstGeom prst="wedgeRoundRectCallout">
            <a:avLst>
              <a:gd fmla="val -20649" name="adj1"/>
              <a:gd fmla="val 7110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645050" y="3568682"/>
            <a:ext cx="1008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Number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Boolean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null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undefined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Symbol (в ES6)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</a:t>
            </a:r>
            <a:endParaRPr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 in </a:t>
            </a:r>
            <a:r>
              <a:rPr lang="en"/>
              <a:t>JavaScript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 in</a:t>
            </a:r>
            <a:r>
              <a:rPr lang="en"/>
              <a:t> JavaScript</a:t>
            </a:r>
            <a:endParaRPr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r>
              <a:rPr lang="en"/>
              <a:t> - текст</a:t>
            </a:r>
            <a:endParaRPr/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String e всякакъв вид текст който е поставен в единични или двойни кавички.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Вмъкване на кавички като част от текста става чрез escaping и се използва символа \</a:t>
            </a:r>
            <a:endParaRPr sz="1600"/>
          </a:p>
        </p:txBody>
      </p:sp>
      <p:sp>
        <p:nvSpPr>
          <p:cNvPr id="125" name="Google Shape;125;p21"/>
          <p:cNvSpPr/>
          <p:nvPr/>
        </p:nvSpPr>
        <p:spPr>
          <a:xfrm>
            <a:off x="4835875" y="2234125"/>
            <a:ext cx="4013400" cy="784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myString = "Примерен текст";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whatIsMyDinner = 'мусака';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otherString = String(6);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835850" y="3779825"/>
            <a:ext cx="4013400" cy="586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text1 = "Той: \"Внимание!\"";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text2 = 'Той: "Внимание!"';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JavaScript Number</a:t>
            </a:r>
            <a:r>
              <a:rPr lang="en"/>
              <a:t> e </a:t>
            </a:r>
            <a:r>
              <a:rPr lang="en"/>
              <a:t>число с десетична запетая (точка) като числото може да има или да няма такава. Ако такава липсва числото се третира като целочислено в границите между -2</a:t>
            </a:r>
            <a:r>
              <a:rPr baseline="30000" lang="en"/>
              <a:t>53</a:t>
            </a:r>
            <a:r>
              <a:rPr lang="en"/>
              <a:t> до 2</a:t>
            </a:r>
            <a:r>
              <a:rPr baseline="30000" lang="en"/>
              <a:t>53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Има специална стойност NaN или Number.NaN която се получава когато искаме преобразуваме текст който не е валидно число към цифрова стойност. </a:t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 in</a:t>
            </a:r>
            <a:r>
              <a:rPr lang="en"/>
              <a:t> JavaScript</a:t>
            </a:r>
            <a:endParaRPr/>
          </a:p>
        </p:txBody>
      </p:sp>
      <p:sp>
        <p:nvSpPr>
          <p:cNvPr id="133" name="Google Shape;133;p22"/>
          <p:cNvSpPr txBox="1"/>
          <p:nvPr>
            <p:ph idx="2" type="subTitle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</a:t>
            </a:r>
            <a:r>
              <a:rPr lang="en"/>
              <a:t> - </a:t>
            </a:r>
            <a:r>
              <a:rPr lang="en"/>
              <a:t>число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4835900" y="2230424"/>
            <a:ext cx="3717000" cy="80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myNumber = 10;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anotherNumber = -16.5;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convertedNum = Number("5");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835900" y="3471101"/>
            <a:ext cx="3717000" cy="80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myNaN = Number('text');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console.log(myNaN);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console.log(isNaN(myNaN));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bis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