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1" r:id="rId6"/>
    <p:sldId id="262" r:id="rId7"/>
    <p:sldId id="264" r:id="rId8"/>
    <p:sldId id="294" r:id="rId9"/>
    <p:sldId id="298" r:id="rId10"/>
    <p:sldId id="295" r:id="rId11"/>
    <p:sldId id="296" r:id="rId12"/>
    <p:sldId id="297" r:id="rId13"/>
    <p:sldId id="300" r:id="rId14"/>
    <p:sldId id="270" r:id="rId15"/>
    <p:sldId id="29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523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9/3/2021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9/3/2021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9"/>
          <p:cNvSpPr txBox="1">
            <a:spLocks noGrp="1"/>
          </p:cNvSpPr>
          <p:nvPr>
            <p:ph type="title"/>
          </p:nvPr>
        </p:nvSpPr>
        <p:spPr>
          <a:xfrm>
            <a:off x="1841667" y="1194816"/>
            <a:ext cx="51712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8" name="Google Shape;58;p29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9" name="Google Shape;59;p29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" name="Google Shape;60;p29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" name="Google Shape;61;p29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29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  <p:sldLayoutId id="2147483701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21557" y="2867899"/>
            <a:ext cx="4941771" cy="1122202"/>
          </a:xfrm>
        </p:spPr>
        <p:txBody>
          <a:bodyPr/>
          <a:lstStyle/>
          <a:p>
            <a:pPr algn="r"/>
            <a:r>
              <a:rPr lang="en-US" dirty="0"/>
              <a:t>Ganesh Finance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6486" y="4807663"/>
            <a:ext cx="4941770" cy="3966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/>
              <a:t>TEAM 3</a:t>
            </a:r>
          </a:p>
          <a:p>
            <a:pPr algn="r"/>
            <a:r>
              <a:rPr lang="en-US" sz="2000" dirty="0"/>
              <a:t>Shashwati Jha, Om Sai Karthik </a:t>
            </a:r>
            <a:r>
              <a:rPr lang="en-US" sz="2000" dirty="0" err="1"/>
              <a:t>Pasupulleti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EA56-E485-41B4-85C0-651CDFFD9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4816" y="283672"/>
            <a:ext cx="6162368" cy="1252031"/>
          </a:xfrm>
        </p:spPr>
        <p:txBody>
          <a:bodyPr/>
          <a:lstStyle/>
          <a:p>
            <a:r>
              <a:rPr lang="en-IN" dirty="0"/>
              <a:t>Email Customer upon loan Status Change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9FA2D-C6C4-4422-BE43-E24C38D74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8A3B6-CDC1-44CB-ABD0-1843DB604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3E519-FD72-4629-BFDA-551F67FFF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237A64-014F-4DD2-823F-211C3F33B1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670"/>
          <a:stretch/>
        </p:blipFill>
        <p:spPr>
          <a:xfrm>
            <a:off x="4368618" y="1838632"/>
            <a:ext cx="3167807" cy="358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13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"/>
          <p:cNvSpPr txBox="1">
            <a:spLocks noGrp="1"/>
          </p:cNvSpPr>
          <p:nvPr>
            <p:ph type="title"/>
          </p:nvPr>
        </p:nvSpPr>
        <p:spPr>
          <a:xfrm>
            <a:off x="1894396" y="1222276"/>
            <a:ext cx="5171200" cy="58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dirty="0"/>
              <a:t>Timeline</a:t>
            </a:r>
            <a:endParaRPr dirty="0"/>
          </a:p>
        </p:txBody>
      </p:sp>
      <p:sp>
        <p:nvSpPr>
          <p:cNvPr id="208" name="Google Shape;208;p15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11</a:t>
            </a:fld>
            <a:endParaRPr/>
          </a:p>
        </p:txBody>
      </p:sp>
      <p:graphicFrame>
        <p:nvGraphicFramePr>
          <p:cNvPr id="209" name="Google Shape;209;p15"/>
          <p:cNvGraphicFramePr/>
          <p:nvPr>
            <p:extLst>
              <p:ext uri="{D42A27DB-BD31-4B8C-83A1-F6EECF244321}">
                <p14:modId xmlns:p14="http://schemas.microsoft.com/office/powerpoint/2010/main" val="573763941"/>
              </p:ext>
            </p:extLst>
          </p:nvPr>
        </p:nvGraphicFramePr>
        <p:xfrm>
          <a:off x="658761" y="2123876"/>
          <a:ext cx="11463807" cy="411599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55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5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92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92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92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92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92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92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92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92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492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4379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106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7345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62116">
                  <a:extLst>
                    <a:ext uri="{9D8B030D-6E8A-4147-A177-3AD203B41FA5}">
                      <a16:colId xmlns:a16="http://schemas.microsoft.com/office/drawing/2014/main" val="1277831501"/>
                    </a:ext>
                  </a:extLst>
                </a:gridCol>
                <a:gridCol w="200107">
                  <a:extLst>
                    <a:ext uri="{9D8B030D-6E8A-4147-A177-3AD203B41FA5}">
                      <a16:colId xmlns:a16="http://schemas.microsoft.com/office/drawing/2014/main" val="2252190308"/>
                    </a:ext>
                  </a:extLst>
                </a:gridCol>
                <a:gridCol w="379390">
                  <a:extLst>
                    <a:ext uri="{9D8B030D-6E8A-4147-A177-3AD203B41FA5}">
                      <a16:colId xmlns:a16="http://schemas.microsoft.com/office/drawing/2014/main" val="973876973"/>
                    </a:ext>
                  </a:extLst>
                </a:gridCol>
              </a:tblGrid>
              <a:tr h="45733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1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100" b="1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26-Aug-2021 -&gt; 2-Sep-2021</a:t>
                      </a:r>
                      <a:endParaRPr sz="11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33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26/8Thursday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Friday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Saturday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IN" sz="11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Sunday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IN" sz="11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Monday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IN" sz="11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Tuesday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IN" sz="11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Wednesday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IN" sz="110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2/9Thursday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IN" sz="11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Thursad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333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DB Creation And Design Plan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127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127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127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127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127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333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Back End Development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127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127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127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127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127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333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Http Development 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127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u="none" strike="noStrike" cap="none" dirty="0"/>
                    </a:p>
                  </a:txBody>
                  <a:tcPr marL="121900" marR="121900" marT="60933" marB="60933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127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127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127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127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333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1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Front End Development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127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u="none" strike="noStrike" cap="none" dirty="0"/>
                    </a:p>
                  </a:txBody>
                  <a:tcPr marL="121900" marR="121900" marT="60933" marB="60933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127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127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127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127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333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Testing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127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127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127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127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127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333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Debugging and System Integration  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127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127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127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127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127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333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GFP Maintenance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127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6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6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6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127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6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127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127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60933" marB="60933" anchor="ctr">
                    <a:lnL w="127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210" name="Google Shape;210;p15"/>
          <p:cNvGrpSpPr/>
          <p:nvPr/>
        </p:nvGrpSpPr>
        <p:grpSpPr>
          <a:xfrm>
            <a:off x="1189674" y="1338679"/>
            <a:ext cx="308927" cy="337723"/>
            <a:chOff x="5973900" y="318475"/>
            <a:chExt cx="401900" cy="380575"/>
          </a:xfrm>
        </p:grpSpPr>
        <p:sp>
          <p:nvSpPr>
            <p:cNvPr id="211" name="Google Shape;211;p15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CC6F24-48DB-4728-8A85-4067921B0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450" y="2374260"/>
            <a:ext cx="5111750" cy="1204912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0A9E5-99CB-43DB-9A41-1D83516A3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952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1832" y="436940"/>
            <a:ext cx="4082142" cy="585788"/>
          </a:xfrm>
        </p:spPr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Business GAP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/>
          <a:lstStyle/>
          <a:p>
            <a:r>
              <a:rPr lang="en-US" dirty="0"/>
              <a:t>CUSTOMERS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/>
          <a:lstStyle/>
          <a:p>
            <a:r>
              <a:rPr lang="en-US" dirty="0"/>
              <a:t>ISSUE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/>
          <a:lstStyle/>
          <a:p>
            <a:r>
              <a:rPr lang="en-US" dirty="0"/>
              <a:t>COSTS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/>
          <a:lstStyle/>
          <a:p>
            <a:r>
              <a:rPr lang="en-US" dirty="0"/>
              <a:t>Traditional Non-Automated Loan Management Systems are inefficient and drive away customers due to loan approval/sanction latency while also increasing dependency and costs of employing clerical staff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73328"/>
            <a:ext cx="5539095" cy="1010842"/>
          </a:xfrm>
        </p:spPr>
        <p:txBody>
          <a:bodyPr/>
          <a:lstStyle/>
          <a:p>
            <a:r>
              <a:rPr lang="en-US" dirty="0"/>
              <a:t>All customers in India requiring a loan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/>
          <a:lstStyle/>
          <a:p>
            <a:r>
              <a:rPr lang="en-US" dirty="0"/>
              <a:t>Mishandling of documents provided by customers and no automation leading to customers availing loans from other competitors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/>
          <a:lstStyle/>
          <a:p>
            <a:r>
              <a:rPr lang="en-US" dirty="0"/>
              <a:t>Loss of Market Share</a:t>
            </a:r>
          </a:p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936" y="2499752"/>
            <a:ext cx="3139440" cy="1325563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39374" y="2062737"/>
            <a:ext cx="5433204" cy="365125"/>
          </a:xfrm>
        </p:spPr>
        <p:txBody>
          <a:bodyPr>
            <a:noAutofit/>
          </a:bodyPr>
          <a:lstStyle/>
          <a:p>
            <a:r>
              <a:rPr lang="en-US" dirty="0"/>
              <a:t>AUTOMATE SIMPLE LOAN APPLICATION TASKS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38948" y="2574724"/>
            <a:ext cx="5431971" cy="557950"/>
          </a:xfrm>
        </p:spPr>
        <p:txBody>
          <a:bodyPr>
            <a:normAutofit/>
          </a:bodyPr>
          <a:lstStyle/>
          <a:p>
            <a:r>
              <a:rPr lang="en-US" dirty="0"/>
              <a:t>Automate loan creation, loan sanctioning and repayment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39374" y="3162533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SECURE AND RESILIENT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38948" y="3491958"/>
            <a:ext cx="5431971" cy="557950"/>
          </a:xfrm>
        </p:spPr>
        <p:txBody>
          <a:bodyPr/>
          <a:lstStyle/>
          <a:p>
            <a:r>
              <a:rPr lang="en-US" dirty="0"/>
              <a:t>Customer data is protected and data is resilient to corruption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739374" y="4262329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EASY TO USE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738948" y="4591754"/>
            <a:ext cx="5431971" cy="557950"/>
          </a:xfrm>
        </p:spPr>
        <p:txBody>
          <a:bodyPr>
            <a:normAutofit/>
          </a:bodyPr>
          <a:lstStyle/>
          <a:p>
            <a:r>
              <a:rPr lang="en-US" dirty="0"/>
              <a:t>Simple and easy to navigate UI for Customer, Clerk and Manager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250" y="466726"/>
            <a:ext cx="5111750" cy="1204912"/>
          </a:xfrm>
        </p:spPr>
        <p:txBody>
          <a:bodyPr/>
          <a:lstStyle/>
          <a:p>
            <a:r>
              <a:rPr lang="en-US" dirty="0"/>
              <a:t>AMMORTIZED LOANS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4250" y="1903412"/>
            <a:ext cx="5111750" cy="1525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ZA" noProof="1"/>
              <a:t>Amount paid in monthly installments. Intrest is calculated on principle. Initially, Interest paid is higher, decrease in principle leads to decrease in interest.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6A28D6-1C00-4032-93D9-D3023F0CE4A6}"/>
              </a:ext>
            </a:extLst>
          </p:cNvPr>
          <p:cNvSpPr txBox="1"/>
          <p:nvPr/>
        </p:nvSpPr>
        <p:spPr>
          <a:xfrm>
            <a:off x="1439187" y="4023360"/>
            <a:ext cx="28545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1st Month</a:t>
            </a:r>
          </a:p>
          <a:p>
            <a:r>
              <a:rPr lang="en-IN" dirty="0"/>
              <a:t>Loan Principle:10,000</a:t>
            </a:r>
          </a:p>
          <a:p>
            <a:r>
              <a:rPr lang="en-IN" dirty="0"/>
              <a:t>EMI: 1000  Rate:2%</a:t>
            </a:r>
          </a:p>
          <a:p>
            <a:r>
              <a:rPr lang="en-IN" dirty="0"/>
              <a:t>Interest paid :  200</a:t>
            </a:r>
          </a:p>
          <a:p>
            <a:r>
              <a:rPr lang="en-IN" dirty="0"/>
              <a:t>Principle Paid: 800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96AF9-761E-43CC-9CB0-46D14D7EB2CF}"/>
              </a:ext>
            </a:extLst>
          </p:cNvPr>
          <p:cNvSpPr txBox="1"/>
          <p:nvPr/>
        </p:nvSpPr>
        <p:spPr>
          <a:xfrm>
            <a:off x="5271716" y="3956423"/>
            <a:ext cx="26265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12th Month</a:t>
            </a:r>
          </a:p>
          <a:p>
            <a:r>
              <a:rPr lang="en-IN" dirty="0"/>
              <a:t>Loan Principle:10,000</a:t>
            </a:r>
          </a:p>
          <a:p>
            <a:r>
              <a:rPr lang="en-IN" dirty="0"/>
              <a:t>EMI: 1000  Rate:2%</a:t>
            </a:r>
          </a:p>
          <a:p>
            <a:r>
              <a:rPr lang="en-IN" dirty="0"/>
              <a:t>Interest paid :  20</a:t>
            </a:r>
          </a:p>
          <a:p>
            <a:r>
              <a:rPr lang="en-IN" dirty="0"/>
              <a:t>Principle Paid: 980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213B1562-3ACD-4E30-838C-2BA815E11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F46731-2D50-491D-AA8A-68D4D1FEC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073" y="245856"/>
            <a:ext cx="10515600" cy="843473"/>
          </a:xfrm>
        </p:spPr>
        <p:txBody>
          <a:bodyPr>
            <a:normAutofit fontScale="90000"/>
          </a:bodyPr>
          <a:lstStyle/>
          <a:p>
            <a:r>
              <a:rPr lang="en-IN" dirty="0"/>
              <a:t>ER DIAGRAM</a:t>
            </a:r>
            <a:br>
              <a:rPr lang="en-IN" dirty="0"/>
            </a:br>
            <a:r>
              <a:rPr lang="en-IN" dirty="0"/>
              <a:t>for </a:t>
            </a:r>
            <a:r>
              <a:rPr lang="en-IN" dirty="0" err="1"/>
              <a:t>gfp</a:t>
            </a:r>
            <a:endParaRPr lang="en-IN" dirty="0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22027810-06B2-45AE-96BB-9823BC536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551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46731-2D50-491D-AA8A-68D4D1FEC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3473"/>
          </a:xfrm>
        </p:spPr>
        <p:txBody>
          <a:bodyPr/>
          <a:lstStyle/>
          <a:p>
            <a:pPr algn="ctr"/>
            <a:r>
              <a:rPr lang="en-IN" dirty="0"/>
              <a:t>CUSTOMER FLOW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22027810-06B2-45AE-96BB-9823BC536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6</a:t>
            </a:fld>
            <a:endParaRPr lang="en-US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B211A4C7-AF3D-49EB-BE98-400298412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8908"/>
            <a:ext cx="12192000" cy="494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694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46731-2D50-491D-AA8A-68D4D1FEC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3473"/>
          </a:xfrm>
        </p:spPr>
        <p:txBody>
          <a:bodyPr/>
          <a:lstStyle/>
          <a:p>
            <a:pPr algn="ctr"/>
            <a:r>
              <a:rPr lang="en-IN" dirty="0"/>
              <a:t>clerk FLOW</a:t>
            </a:r>
          </a:p>
        </p:txBody>
      </p:sp>
      <p:sp>
        <p:nvSpPr>
          <p:cNvPr id="29" name="Date Placeholder 28">
            <a:extLst>
              <a:ext uri="{FF2B5EF4-FFF2-40B4-BE49-F238E27FC236}">
                <a16:creationId xmlns:a16="http://schemas.microsoft.com/office/drawing/2014/main" id="{396AC881-6E38-4FC8-935D-F7C03AA33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0" name="Footer Placeholder 29">
            <a:extLst>
              <a:ext uri="{FF2B5EF4-FFF2-40B4-BE49-F238E27FC236}">
                <a16:creationId xmlns:a16="http://schemas.microsoft.com/office/drawing/2014/main" id="{0D393BB5-3D93-4F17-A6C4-9324CA9E6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22027810-06B2-45AE-96BB-9823BC536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7E9336-8809-4E07-A4F3-FC764497F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913" y="1461813"/>
            <a:ext cx="10374173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985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46731-2D50-491D-AA8A-68D4D1FEC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3473"/>
          </a:xfrm>
        </p:spPr>
        <p:txBody>
          <a:bodyPr/>
          <a:lstStyle/>
          <a:p>
            <a:pPr algn="ctr"/>
            <a:r>
              <a:rPr lang="en-IN" dirty="0"/>
              <a:t>manager FLOW</a:t>
            </a:r>
          </a:p>
        </p:txBody>
      </p:sp>
      <p:sp>
        <p:nvSpPr>
          <p:cNvPr id="29" name="Date Placeholder 28">
            <a:extLst>
              <a:ext uri="{FF2B5EF4-FFF2-40B4-BE49-F238E27FC236}">
                <a16:creationId xmlns:a16="http://schemas.microsoft.com/office/drawing/2014/main" id="{396AC881-6E38-4FC8-935D-F7C03AA33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0" name="Footer Placeholder 29">
            <a:extLst>
              <a:ext uri="{FF2B5EF4-FFF2-40B4-BE49-F238E27FC236}">
                <a16:creationId xmlns:a16="http://schemas.microsoft.com/office/drawing/2014/main" id="{0D393BB5-3D93-4F17-A6C4-9324CA9E6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22027810-06B2-45AE-96BB-9823BC536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BB9A02-AD91-454D-BB4E-0370219C7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677" y="1455551"/>
            <a:ext cx="10364646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27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46731-2D50-491D-AA8A-68D4D1FEC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Backend Architecture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22027810-06B2-45AE-96BB-9823BC536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A91EC7-51C3-4299-9764-F67CE99C0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798" y="1571468"/>
            <a:ext cx="5866703" cy="478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252068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dark sales pitch_tm22318419_Win32_LW__SL_v3" id="{25F84EBA-C1D2-4AFA-BE29-F69FFF8F2DC6}" vid="{6C5BA4FE-EBF3-4DA8-82DB-24F1AF7B6C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368</TotalTime>
  <Words>255</Words>
  <Application>Microsoft Office PowerPoint</Application>
  <PresentationFormat>Widescreen</PresentationFormat>
  <Paragraphs>68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Tenorite</vt:lpstr>
      <vt:lpstr>Monoline</vt:lpstr>
      <vt:lpstr>Ganesh Finance Project</vt:lpstr>
      <vt:lpstr>PROBLEM</vt:lpstr>
      <vt:lpstr>SOLUTION</vt:lpstr>
      <vt:lpstr>AMMORTIZED LOANS</vt:lpstr>
      <vt:lpstr>ER DIAGRAM for gfp</vt:lpstr>
      <vt:lpstr>CUSTOMER FLOW</vt:lpstr>
      <vt:lpstr>clerk FLOW</vt:lpstr>
      <vt:lpstr>manager FLOW</vt:lpstr>
      <vt:lpstr>Backend Architecture</vt:lpstr>
      <vt:lpstr>Email Customer upon loan Status Change</vt:lpstr>
      <vt:lpstr>Timeline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Ganesh Finance Project</dc:title>
  <dc:creator>Shashwati Jha</dc:creator>
  <cp:lastModifiedBy>Shashwati Jha</cp:lastModifiedBy>
  <cp:revision>3</cp:revision>
  <dcterms:created xsi:type="dcterms:W3CDTF">2021-09-03T01:32:46Z</dcterms:created>
  <dcterms:modified xsi:type="dcterms:W3CDTF">2021-09-03T07:41:35Z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