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849" autoAdjust="0"/>
  </p:normalViewPr>
  <p:slideViewPr>
    <p:cSldViewPr snapToGrid="0">
      <p:cViewPr varScale="1">
        <p:scale>
          <a:sx n="96" d="100"/>
          <a:sy n="96" d="100"/>
        </p:scale>
        <p:origin x="9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applications</a:t>
            </a:r>
            <a:r>
              <a:rPr lang="en-US" baseline="0" dirty="0" smtClean="0"/>
              <a:t> across domains are event-driven in nature consisting of processing communicating with each other by sending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 drivers in OS, web-app are event-driven. </a:t>
            </a:r>
          </a:p>
          <a:p>
            <a:r>
              <a:rPr lang="en-US" baseline="0" dirty="0" smtClean="0"/>
              <a:t>Distributed systems by </a:t>
            </a:r>
            <a:r>
              <a:rPr lang="en-US" baseline="0" dirty="0" err="1" smtClean="0"/>
              <a:t>contruction</a:t>
            </a:r>
            <a:r>
              <a:rPr lang="en-US" baseline="0" dirty="0" smtClean="0"/>
              <a:t> are event-driven in nature as nodes communicate by sending messaging.</a:t>
            </a:r>
          </a:p>
          <a:p>
            <a:r>
              <a:rPr lang="en-US" baseline="0" dirty="0" smtClean="0"/>
              <a:t>More recently, robotic applications are becoming more and more complex and are implemented as </a:t>
            </a:r>
            <a:r>
              <a:rPr lang="en-US" baseline="0" dirty="0" err="1" smtClean="0"/>
              <a:t>concurren</a:t>
            </a:r>
            <a:r>
              <a:rPr lang="en-US" baseline="0" dirty="0" smtClean="0"/>
              <a:t> event-driven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P (USB 3.0)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that Used/Adapted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Journey and Learnings </a:t>
            </a:r>
            <a:r>
              <a:rPr lang="en-US" sz="3600" dirty="0" smtClean="0"/>
              <a:t>from P to P#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P and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P position with respect to TLA and Mace.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</a:t>
            </a:r>
            <a:r>
              <a:rPr lang="en-US" sz="2400" dirty="0" smtClean="0"/>
              <a:t>Deligiannis, Microsoft Research, Redmond.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Ankush Desai, University of California, Berkeley.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Shaz Qadeer, Facebook, Menlo Park.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1 (09:00 </a:t>
            </a:r>
            <a:r>
              <a:rPr lang="en-US" b="1" dirty="0"/>
              <a:t>- </a:t>
            </a:r>
            <a:r>
              <a:rPr lang="en-US" b="1" dirty="0" smtClean="0"/>
              <a:t>10:00) : Introduction to the P language.</a:t>
            </a:r>
          </a:p>
          <a:p>
            <a:pPr marL="829818" lvl="1" indent="-342900"/>
            <a:r>
              <a:rPr lang="en-US" b="1" dirty="0" smtClean="0"/>
              <a:t>Introduction, evolution of P, and an overview of the P language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2 (10:00 – 11:00):  P# Runtime.</a:t>
            </a:r>
          </a:p>
          <a:p>
            <a:pPr marL="829818" lvl="1" indent="-342900"/>
            <a:r>
              <a:rPr lang="en-US" b="1" dirty="0" smtClean="0"/>
              <a:t>Introduction and a tutorial on the P# programming framework, a C# runtime for P.  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 smtClean="0"/>
              <a:t>Building reliable distributed services using P# and the Reliable State Machines (RSM) framework </a:t>
            </a:r>
            <a:r>
              <a:rPr lang="en-US" b="1" dirty="0"/>
              <a:t>(at Microsoft Azure) </a:t>
            </a:r>
            <a:r>
              <a:rPr lang="en-US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4 (14:00 – 15: 30): Safety Testing of </a:t>
            </a:r>
            <a:r>
              <a:rPr lang="en-US" b="1" dirty="0" err="1" smtClean="0"/>
              <a:t>Async</a:t>
            </a:r>
            <a:r>
              <a:rPr lang="en-US" b="1" dirty="0" smtClean="0"/>
              <a:t>. Systems.</a:t>
            </a:r>
          </a:p>
          <a:p>
            <a:pPr marL="829818" lvl="1" indent="-342900"/>
            <a:r>
              <a:rPr lang="en-US" b="1" dirty="0" smtClean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5 (16:00 – 17:00): Liveness Testing of </a:t>
            </a:r>
            <a:r>
              <a:rPr lang="en-US" b="1" dirty="0" err="1" smtClean="0"/>
              <a:t>Async</a:t>
            </a:r>
            <a:r>
              <a:rPr lang="en-US" b="1" dirty="0" smtClean="0"/>
              <a:t>. Systems.</a:t>
            </a:r>
          </a:p>
          <a:p>
            <a:pPr marL="829818" lvl="1" indent="-342900"/>
            <a:r>
              <a:rPr lang="en-US" b="1" dirty="0" smtClean="0"/>
              <a:t>Specifying and Finding liveness violations in real-world distributed systems.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Event Driven Asynchronous Systems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</a:t>
            </a:r>
            <a:r>
              <a:rPr lang="en-US" sz="2000" dirty="0" smtClean="0"/>
              <a:t>other (no shared memory).</a:t>
            </a:r>
            <a:endParaRPr lang="en-US" sz="2000" dirty="0"/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</a:t>
            </a:r>
            <a:r>
              <a:rPr lang="en-US" sz="3200" dirty="0" smtClean="0"/>
              <a:t>Systems is Challenging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Safety</a:t>
              </a:r>
              <a:endParaRPr lang="en-US" sz="2100" dirty="0">
                <a:latin typeface="Segoe WP SemiLight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  <a:endParaRPr lang="en-US" sz="3000" dirty="0">
                <a:solidFill>
                  <a:srgbClr val="00B0F0"/>
                </a:solidFill>
                <a:latin typeface="Segoe WP SemiLight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Liveness!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Complex Interaction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</a:t>
            </a:r>
            <a:r>
              <a:rPr lang="en-US" dirty="0" smtClean="0"/>
              <a:t>language for safe event-driven programming </a:t>
            </a:r>
            <a:r>
              <a:rPr lang="en-US" dirty="0" smtClean="0">
                <a:solidFill>
                  <a:srgbClr val="00B050"/>
                </a:solidFill>
              </a:rPr>
              <a:t>[PLDI </a:t>
            </a:r>
            <a:r>
              <a:rPr lang="en-US" dirty="0">
                <a:solidFill>
                  <a:srgbClr val="00B050"/>
                </a:solidFill>
              </a:rPr>
              <a:t>2013</a:t>
            </a:r>
            <a:r>
              <a:rPr lang="en-US" dirty="0" smtClean="0">
                <a:solidFill>
                  <a:srgbClr val="00B050"/>
                </a:solidFill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</a:t>
            </a:r>
            <a:r>
              <a:rPr lang="en-US" dirty="0" smtClean="0"/>
              <a:t>programming</a:t>
            </a:r>
            <a:r>
              <a:rPr lang="en-US" dirty="0"/>
              <a:t>, </a:t>
            </a:r>
            <a:r>
              <a:rPr lang="en-US" dirty="0" smtClean="0"/>
              <a:t>analysis </a:t>
            </a:r>
            <a:r>
              <a:rPr lang="en-US" dirty="0"/>
              <a:t>and </a:t>
            </a:r>
            <a:r>
              <a:rPr lang="en-US" dirty="0" smtClean="0"/>
              <a:t>testing </a:t>
            </a:r>
            <a:r>
              <a:rPr lang="en-US" dirty="0"/>
              <a:t>with State </a:t>
            </a:r>
            <a:r>
              <a:rPr lang="en-US" dirty="0" smtClean="0"/>
              <a:t>machines in C# </a:t>
            </a:r>
            <a:r>
              <a:rPr lang="en-US" dirty="0" smtClean="0">
                <a:solidFill>
                  <a:srgbClr val="00B050"/>
                </a:solidFill>
              </a:rPr>
              <a:t>[PLDI 2015].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/>
              <a:t>: Implements a module system for hierarchical </a:t>
            </a:r>
            <a:r>
              <a:rPr lang="en-US" dirty="0" smtClean="0"/>
              <a:t>and </a:t>
            </a:r>
            <a:r>
              <a:rPr lang="en-US" dirty="0"/>
              <a:t>compositional </a:t>
            </a:r>
            <a:r>
              <a:rPr lang="en-US" dirty="0" smtClean="0"/>
              <a:t>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Code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Prioritization </a:t>
            </a:r>
            <a:r>
              <a:rPr lang="en-US" sz="1600" dirty="0" smtClean="0"/>
              <a:t>and Random Testing </a:t>
            </a:r>
            <a:r>
              <a:rPr lang="en-US" sz="1600" dirty="0" smtClean="0">
                <a:solidFill>
                  <a:srgbClr val="00B050"/>
                </a:solidFill>
              </a:rPr>
              <a:t>[FSE </a:t>
            </a:r>
            <a:r>
              <a:rPr lang="en-US" sz="1600" dirty="0">
                <a:solidFill>
                  <a:srgbClr val="00B050"/>
                </a:solidFill>
              </a:rPr>
              <a:t>2015</a:t>
            </a:r>
            <a:r>
              <a:rPr lang="en-US" sz="1600" dirty="0" smtClean="0">
                <a:solidFill>
                  <a:srgbClr val="00B050"/>
                </a:solidFill>
              </a:rPr>
              <a:t>]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Lasso Detection for Liveness Testing </a:t>
            </a:r>
            <a:r>
              <a:rPr lang="en-US" sz="1600" dirty="0" smtClean="0">
                <a:solidFill>
                  <a:srgbClr val="00B050"/>
                </a:solidFill>
              </a:rPr>
              <a:t>[FMCAD 2017]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Systematic</a:t>
            </a:r>
          </a:p>
          <a:p>
            <a:pPr algn="ctr"/>
            <a:r>
              <a:rPr lang="en-US" sz="1200" dirty="0" smtClean="0"/>
              <a:t>Testing</a:t>
            </a:r>
          </a:p>
          <a:p>
            <a:pPr algn="ctr"/>
            <a:r>
              <a:rPr lang="en-US" sz="1200" dirty="0" smtClean="0"/>
              <a:t>Tool</a:t>
            </a:r>
            <a:endParaRPr lang="en-US" sz="1200" dirty="0"/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</a:t>
            </a:r>
            <a:r>
              <a:rPr lang="en-US" sz="1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</a:t>
            </a:r>
            <a:r>
              <a:rPr lang="en-US" dirty="0" smtClean="0">
                <a:solidFill>
                  <a:srgbClr val="00B050"/>
                </a:solidFill>
              </a:rPr>
              <a:t>2013, OOPSLA 2014]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 smtClean="0">
                <a:solidFill>
                  <a:srgbClr val="00B050"/>
                </a:solidFill>
              </a:rPr>
              <a:t>[FAST 2016, </a:t>
            </a:r>
            <a:r>
              <a:rPr lang="en-US" dirty="0">
                <a:solidFill>
                  <a:srgbClr val="00B050"/>
                </a:solidFill>
              </a:rPr>
              <a:t>OOPSLA </a:t>
            </a:r>
            <a:r>
              <a:rPr lang="en-US" dirty="0" smtClean="0">
                <a:solidFill>
                  <a:srgbClr val="00B050"/>
                </a:solidFill>
              </a:rPr>
              <a:t>2018, ECOOP2019]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DSN 2019]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12034</TotalTime>
  <Words>721</Words>
  <Application>Microsoft Office PowerPoint</Application>
  <PresentationFormat>On-screen Show 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P (USB 3.0)</vt:lpstr>
      <vt:lpstr>Teams that Used/Adapted P</vt:lpstr>
      <vt:lpstr>Impact of P#</vt:lpstr>
      <vt:lpstr>Journey and Learnings from P to P#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413</cp:revision>
  <dcterms:created xsi:type="dcterms:W3CDTF">2015-07-12T05:32:15Z</dcterms:created>
  <dcterms:modified xsi:type="dcterms:W3CDTF">2019-06-18T23:52:16Z</dcterms:modified>
</cp:coreProperties>
</file>