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1" r:id="rId3"/>
    <p:sldId id="292" r:id="rId4"/>
    <p:sldId id="273" r:id="rId5"/>
    <p:sldId id="293" r:id="rId6"/>
    <p:sldId id="276" r:id="rId7"/>
    <p:sldId id="274" r:id="rId8"/>
    <p:sldId id="275" r:id="rId9"/>
    <p:sldId id="277" r:id="rId10"/>
    <p:sldId id="279" r:id="rId11"/>
    <p:sldId id="280" r:id="rId12"/>
    <p:sldId id="294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66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68354" autoAdjust="0"/>
  </p:normalViewPr>
  <p:slideViewPr>
    <p:cSldViewPr snapToGrid="0">
      <p:cViewPr varScale="1">
        <p:scale>
          <a:sx n="70" d="100"/>
          <a:sy n="70" d="100"/>
        </p:scale>
        <p:origin x="22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 tolerant</a:t>
            </a:r>
            <a:r>
              <a:rPr lang="en-US" baseline="0" dirty="0" smtClean="0"/>
              <a:t> distributed systems are complex and programming them is challenging.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say I want to build a transaction commit service that using two phase commit protocol but by default the 2pc system is not fault tolerant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point, I wanted to make using this example is that in general even when building system a simple system like two phase commit </a:t>
            </a:r>
            <a:r>
              <a:rPr lang="en-US" baseline="0" dirty="0" err="1" smtClean="0"/>
              <a:t>sysem</a:t>
            </a:r>
            <a:r>
              <a:rPr lang="en-US" baseline="0" dirty="0" smtClean="0"/>
              <a:t> and providing feature like fault tolerance leads to a software stack that consist of 10 different complex protocols composed together.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386647-7AE0-4CBA-AC4E-932692EE63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9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distributed</a:t>
            </a:r>
            <a:r>
              <a:rPr lang="en-US" baseline="0" dirty="0" smtClean="0"/>
              <a:t> system is equally challenging. This is because the system in itself is severely complex. </a:t>
            </a:r>
          </a:p>
          <a:p>
            <a:r>
              <a:rPr lang="en-US" baseline="0" dirty="0" smtClean="0"/>
              <a:t>Popular approaches are Random Testing using tools like </a:t>
            </a:r>
            <a:r>
              <a:rPr lang="en-US" baseline="0" dirty="0" err="1" smtClean="0"/>
              <a:t>jepsen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quickcheck</a:t>
            </a:r>
            <a:r>
              <a:rPr lang="en-US" baseline="0" dirty="0" smtClean="0"/>
              <a:t>. How many of you have heard of this tool? You should check it out, its become a standard for distributed systems.</a:t>
            </a:r>
          </a:p>
          <a:p>
            <a:r>
              <a:rPr lang="en-US" baseline="0" dirty="0" smtClean="0"/>
              <a:t>The way these techniques work is they create an instance of the system and then explore </a:t>
            </a:r>
            <a:r>
              <a:rPr lang="en-US" baseline="0" dirty="0" err="1" smtClean="0"/>
              <a:t>execitions</a:t>
            </a:r>
            <a:r>
              <a:rPr lang="en-US" baseline="0" dirty="0" smtClean="0"/>
              <a:t> of the system by random schedules and failures like network partitions. </a:t>
            </a:r>
          </a:p>
          <a:p>
            <a:r>
              <a:rPr lang="en-US" baseline="0" dirty="0" smtClean="0"/>
              <a:t>But they consider the system as a monolithic application and event a simple system consist.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386647-7AE0-4CBA-AC4E-932692EE63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21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Safety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 Bounding </a:t>
            </a:r>
            <a:r>
              <a:rPr lang="en-US" sz="2400" dirty="0" smtClean="0"/>
              <a:t>[POPL, 2001]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83656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Delay bounding: best prioritization technique for shared memory concurrent programs. [</a:t>
            </a:r>
            <a:r>
              <a:rPr lang="en-US" sz="2400" dirty="0" err="1" smtClean="0"/>
              <a:t>PPoPP</a:t>
            </a:r>
            <a:r>
              <a:rPr lang="en-US" sz="2400" dirty="0" smtClean="0"/>
              <a:t>, 2014]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Deterministic Scheduler with ‘delay’ operation.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Deterministic round-robin scheduler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0 delay budget: 1 deterministic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 delay budget : set of schedules that deviate from deterministic schedule only once.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Large delay : all schedules in the system.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49680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082804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915928" y="2794646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3738900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572024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405148" y="2794646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6289044" y="2794645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7122168" y="2794645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7955292" y="2794644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7" idx="6"/>
            <a:endCxn id="7" idx="6"/>
          </p:cNvCxnSpPr>
          <p:nvPr/>
        </p:nvCxnSpPr>
        <p:spPr>
          <a:xfrm>
            <a:off x="1844040" y="30889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8" idx="2"/>
          </p:cNvCxnSpPr>
          <p:nvPr/>
        </p:nvCxnSpPr>
        <p:spPr>
          <a:xfrm>
            <a:off x="1844040" y="3088964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 flipV="1">
            <a:off x="2677164" y="3088963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0" idx="2"/>
          </p:cNvCxnSpPr>
          <p:nvPr/>
        </p:nvCxnSpPr>
        <p:spPr>
          <a:xfrm>
            <a:off x="3510288" y="3088963"/>
            <a:ext cx="228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11" idx="2"/>
          </p:cNvCxnSpPr>
          <p:nvPr/>
        </p:nvCxnSpPr>
        <p:spPr>
          <a:xfrm>
            <a:off x="4333260" y="3088964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6"/>
            <a:endCxn id="12" idx="2"/>
          </p:cNvCxnSpPr>
          <p:nvPr/>
        </p:nvCxnSpPr>
        <p:spPr>
          <a:xfrm flipV="1">
            <a:off x="5166384" y="3088963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2"/>
          </p:cNvCxnSpPr>
          <p:nvPr/>
        </p:nvCxnSpPr>
        <p:spPr>
          <a:xfrm flipV="1">
            <a:off x="5994432" y="3088962"/>
            <a:ext cx="294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6"/>
            <a:endCxn id="14" idx="2"/>
          </p:cNvCxnSpPr>
          <p:nvPr/>
        </p:nvCxnSpPr>
        <p:spPr>
          <a:xfrm>
            <a:off x="6883404" y="3088962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6"/>
            <a:endCxn id="15" idx="2"/>
          </p:cNvCxnSpPr>
          <p:nvPr/>
        </p:nvCxnSpPr>
        <p:spPr>
          <a:xfrm flipV="1">
            <a:off x="7716528" y="3088961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36368" y="3737993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4569492" y="3737993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5402616" y="3737992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38" name="Oval 37"/>
          <p:cNvSpPr/>
          <p:nvPr/>
        </p:nvSpPr>
        <p:spPr>
          <a:xfrm>
            <a:off x="6286512" y="3737991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7119636" y="3737991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7952760" y="3737990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8" idx="4"/>
            <a:endCxn id="35" idx="2"/>
          </p:cNvCxnSpPr>
          <p:nvPr/>
        </p:nvCxnSpPr>
        <p:spPr>
          <a:xfrm>
            <a:off x="2379984" y="3383280"/>
            <a:ext cx="1356384" cy="64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6"/>
            <a:endCxn id="36" idx="2"/>
          </p:cNvCxnSpPr>
          <p:nvPr/>
        </p:nvCxnSpPr>
        <p:spPr>
          <a:xfrm>
            <a:off x="4330728" y="4032310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6"/>
            <a:endCxn id="37" idx="2"/>
          </p:cNvCxnSpPr>
          <p:nvPr/>
        </p:nvCxnSpPr>
        <p:spPr>
          <a:xfrm flipV="1">
            <a:off x="5163852" y="4032309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2"/>
          </p:cNvCxnSpPr>
          <p:nvPr/>
        </p:nvCxnSpPr>
        <p:spPr>
          <a:xfrm flipV="1">
            <a:off x="5991900" y="4032308"/>
            <a:ext cx="2946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  <a:endCxn id="39" idx="2"/>
          </p:cNvCxnSpPr>
          <p:nvPr/>
        </p:nvCxnSpPr>
        <p:spPr>
          <a:xfrm>
            <a:off x="6880872" y="4032308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6"/>
            <a:endCxn id="40" idx="2"/>
          </p:cNvCxnSpPr>
          <p:nvPr/>
        </p:nvCxnSpPr>
        <p:spPr>
          <a:xfrm flipV="1">
            <a:off x="7713996" y="4032307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77497" y="367759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Delaying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Concurrent program being tested (state S)</a:t>
            </a:r>
          </a:p>
          <a:p>
            <a:r>
              <a:rPr lang="en-US" sz="2400" dirty="0"/>
              <a:t>Compose with program a scheduler (state D) with </a:t>
            </a:r>
            <a:r>
              <a:rPr lang="en-US" sz="2400" dirty="0" smtClean="0"/>
              <a:t>three </a:t>
            </a:r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Next: S × D </a:t>
            </a:r>
            <a:r>
              <a:rPr lang="en-US" sz="2000" dirty="0">
                <a:sym typeface="Symbol" panose="05050102010706020507" pitchFamily="18" charset="2"/>
              </a:rPr>
              <a:t> S </a:t>
            </a:r>
            <a:r>
              <a:rPr lang="en-US" sz="2000" dirty="0"/>
              <a:t>× D</a:t>
            </a:r>
            <a:endParaRPr lang="en-US" sz="2000" dirty="0">
              <a:sym typeface="Symbol" panose="05050102010706020507" pitchFamily="18" charset="2"/>
            </a:endParaRP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Delay: </a:t>
            </a:r>
            <a:r>
              <a:rPr lang="en-US" sz="2000" dirty="0"/>
              <a:t>D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smtClean="0">
                <a:sym typeface="Symbol" panose="05050102010706020507" pitchFamily="18" charset="2"/>
              </a:rPr>
              <a:t>D</a:t>
            </a:r>
          </a:p>
          <a:p>
            <a:pPr lvl="1"/>
            <a:r>
              <a:rPr lang="en-US" sz="2000" dirty="0" smtClean="0">
                <a:sym typeface="Symbol" panose="05050102010706020507" pitchFamily="18" charset="2"/>
              </a:rPr>
              <a:t>Step: </a:t>
            </a:r>
            <a:r>
              <a:rPr lang="en-US" sz="2000" dirty="0"/>
              <a:t>S × D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smtClean="0"/>
              <a:t>D</a:t>
            </a:r>
            <a:endParaRPr lang="en-US" sz="2000" dirty="0">
              <a:sym typeface="Symbol" panose="05050102010706020507" pitchFamily="18" charset="2"/>
            </a:endParaRPr>
          </a:p>
          <a:p>
            <a:pPr lvl="1"/>
            <a:endParaRPr lang="en-US" sz="2000" dirty="0"/>
          </a:p>
          <a:p>
            <a:r>
              <a:rPr lang="en-US" sz="2400" dirty="0"/>
              <a:t>e.g., round-robin scheduler</a:t>
            </a:r>
          </a:p>
          <a:p>
            <a:pPr lvl="1"/>
            <a:r>
              <a:rPr lang="en-US" sz="2000" dirty="0"/>
              <a:t>D is a queue of process identifiers</a:t>
            </a:r>
          </a:p>
          <a:p>
            <a:pPr lvl="1"/>
            <a:r>
              <a:rPr lang="en-US" sz="2000" dirty="0"/>
              <a:t>Next executes the process at head of queue until it blocks and is removed</a:t>
            </a:r>
          </a:p>
          <a:p>
            <a:pPr lvl="1"/>
            <a:r>
              <a:rPr lang="en-US" sz="2000" dirty="0"/>
              <a:t>Created/enabled processes added at tail</a:t>
            </a:r>
          </a:p>
          <a:p>
            <a:pPr lvl="1"/>
            <a:r>
              <a:rPr lang="en-US" sz="2000" dirty="0"/>
              <a:t>Delay moves the process from head to tail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3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external 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7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8514" y="4027450"/>
            <a:ext cx="8317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1233168" y="2934828"/>
            <a:ext cx="6176161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Oval 3"/>
          <p:cNvSpPr/>
          <p:nvPr/>
        </p:nvSpPr>
        <p:spPr>
          <a:xfrm>
            <a:off x="4086087" y="2094840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3724" y="3008533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02344" y="3008533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40823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4869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6783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27996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74302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26503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41832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4" idx="3"/>
            <a:endCxn id="22" idx="7"/>
          </p:cNvCxnSpPr>
          <p:nvPr/>
        </p:nvCxnSpPr>
        <p:spPr>
          <a:xfrm flipH="1">
            <a:off x="1836934" y="2529430"/>
            <a:ext cx="2323718" cy="553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5"/>
            <a:endCxn id="21" idx="1"/>
          </p:cNvCxnSpPr>
          <p:nvPr/>
        </p:nvCxnSpPr>
        <p:spPr>
          <a:xfrm>
            <a:off x="4520677" y="2529430"/>
            <a:ext cx="2357612" cy="553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28" idx="0"/>
          </p:cNvCxnSpPr>
          <p:nvPr/>
        </p:nvCxnSpPr>
        <p:spPr>
          <a:xfrm flipH="1">
            <a:off x="509446" y="3443123"/>
            <a:ext cx="967463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5"/>
            <a:endCxn id="31" idx="0"/>
          </p:cNvCxnSpPr>
          <p:nvPr/>
        </p:nvCxnSpPr>
        <p:spPr>
          <a:xfrm>
            <a:off x="1836934" y="3443123"/>
            <a:ext cx="1045640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3"/>
            <a:endCxn id="27" idx="0"/>
          </p:cNvCxnSpPr>
          <p:nvPr/>
        </p:nvCxnSpPr>
        <p:spPr>
          <a:xfrm flipH="1">
            <a:off x="5995400" y="3443123"/>
            <a:ext cx="882889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5"/>
            <a:endCxn id="30" idx="0"/>
          </p:cNvCxnSpPr>
          <p:nvPr/>
        </p:nvCxnSpPr>
        <p:spPr>
          <a:xfrm>
            <a:off x="7238314" y="3443123"/>
            <a:ext cx="933046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69451" y="270384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73389" y="271470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425681" y="375264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84574" y="375264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5581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90801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2334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3175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8395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59928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7898" y="25970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6227" y="25980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36844" y="3663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18409" y="3644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19298" y="36442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24465" y="36767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6" name="Oval 65"/>
          <p:cNvSpPr/>
          <p:nvPr/>
        </p:nvSpPr>
        <p:spPr>
          <a:xfrm>
            <a:off x="6826948" y="378625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56517" y="378625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669905" y="2519417"/>
            <a:ext cx="317183" cy="2520148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8690718" y="2125082"/>
            <a:ext cx="3257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617380" y="5098328"/>
            <a:ext cx="486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db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03410" y="215870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with 0 delay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52072" y="3115702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Executions with 1 delay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66903" y="4201297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Executions with 2 delays</a:t>
            </a:r>
          </a:p>
        </p:txBody>
      </p: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31030" y="431862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6790" y="430850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83430" y="11001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Stratified Exhaustive Search (SES)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101" y="5327971"/>
            <a:ext cx="3653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Executions(</a:t>
            </a:r>
            <a:r>
              <a:rPr lang="en-US" sz="3000" dirty="0" err="1"/>
              <a:t>db</a:t>
            </a:r>
            <a:r>
              <a:rPr lang="en-US" sz="3000" dirty="0"/>
              <a:t>) = </a:t>
            </a:r>
            <a:r>
              <a:rPr lang="en-US" sz="3000" dirty="0" err="1"/>
              <a:t>L</a:t>
            </a:r>
            <a:r>
              <a:rPr lang="en-US" sz="3000" baseline="30000" dirty="0" err="1"/>
              <a:t>db</a:t>
            </a:r>
            <a:endParaRPr lang="en-US" sz="3000" baseline="30000" dirty="0"/>
          </a:p>
        </p:txBody>
      </p:sp>
    </p:spTree>
    <p:extLst>
      <p:ext uri="{BB962C8B-B14F-4D97-AF65-F5344CB8AC3E}">
        <p14:creationId xmlns:p14="http://schemas.microsoft.com/office/powerpoint/2010/main" val="6472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4" grpId="0" animBg="1"/>
      <p:bldP spid="4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3" grpId="0" animBg="1"/>
      <p:bldP spid="45" grpId="0" animBg="1"/>
      <p:bldP spid="53" grpId="0" animBg="1"/>
      <p:bldP spid="55" grpId="0" animBg="1"/>
      <p:bldP spid="57" grpId="0" animBg="1"/>
      <p:bldP spid="59" grpId="0" animBg="1"/>
      <p:bldP spid="60" grpId="0" animBg="1"/>
      <p:bldP spid="61" grpId="0" animBg="1"/>
      <p:bldP spid="6" grpId="0"/>
      <p:bldP spid="7" grpId="0"/>
      <p:bldP spid="62" grpId="0"/>
      <p:bldP spid="63" grpId="0"/>
      <p:bldP spid="64" grpId="0"/>
      <p:bldP spid="65" grpId="0"/>
      <p:bldP spid="66" grpId="0" animBg="1"/>
      <p:bldP spid="68" grpId="0" animBg="1"/>
      <p:bldP spid="10" grpId="0" animBg="1"/>
      <p:bldP spid="11" grpId="0"/>
      <p:bldP spid="69" grpId="0"/>
      <p:bldP spid="49" grpId="0"/>
      <p:bldP spid="50" grpId="0"/>
      <p:bldP spid="71" grpId="0"/>
      <p:bldP spid="47" grpId="0" animBg="1"/>
      <p:bldP spid="48" grpId="0" animBg="1"/>
      <p:bldP spid="51" grpId="0" animBg="1"/>
      <p:bldP spid="52" grpId="0" animBg="1"/>
      <p:bldP spid="67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280" y="1724604"/>
            <a:ext cx="8317000" cy="2675043"/>
            <a:chOff x="224126" y="206431"/>
            <a:chExt cx="11089333" cy="3807880"/>
          </a:xfrm>
        </p:grpSpPr>
        <p:sp>
          <p:nvSpPr>
            <p:cNvPr id="56" name="Rectangle 55"/>
            <p:cNvSpPr/>
            <p:nvPr/>
          </p:nvSpPr>
          <p:spPr>
            <a:xfrm>
              <a:off x="224126" y="2771316"/>
              <a:ext cx="11089333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6294" y="1326415"/>
              <a:ext cx="8234881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" name="Oval 3"/>
            <p:cNvSpPr/>
            <p:nvPr/>
          </p:nvSpPr>
          <p:spPr>
            <a:xfrm>
              <a:off x="5430186" y="206431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5370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5186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3650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189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53778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8606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1447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50740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3784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4" idx="3"/>
              <a:endCxn id="22" idx="7"/>
            </p:cNvCxnSpPr>
            <p:nvPr/>
          </p:nvCxnSpPr>
          <p:spPr>
            <a:xfrm flipH="1">
              <a:off x="2431315" y="785884"/>
              <a:ext cx="3098290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5"/>
              <a:endCxn id="21" idx="1"/>
            </p:cNvCxnSpPr>
            <p:nvPr/>
          </p:nvCxnSpPr>
          <p:spPr>
            <a:xfrm>
              <a:off x="6009639" y="785884"/>
              <a:ext cx="3143482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8" idx="0"/>
            </p:cNvCxnSpPr>
            <p:nvPr/>
          </p:nvCxnSpPr>
          <p:spPr>
            <a:xfrm flipH="1">
              <a:off x="661331" y="2004141"/>
              <a:ext cx="1289950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2" idx="5"/>
              <a:endCxn id="31" idx="0"/>
            </p:cNvCxnSpPr>
            <p:nvPr/>
          </p:nvCxnSpPr>
          <p:spPr>
            <a:xfrm>
              <a:off x="2431315" y="2004141"/>
              <a:ext cx="1394186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3"/>
              <a:endCxn id="27" idx="0"/>
            </p:cNvCxnSpPr>
            <p:nvPr/>
          </p:nvCxnSpPr>
          <p:spPr>
            <a:xfrm flipH="1">
              <a:off x="7975936" y="2004141"/>
              <a:ext cx="1177185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1" idx="5"/>
              <a:endCxn id="30" idx="0"/>
            </p:cNvCxnSpPr>
            <p:nvPr/>
          </p:nvCxnSpPr>
          <p:spPr>
            <a:xfrm>
              <a:off x="9633155" y="2004141"/>
              <a:ext cx="1244061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408005" y="1018439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46588" y="1032921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8982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2609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1319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9107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11444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600" y="876018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0372" y="877416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9950" y="291579"/>
              <a:ext cx="33859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with 0 delay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78483" y="1525787"/>
              <a:ext cx="35099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1 delay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78483" y="3007990"/>
              <a:ext cx="36339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2 delays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83430" y="110014"/>
            <a:ext cx="7886700" cy="9941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Searching with a delaying scheduler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498699" y="4983480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Store frontier </a:t>
            </a:r>
            <a:r>
              <a:rPr lang="en-US" dirty="0" smtClean="0"/>
              <a:t>states after each iteration (states with unexplored successors).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state-caching to avoid redundant exploration.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with exhaustive search </a:t>
            </a:r>
          </a:p>
          <a:p>
            <a:pPr lvl="1"/>
            <a:r>
              <a:rPr lang="en-US" dirty="0" smtClean="0"/>
              <a:t>runs out of resources for large delay budget</a:t>
            </a:r>
          </a:p>
          <a:p>
            <a:pPr lvl="1"/>
            <a:r>
              <a:rPr lang="en-US" dirty="0" smtClean="0"/>
              <a:t>difficult to parallelize</a:t>
            </a:r>
          </a:p>
          <a:p>
            <a:endParaRPr lang="en-US" dirty="0"/>
          </a:p>
          <a:p>
            <a:r>
              <a:rPr lang="en-US" dirty="0" smtClean="0"/>
              <a:t>Sampling executions randomly can address these challenges</a:t>
            </a:r>
          </a:p>
          <a:p>
            <a:pPr lvl="1"/>
            <a:r>
              <a:rPr lang="en-US" dirty="0" smtClean="0"/>
              <a:t>efficient parallel implementation</a:t>
            </a:r>
          </a:p>
          <a:p>
            <a:pPr lvl="1"/>
            <a:r>
              <a:rPr lang="en-US" dirty="0" smtClean="0"/>
              <a:t>independent samples</a:t>
            </a:r>
          </a:p>
          <a:p>
            <a:pPr lvl="1"/>
            <a:endParaRPr lang="en-US" dirty="0"/>
          </a:p>
          <a:p>
            <a:r>
              <a:rPr lang="en-US" dirty="0" smtClean="0"/>
              <a:t>What about coverage?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on state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1299" y="2278963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33834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269527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198141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4252644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6288336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2199588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10252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645944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1557196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4895035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930727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2841979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3819637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4420074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020510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>
            <a:stCxn id="4" idx="3"/>
            <a:endCxn id="7" idx="7"/>
          </p:cNvCxnSpPr>
          <p:nvPr/>
        </p:nvCxnSpPr>
        <p:spPr>
          <a:xfrm flipH="1">
            <a:off x="2524084" y="2604906"/>
            <a:ext cx="1763138" cy="80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5" idx="0"/>
          </p:cNvCxnSpPr>
          <p:nvPr/>
        </p:nvCxnSpPr>
        <p:spPr>
          <a:xfrm>
            <a:off x="4422232" y="2660829"/>
            <a:ext cx="2535" cy="69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6" idx="1"/>
          </p:cNvCxnSpPr>
          <p:nvPr/>
        </p:nvCxnSpPr>
        <p:spPr>
          <a:xfrm>
            <a:off x="4557242" y="2604906"/>
            <a:ext cx="1768208" cy="80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3" idx="0"/>
          </p:cNvCxnSpPr>
          <p:nvPr/>
        </p:nvCxnSpPr>
        <p:spPr>
          <a:xfrm flipH="1">
            <a:off x="1748129" y="3678459"/>
            <a:ext cx="505936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>
          <a:xfrm>
            <a:off x="2389074" y="3734382"/>
            <a:ext cx="1447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6" idx="0"/>
          </p:cNvCxnSpPr>
          <p:nvPr/>
        </p:nvCxnSpPr>
        <p:spPr>
          <a:xfrm>
            <a:off x="2524084" y="3678459"/>
            <a:ext cx="508829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1" idx="0"/>
          </p:cNvCxnSpPr>
          <p:nvPr/>
        </p:nvCxnSpPr>
        <p:spPr>
          <a:xfrm flipH="1">
            <a:off x="3801184" y="3678459"/>
            <a:ext cx="488573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4"/>
            <a:endCxn id="8" idx="0"/>
          </p:cNvCxnSpPr>
          <p:nvPr/>
        </p:nvCxnSpPr>
        <p:spPr>
          <a:xfrm>
            <a:off x="4424767" y="3734382"/>
            <a:ext cx="18810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4" idx="0"/>
          </p:cNvCxnSpPr>
          <p:nvPr/>
        </p:nvCxnSpPr>
        <p:spPr>
          <a:xfrm>
            <a:off x="4559777" y="3678459"/>
            <a:ext cx="526192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2" idx="0"/>
          </p:cNvCxnSpPr>
          <p:nvPr/>
        </p:nvCxnSpPr>
        <p:spPr>
          <a:xfrm flipH="1">
            <a:off x="5836877" y="3678459"/>
            <a:ext cx="488573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9" idx="0"/>
          </p:cNvCxnSpPr>
          <p:nvPr/>
        </p:nvCxnSpPr>
        <p:spPr>
          <a:xfrm>
            <a:off x="6460460" y="3734382"/>
            <a:ext cx="18809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5"/>
            <a:endCxn id="15" idx="0"/>
          </p:cNvCxnSpPr>
          <p:nvPr/>
        </p:nvCxnSpPr>
        <p:spPr>
          <a:xfrm>
            <a:off x="6595469" y="3678459"/>
            <a:ext cx="526191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24064" y="2280408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265549" y="3340939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5640515" y="4400023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246321" y="5417641"/>
            <a:ext cx="812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Probability of hitting hard-to-find bugs at large depth becomes vanishingly low</a:t>
            </a:r>
          </a:p>
        </p:txBody>
      </p:sp>
    </p:spTree>
    <p:extLst>
      <p:ext uri="{BB962C8B-B14F-4D97-AF65-F5344CB8AC3E}">
        <p14:creationId xmlns:p14="http://schemas.microsoft.com/office/powerpoint/2010/main" val="25507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1542" y="2094840"/>
            <a:ext cx="8317000" cy="2855910"/>
            <a:chOff x="224126" y="206431"/>
            <a:chExt cx="11089333" cy="3807880"/>
          </a:xfrm>
        </p:grpSpPr>
        <p:sp>
          <p:nvSpPr>
            <p:cNvPr id="56" name="Rectangle 55"/>
            <p:cNvSpPr/>
            <p:nvPr/>
          </p:nvSpPr>
          <p:spPr>
            <a:xfrm>
              <a:off x="224126" y="2771316"/>
              <a:ext cx="11089333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6294" y="1326415"/>
              <a:ext cx="8234881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" name="Oval 3"/>
            <p:cNvSpPr/>
            <p:nvPr/>
          </p:nvSpPr>
          <p:spPr>
            <a:xfrm>
              <a:off x="5430186" y="206431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5370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5186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3650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189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53778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8606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1447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50740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3784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4" idx="3"/>
              <a:endCxn id="22" idx="7"/>
            </p:cNvCxnSpPr>
            <p:nvPr/>
          </p:nvCxnSpPr>
          <p:spPr>
            <a:xfrm flipH="1">
              <a:off x="2431315" y="785884"/>
              <a:ext cx="3098290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5"/>
              <a:endCxn id="21" idx="1"/>
            </p:cNvCxnSpPr>
            <p:nvPr/>
          </p:nvCxnSpPr>
          <p:spPr>
            <a:xfrm>
              <a:off x="6009639" y="785884"/>
              <a:ext cx="3143482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8" idx="0"/>
            </p:cNvCxnSpPr>
            <p:nvPr/>
          </p:nvCxnSpPr>
          <p:spPr>
            <a:xfrm flipH="1">
              <a:off x="661331" y="2004141"/>
              <a:ext cx="1289950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2" idx="5"/>
              <a:endCxn id="31" idx="0"/>
            </p:cNvCxnSpPr>
            <p:nvPr/>
          </p:nvCxnSpPr>
          <p:spPr>
            <a:xfrm>
              <a:off x="2431315" y="2004141"/>
              <a:ext cx="1394186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3"/>
              <a:endCxn id="27" idx="0"/>
            </p:cNvCxnSpPr>
            <p:nvPr/>
          </p:nvCxnSpPr>
          <p:spPr>
            <a:xfrm flipH="1">
              <a:off x="7975936" y="2004141"/>
              <a:ext cx="1177185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1" idx="5"/>
              <a:endCxn id="30" idx="0"/>
            </p:cNvCxnSpPr>
            <p:nvPr/>
          </p:nvCxnSpPr>
          <p:spPr>
            <a:xfrm>
              <a:off x="9633155" y="2004141"/>
              <a:ext cx="1244061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408005" y="1018439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46588" y="1032921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82978" y="2416840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28169" y="2416840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8982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2609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1319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9107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02734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11444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601" y="876018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0372" y="877416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64528" y="2297390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39949" y="2272355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41134" y="2272355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48023" y="2315614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9084667" y="2461654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9524092" y="2461654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9948" y="291579"/>
              <a:ext cx="338597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with 0 delay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51499" y="1567580"/>
              <a:ext cx="35099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1 delay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66255" y="2990167"/>
              <a:ext cx="36339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2 delays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31030" y="431862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6790" y="430850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11061" y="140494"/>
            <a:ext cx="7886700" cy="994172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Random walk on stratified execution graph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423779" y="5380057"/>
            <a:ext cx="7234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Probability of hitting a bug with </a:t>
            </a:r>
            <a:r>
              <a:rPr lang="en-US" sz="2100" dirty="0" err="1"/>
              <a:t>db</a:t>
            </a:r>
            <a:r>
              <a:rPr lang="en-US" sz="2100" dirty="0"/>
              <a:t> delays is at least 1/</a:t>
            </a:r>
            <a:r>
              <a:rPr lang="en-US" sz="2100" dirty="0" err="1"/>
              <a:t>L</a:t>
            </a:r>
            <a:r>
              <a:rPr lang="en-US" sz="2100" baseline="30000" dirty="0" err="1"/>
              <a:t>db</a:t>
            </a:r>
            <a:endParaRPr lang="en-US" sz="2100" baseline="30000" dirty="0"/>
          </a:p>
        </p:txBody>
      </p:sp>
      <p:sp>
        <p:nvSpPr>
          <p:cNvPr id="8" name="Oval 7"/>
          <p:cNvSpPr/>
          <p:nvPr/>
        </p:nvSpPr>
        <p:spPr>
          <a:xfrm>
            <a:off x="5733560" y="4129202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Oval 75"/>
          <p:cNvSpPr/>
          <p:nvPr/>
        </p:nvSpPr>
        <p:spPr>
          <a:xfrm>
            <a:off x="6801943" y="2999409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Oval 77"/>
          <p:cNvSpPr/>
          <p:nvPr/>
        </p:nvSpPr>
        <p:spPr>
          <a:xfrm>
            <a:off x="4086087" y="2088925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787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6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three delaying schedulers: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Round-Robin scheduler: </a:t>
            </a:r>
            <a:r>
              <a:rPr lang="en-US" dirty="0" smtClean="0"/>
              <a:t>Cycles through the processes in process creation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Run-to-Completion scheduler: </a:t>
            </a:r>
            <a:r>
              <a:rPr lang="en-US" dirty="0" smtClean="0"/>
              <a:t>Follows the causal sequence of events, giving priority to the receiver of the most recently sent event.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Probabilistic RR scheduler: </a:t>
            </a:r>
            <a:r>
              <a:rPr lang="en-US" dirty="0" smtClean="0"/>
              <a:t>Instead of inserting a newly-created process at the tail of queue, insert it at a random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Compared Stratified Exhaustive Search strategy with iterative preemption bounding.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Compared Stratified Sampling with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Random Sampling,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Iterative Random Sampling with respect to depth,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and PCT (probabilistic concurrency testing).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Evaluated the performance of </a:t>
            </a:r>
            <a:r>
              <a:rPr lang="en-US" dirty="0" smtClean="0"/>
              <a:t>SES and SS </a:t>
            </a:r>
            <a:r>
              <a:rPr lang="en-US" dirty="0"/>
              <a:t>across different delaying </a:t>
            </a:r>
            <a:r>
              <a:rPr lang="en-US" dirty="0" smtClean="0"/>
              <a:t>schedulers.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Considered </a:t>
            </a:r>
            <a:r>
              <a:rPr lang="en-US" dirty="0"/>
              <a:t>r</a:t>
            </a:r>
            <a:r>
              <a:rPr lang="en-US" dirty="0" smtClean="0"/>
              <a:t>eal-world implementations of distributed protocols like </a:t>
            </a:r>
            <a:r>
              <a:rPr lang="en-US" dirty="0" err="1" smtClean="0"/>
              <a:t>Paxos</a:t>
            </a:r>
            <a:r>
              <a:rPr lang="en-US" dirty="0" smtClean="0"/>
              <a:t>, State Replication Protocols, Transaction management systems,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9F5F-44C6-4243-9AF5-0AF17008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99" y="334521"/>
            <a:ext cx="7543800" cy="54752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Fault-Tolerant Distributed Services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975B-EB86-485B-9DBC-5D8A8B52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SafeAsync: Compositional Safety Testing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3FB3-D5FE-4C2D-8AD1-045A8D0A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C721F-1D71-470D-9ADD-E53F1C9EB23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46958" y="1760656"/>
            <a:ext cx="2618753" cy="908662"/>
            <a:chOff x="3091249" y="1843818"/>
            <a:chExt cx="2618753" cy="90866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D6729E2-8D46-4C44-8A73-896A55CA7C1B}"/>
                </a:ext>
              </a:extLst>
            </p:cNvPr>
            <p:cNvSpPr/>
            <p:nvPr/>
          </p:nvSpPr>
          <p:spPr>
            <a:xfrm>
              <a:off x="3091249" y="1843818"/>
              <a:ext cx="2618753" cy="908662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80CAC4D-A111-4026-BF05-7B0319727097}"/>
                </a:ext>
              </a:extLst>
            </p:cNvPr>
            <p:cNvSpPr/>
            <p:nvPr/>
          </p:nvSpPr>
          <p:spPr>
            <a:xfrm>
              <a:off x="3179407" y="2270767"/>
              <a:ext cx="2400077" cy="3490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Two Phase Commit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D332FC-0975-467F-AC68-79A9B4593B06}"/>
                </a:ext>
              </a:extLst>
            </p:cNvPr>
            <p:cNvSpPr txBox="1"/>
            <p:nvPr/>
          </p:nvSpPr>
          <p:spPr>
            <a:xfrm>
              <a:off x="3240004" y="1881989"/>
              <a:ext cx="2336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Transaction Commit Service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71052" y="2785423"/>
            <a:ext cx="2661666" cy="2373307"/>
            <a:chOff x="1671052" y="2877783"/>
            <a:chExt cx="2661666" cy="237330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1671052" y="2877783"/>
              <a:ext cx="2661666" cy="2373307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8AD5EC-6138-4E62-AB09-B57171F8D018}"/>
                </a:ext>
              </a:extLst>
            </p:cNvPr>
            <p:cNvSpPr txBox="1"/>
            <p:nvPr/>
          </p:nvSpPr>
          <p:spPr>
            <a:xfrm>
              <a:off x="1861979" y="2962639"/>
              <a:ext cx="238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State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Machine Replication (SMR)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141C74-9F0A-4167-B8FE-653D792FAF08}"/>
                </a:ext>
              </a:extLst>
            </p:cNvPr>
            <p:cNvSpPr/>
            <p:nvPr/>
          </p:nvSpPr>
          <p:spPr>
            <a:xfrm>
              <a:off x="1974079" y="3252498"/>
              <a:ext cx="2119358" cy="181539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A9DD53-7F8D-4A9A-8DB3-364ED444C37E}"/>
                </a:ext>
              </a:extLst>
            </p:cNvPr>
            <p:cNvSpPr txBox="1"/>
            <p:nvPr/>
          </p:nvSpPr>
          <p:spPr>
            <a:xfrm>
              <a:off x="2113736" y="3261088"/>
              <a:ext cx="1879090" cy="28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 based SMR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096901B-7A48-454D-B19F-1E6800A099DA}"/>
                </a:ext>
              </a:extLst>
            </p:cNvPr>
            <p:cNvSpPr/>
            <p:nvPr/>
          </p:nvSpPr>
          <p:spPr>
            <a:xfrm>
              <a:off x="2113736" y="3607673"/>
              <a:ext cx="1795685" cy="355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2036859" y="4170460"/>
              <a:ext cx="1996589" cy="69078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Leader Election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73482" y="5266444"/>
            <a:ext cx="5565706" cy="1079032"/>
            <a:chOff x="1873482" y="5358804"/>
            <a:chExt cx="5565706" cy="107903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E561E5-CB75-420D-A238-6BD537D15B11}"/>
                </a:ext>
              </a:extLst>
            </p:cNvPr>
            <p:cNvGrpSpPr/>
            <p:nvPr/>
          </p:nvGrpSpPr>
          <p:grpSpPr>
            <a:xfrm>
              <a:off x="2009085" y="5358804"/>
              <a:ext cx="5325663" cy="740478"/>
              <a:chOff x="1841968" y="4752223"/>
              <a:chExt cx="5325663" cy="740478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33B3B94-1A03-48BE-AB05-865911C8840E}"/>
                  </a:ext>
                </a:extLst>
              </p:cNvPr>
              <p:cNvSpPr/>
              <p:nvPr/>
            </p:nvSpPr>
            <p:spPr>
              <a:xfrm>
                <a:off x="1841968" y="4804000"/>
                <a:ext cx="5325663" cy="688701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53F5FEE-D359-4BCF-9540-615EFCB83E9B}"/>
                  </a:ext>
                </a:extLst>
              </p:cNvPr>
              <p:cNvSpPr/>
              <p:nvPr/>
            </p:nvSpPr>
            <p:spPr>
              <a:xfrm>
                <a:off x="2083748" y="5075011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Timer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91FC73-E146-41CC-9BDF-F7AE75C436A4}"/>
                  </a:ext>
                </a:extLst>
              </p:cNvPr>
              <p:cNvSpPr txBox="1"/>
              <p:nvPr/>
            </p:nvSpPr>
            <p:spPr>
              <a:xfrm>
                <a:off x="2804425" y="4752223"/>
                <a:ext cx="3641357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Operating system and other services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FCF03DC-1DAE-4A6E-8EAD-45644DA33FA8}"/>
                  </a:ext>
                </a:extLst>
              </p:cNvPr>
              <p:cNvSpPr/>
              <p:nvPr/>
            </p:nvSpPr>
            <p:spPr>
              <a:xfrm>
                <a:off x="3925474" y="5074756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Storage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9ACBB57-B8E9-4038-876E-F84EEBC1010A}"/>
                  </a:ext>
                </a:extLst>
              </p:cNvPr>
              <p:cNvSpPr/>
              <p:nvPr/>
            </p:nvSpPr>
            <p:spPr>
              <a:xfrm>
                <a:off x="5717163" y="5067150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Network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333333-E160-46D5-A30F-8E07D41CAAAC}"/>
                </a:ext>
              </a:extLst>
            </p:cNvPr>
            <p:cNvSpPr txBox="1"/>
            <p:nvPr/>
          </p:nvSpPr>
          <p:spPr>
            <a:xfrm>
              <a:off x="1873482" y="6099282"/>
              <a:ext cx="5565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Software stack of a fault-tolerant distributed application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B41ABA7-268D-46D6-809D-235B20F964E3}"/>
              </a:ext>
            </a:extLst>
          </p:cNvPr>
          <p:cNvSpPr/>
          <p:nvPr/>
        </p:nvSpPr>
        <p:spPr>
          <a:xfrm>
            <a:off x="477994" y="1153309"/>
            <a:ext cx="820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machine replication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is a general method for implementing a fault-tolerant service by replicating logs.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8144" y="373800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40379" y="2812136"/>
            <a:ext cx="2661666" cy="2373307"/>
            <a:chOff x="4940379" y="2904496"/>
            <a:chExt cx="2661666" cy="2373307"/>
          </a:xfrm>
        </p:grpSpPr>
        <p:sp>
          <p:nvSpPr>
            <p:cNvPr id="57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4940379" y="2904496"/>
              <a:ext cx="2661666" cy="2373307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8AD5EC-6138-4E62-AB09-B57171F8D018}"/>
                </a:ext>
              </a:extLst>
            </p:cNvPr>
            <p:cNvSpPr txBox="1"/>
            <p:nvPr/>
          </p:nvSpPr>
          <p:spPr>
            <a:xfrm>
              <a:off x="5131306" y="2989352"/>
              <a:ext cx="238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State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Machine Replication (SMR)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55547F-E158-495E-BCB0-86C20928C6FC}"/>
                </a:ext>
              </a:extLst>
            </p:cNvPr>
            <p:cNvSpPr/>
            <p:nvPr/>
          </p:nvSpPr>
          <p:spPr>
            <a:xfrm>
              <a:off x="5193253" y="3315561"/>
              <a:ext cx="2232091" cy="18153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D393CB-7E6D-465A-86C5-9BDA0AE5D7E7}"/>
                </a:ext>
              </a:extLst>
            </p:cNvPr>
            <p:cNvSpPr txBox="1"/>
            <p:nvPr/>
          </p:nvSpPr>
          <p:spPr>
            <a:xfrm>
              <a:off x="5247472" y="3301658"/>
              <a:ext cx="2191716" cy="28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 based SMR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E130FA-1F51-47D0-8C13-A191340412BA}"/>
                </a:ext>
              </a:extLst>
            </p:cNvPr>
            <p:cNvSpPr/>
            <p:nvPr/>
          </p:nvSpPr>
          <p:spPr>
            <a:xfrm>
              <a:off x="5282335" y="3670621"/>
              <a:ext cx="2070757" cy="292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E5819F9-4370-496E-B4DD-7C3D08F32159}"/>
                </a:ext>
              </a:extLst>
            </p:cNvPr>
            <p:cNvSpPr/>
            <p:nvPr/>
          </p:nvSpPr>
          <p:spPr>
            <a:xfrm>
              <a:off x="5379031" y="4086048"/>
              <a:ext cx="1872969" cy="292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Fault Detector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1691D13-FA9B-47F4-970D-B2E5611AD71E}"/>
                </a:ext>
              </a:extLst>
            </p:cNvPr>
            <p:cNvSpPr/>
            <p:nvPr/>
          </p:nvSpPr>
          <p:spPr>
            <a:xfrm>
              <a:off x="5271243" y="4532194"/>
              <a:ext cx="2092944" cy="5377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Master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Protocol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PLDI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7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91" y="367470"/>
            <a:ext cx="2476748" cy="5292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Results for SES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77821" y="156271"/>
          <a:ext cx="5760627" cy="6177136"/>
        </p:xfrm>
        <a:graphic>
          <a:graphicData uri="http://schemas.openxmlformats.org/drawingml/2006/table">
            <a:tbl>
              <a:tblPr/>
              <a:tblGrid>
                <a:gridCol w="1365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0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Programs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Stratified Exhaustive Search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States Explored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Delaying Explorer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7934221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88451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6512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17690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9090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92178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32166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8821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ChainRep_5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ChainRep_6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78443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ChainRep_7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3538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8218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ChainRep_10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812561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82114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89341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88129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15563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55392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06" y="2598508"/>
            <a:ext cx="2827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Delaying explorer performs better than preemption bounding.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Large variance across schedulers.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46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661924" y="442423"/>
          <a:ext cx="5924945" cy="5942020"/>
        </p:xfrm>
        <a:graphic>
          <a:graphicData uri="http://schemas.openxmlformats.org/drawingml/2006/table">
            <a:tbl>
              <a:tblPr/>
              <a:tblGrid>
                <a:gridCol w="120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0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Programs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Stratified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Schedules Explored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Iterative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Delaying Explorer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3321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5607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1985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7829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1711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ChainRep_5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9425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16559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ChainRep_10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8873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9589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3009214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5530042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0236" y="442423"/>
            <a:ext cx="2089857" cy="54635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Results for SS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4306" y="2598508"/>
            <a:ext cx="2827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Delaying explorer performs better than random sampling and Iterative random sampling.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Large variance across schedulers.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08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Schedulers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6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D-hitting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4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Encoding Different Constrains as External Scheduler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8B2-9C8B-440D-A1C1-6A312517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Testing Distributed Systems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BD5C-F96C-4C9B-90CF-EBFF40D6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90" y="1406661"/>
            <a:ext cx="5794410" cy="49763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Popular approach: Random Testing </a:t>
            </a:r>
            <a:r>
              <a:rPr lang="en-US" sz="2400" dirty="0">
                <a:solidFill>
                  <a:srgbClr val="FF0000"/>
                </a:solidFill>
              </a:rPr>
              <a:t>[Jepsen, </a:t>
            </a:r>
            <a:r>
              <a:rPr lang="en-US" sz="2400" dirty="0" err="1" smtClean="0">
                <a:solidFill>
                  <a:srgbClr val="FF0000"/>
                </a:solidFill>
              </a:rPr>
              <a:t>QuickCheck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en-US" sz="2400" dirty="0" smtClean="0"/>
              <a:t>, Search Prioritization </a:t>
            </a:r>
            <a:r>
              <a:rPr lang="en-US" sz="2400" dirty="0" smtClean="0">
                <a:solidFill>
                  <a:srgbClr val="FF0000"/>
                </a:solidFill>
              </a:rPr>
              <a:t>[P</a:t>
            </a:r>
            <a:r>
              <a:rPr lang="en-US" sz="2400" dirty="0">
                <a:solidFill>
                  <a:srgbClr val="FF0000"/>
                </a:solidFill>
              </a:rPr>
              <a:t>, P</a:t>
            </a:r>
            <a:r>
              <a:rPr lang="en-US" sz="2400" dirty="0" smtClean="0">
                <a:solidFill>
                  <a:srgbClr val="FF0000"/>
                </a:solidFill>
              </a:rPr>
              <a:t>#]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Combinatorial </a:t>
            </a:r>
            <a:r>
              <a:rPr lang="en-US" sz="2400" dirty="0"/>
              <a:t>explosion, no adequate test coverage.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Monolithic Testing does not scale.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re-use of the systematic testing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/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2809-1F29-498D-9AA1-CC8A071A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SafeAsync: Compositional Safety Testing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26BB-5745-4AC5-A02C-6BB388C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C721F-1D71-470D-9ADD-E53F1C9EB23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31345" y="1837344"/>
            <a:ext cx="2918691" cy="2839943"/>
            <a:chOff x="6031345" y="1837344"/>
            <a:chExt cx="2918691" cy="2839943"/>
          </a:xfrm>
        </p:grpSpPr>
        <p:grpSp>
          <p:nvGrpSpPr>
            <p:cNvPr id="13" name="Group 12"/>
            <p:cNvGrpSpPr/>
            <p:nvPr/>
          </p:nvGrpSpPr>
          <p:grpSpPr>
            <a:xfrm>
              <a:off x="6282110" y="1837344"/>
              <a:ext cx="2286467" cy="657879"/>
              <a:chOff x="3091249" y="1843818"/>
              <a:chExt cx="2618753" cy="90866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4D6729E2-8D46-4C44-8A73-896A55CA7C1B}"/>
                  </a:ext>
                </a:extLst>
              </p:cNvPr>
              <p:cNvSpPr/>
              <p:nvPr/>
            </p:nvSpPr>
            <p:spPr>
              <a:xfrm>
                <a:off x="3091249" y="1843818"/>
                <a:ext cx="2618753" cy="908662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980CAC4D-A111-4026-BF05-7B0319727097}"/>
                  </a:ext>
                </a:extLst>
              </p:cNvPr>
              <p:cNvSpPr/>
              <p:nvPr/>
            </p:nvSpPr>
            <p:spPr>
              <a:xfrm>
                <a:off x="3179407" y="2270767"/>
                <a:ext cx="2400077" cy="3490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Two Phase Commit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D332FC-0975-467F-AC68-79A9B4593B06}"/>
                  </a:ext>
                </a:extLst>
              </p:cNvPr>
              <p:cNvSpPr txBox="1"/>
              <p:nvPr/>
            </p:nvSpPr>
            <p:spPr>
              <a:xfrm>
                <a:off x="3240004" y="1881989"/>
                <a:ext cx="2065826" cy="35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Transaction Commit Service</a:t>
                </a:r>
              </a:p>
            </p:txBody>
          </p:sp>
        </p:grpSp>
        <p:sp>
          <p:nvSpPr>
            <p:cNvPr id="18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6280776" y="2591786"/>
              <a:ext cx="2323935" cy="1718294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141C74-9F0A-4167-B8FE-653D792FAF08}"/>
                </a:ext>
              </a:extLst>
            </p:cNvPr>
            <p:cNvSpPr/>
            <p:nvPr/>
          </p:nvSpPr>
          <p:spPr>
            <a:xfrm>
              <a:off x="6517523" y="2804338"/>
              <a:ext cx="1850439" cy="131436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9DD53-7F8D-4A9A-8DB3-364ED444C37E}"/>
                </a:ext>
              </a:extLst>
            </p:cNvPr>
            <p:cNvSpPr txBox="1"/>
            <p:nvPr/>
          </p:nvSpPr>
          <p:spPr>
            <a:xfrm>
              <a:off x="6693591" y="2577000"/>
              <a:ext cx="1640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 based SMR</a:t>
              </a:r>
            </a:p>
          </p:txBody>
        </p:sp>
        <p:sp>
          <p:nvSpPr>
            <p:cNvPr id="22" name="Rectangle: Rounded Corners 44">
              <a:extLst>
                <a:ext uri="{FF2B5EF4-FFF2-40B4-BE49-F238E27FC236}">
                  <a16:creationId xmlns:a16="http://schemas.microsoft.com/office/drawing/2014/main" id="{E096901B-7A48-454D-B19F-1E6800A099DA}"/>
                </a:ext>
              </a:extLst>
            </p:cNvPr>
            <p:cNvSpPr/>
            <p:nvPr/>
          </p:nvSpPr>
          <p:spPr>
            <a:xfrm>
              <a:off x="6693591" y="2897827"/>
              <a:ext cx="1567836" cy="2571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</a:t>
              </a:r>
            </a:p>
          </p:txBody>
        </p:sp>
        <p:sp>
          <p:nvSpPr>
            <p:cNvPr id="23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6624714" y="3243025"/>
              <a:ext cx="1673124" cy="29377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Leader Election </a:t>
              </a:r>
            </a:p>
          </p:txBody>
        </p:sp>
        <p:sp>
          <p:nvSpPr>
            <p:cNvPr id="25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6626812" y="3672384"/>
              <a:ext cx="1673124" cy="29377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View Membership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031345" y="4357060"/>
              <a:ext cx="2918691" cy="320227"/>
              <a:chOff x="6031345" y="4357060"/>
              <a:chExt cx="2918691" cy="320227"/>
            </a:xfrm>
          </p:grpSpPr>
          <p:sp>
            <p:nvSpPr>
              <p:cNvPr id="28" name="Rectangle: Rounded Corners 49">
                <a:extLst>
                  <a:ext uri="{FF2B5EF4-FFF2-40B4-BE49-F238E27FC236}">
                    <a16:creationId xmlns:a16="http://schemas.microsoft.com/office/drawing/2014/main" id="{733B3B94-1A03-48BE-AB05-865911C8840E}"/>
                  </a:ext>
                </a:extLst>
              </p:cNvPr>
              <p:cNvSpPr/>
              <p:nvPr/>
            </p:nvSpPr>
            <p:spPr>
              <a:xfrm>
                <a:off x="6148012" y="4357060"/>
                <a:ext cx="2802024" cy="320227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91FC73-E146-41CC-9BDF-F7AE75C436A4}"/>
                  </a:ext>
                </a:extLst>
              </p:cNvPr>
              <p:cNvSpPr txBox="1"/>
              <p:nvPr/>
            </p:nvSpPr>
            <p:spPr>
              <a:xfrm>
                <a:off x="6031345" y="4357060"/>
                <a:ext cx="28115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Operating system 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and other services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309513" y="2543945"/>
            <a:ext cx="2295198" cy="1766135"/>
            <a:chOff x="6359082" y="2514183"/>
            <a:chExt cx="2209495" cy="1766135"/>
          </a:xfrm>
        </p:grpSpPr>
        <p:sp>
          <p:nvSpPr>
            <p:cNvPr id="46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6359082" y="2514183"/>
              <a:ext cx="2209495" cy="176613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55547F-E158-495E-BCB0-86C20928C6FC}"/>
                </a:ext>
              </a:extLst>
            </p:cNvPr>
            <p:cNvSpPr/>
            <p:nvPr/>
          </p:nvSpPr>
          <p:spPr>
            <a:xfrm>
              <a:off x="6501014" y="2843351"/>
              <a:ext cx="1937685" cy="13610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D393CB-7E6D-465A-86C5-9BDA0AE5D7E7}"/>
                </a:ext>
              </a:extLst>
            </p:cNvPr>
            <p:cNvSpPr txBox="1"/>
            <p:nvPr/>
          </p:nvSpPr>
          <p:spPr>
            <a:xfrm>
              <a:off x="6555233" y="2567882"/>
              <a:ext cx="19026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 based SMR</a:t>
              </a:r>
            </a:p>
          </p:txBody>
        </p:sp>
        <p:sp>
          <p:nvSpPr>
            <p:cNvPr id="50" name="Rectangle: Rounded Corners 46">
              <a:extLst>
                <a:ext uri="{FF2B5EF4-FFF2-40B4-BE49-F238E27FC236}">
                  <a16:creationId xmlns:a16="http://schemas.microsoft.com/office/drawing/2014/main" id="{81E130FA-1F51-47D0-8C13-A191340412BA}"/>
                </a:ext>
              </a:extLst>
            </p:cNvPr>
            <p:cNvSpPr/>
            <p:nvPr/>
          </p:nvSpPr>
          <p:spPr>
            <a:xfrm>
              <a:off x="6590097" y="2941985"/>
              <a:ext cx="1797630" cy="2429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</a:t>
              </a:r>
            </a:p>
          </p:txBody>
        </p:sp>
        <p:sp>
          <p:nvSpPr>
            <p:cNvPr id="51" name="Rectangle: Rounded Corners 47">
              <a:extLst>
                <a:ext uri="{FF2B5EF4-FFF2-40B4-BE49-F238E27FC236}">
                  <a16:creationId xmlns:a16="http://schemas.microsoft.com/office/drawing/2014/main" id="{FE5819F9-4370-496E-B4DD-7C3D08F32159}"/>
                </a:ext>
              </a:extLst>
            </p:cNvPr>
            <p:cNvSpPr/>
            <p:nvPr/>
          </p:nvSpPr>
          <p:spPr>
            <a:xfrm>
              <a:off x="6674484" y="3297454"/>
              <a:ext cx="1625930" cy="2429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Fault Detector</a:t>
              </a:r>
            </a:p>
          </p:txBody>
        </p:sp>
        <p:sp>
          <p:nvSpPr>
            <p:cNvPr id="52" name="Rectangle: Rounded Corners 48">
              <a:extLst>
                <a:ext uri="{FF2B5EF4-FFF2-40B4-BE49-F238E27FC236}">
                  <a16:creationId xmlns:a16="http://schemas.microsoft.com/office/drawing/2014/main" id="{71691D13-FA9B-47F4-970D-B2E5611AD71E}"/>
                </a:ext>
              </a:extLst>
            </p:cNvPr>
            <p:cNvSpPr/>
            <p:nvPr/>
          </p:nvSpPr>
          <p:spPr>
            <a:xfrm>
              <a:off x="6590097" y="3649532"/>
              <a:ext cx="1816891" cy="44725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Master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Protocol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PLDI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Enumerate executions of the </a:t>
            </a:r>
            <a:r>
              <a:rPr lang="en-US" sz="2400" dirty="0" smtClean="0"/>
              <a:t>closed program.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Exploration of the (nondeterministic) operational semantics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Explicit </a:t>
            </a:r>
            <a:r>
              <a:rPr lang="en-US" sz="2400" dirty="0" smtClean="0"/>
              <a:t>choice (environment model)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scheduling </a:t>
            </a:r>
            <a:r>
              <a:rPr lang="en-US" sz="2400" dirty="0" smtClean="0"/>
              <a:t>choice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Exploration is unlikely to finish under reasonable bounds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 Algebra </a:t>
            </a:r>
            <a:r>
              <a:rPr lang="en-US" dirty="0"/>
              <a:t>for specification of distributed/concurrent systems.</a:t>
            </a:r>
          </a:p>
          <a:p>
            <a:endParaRPr lang="en-US" dirty="0" smtClean="0"/>
          </a:p>
          <a:p>
            <a:r>
              <a:rPr lang="en-US" dirty="0" smtClean="0"/>
              <a:t>Most popular framework </a:t>
            </a:r>
            <a:r>
              <a:rPr lang="en-US" dirty="0"/>
              <a:t>is </a:t>
            </a:r>
            <a:r>
              <a:rPr lang="en-US" b="1" dirty="0"/>
              <a:t>TLA+</a:t>
            </a:r>
            <a:r>
              <a:rPr lang="en-US" dirty="0"/>
              <a:t> by Leslie </a:t>
            </a:r>
            <a:r>
              <a:rPr lang="en-US" dirty="0" err="1"/>
              <a:t>Lamport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Scalability Issues with TLA+ (TLC </a:t>
            </a:r>
            <a:r>
              <a:rPr lang="en-US" dirty="0" smtClean="0"/>
              <a:t>Model Checker).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Scalable Verification or Testing </a:t>
            </a:r>
            <a:r>
              <a:rPr lang="en-US" dirty="0"/>
              <a:t>of Distributed Systems is Hard because of the large search space.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Modelling and Verification of Distributed 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6" y="2747639"/>
            <a:ext cx="8221811" cy="2062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37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Standard view of the state transition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959" y="2142680"/>
            <a:ext cx="7687714" cy="2505520"/>
            <a:chOff x="506176" y="124273"/>
            <a:chExt cx="7254455" cy="1973104"/>
          </a:xfrm>
        </p:grpSpPr>
        <p:sp>
          <p:nvSpPr>
            <p:cNvPr id="8" name="Oval 7"/>
            <p:cNvSpPr/>
            <p:nvPr/>
          </p:nvSpPr>
          <p:spPr>
            <a:xfrm>
              <a:off x="3871986" y="124273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9" name="Oval 8"/>
            <p:cNvSpPr/>
            <p:nvPr/>
          </p:nvSpPr>
          <p:spPr>
            <a:xfrm>
              <a:off x="387516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0" name="Oval 9"/>
            <p:cNvSpPr/>
            <p:nvPr/>
          </p:nvSpPr>
          <p:spPr>
            <a:xfrm>
              <a:off x="6429106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2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2" name="Oval 11"/>
            <p:cNvSpPr/>
            <p:nvPr/>
          </p:nvSpPr>
          <p:spPr>
            <a:xfrm>
              <a:off x="387906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3" name="Oval 12"/>
            <p:cNvSpPr/>
            <p:nvPr/>
          </p:nvSpPr>
          <p:spPr>
            <a:xfrm>
              <a:off x="6439568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4" name="Oval 13"/>
            <p:cNvSpPr/>
            <p:nvPr/>
          </p:nvSpPr>
          <p:spPr>
            <a:xfrm>
              <a:off x="132304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5" name="Oval 14"/>
            <p:cNvSpPr/>
            <p:nvPr/>
          </p:nvSpPr>
          <p:spPr>
            <a:xfrm>
              <a:off x="3092833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6" name="Oval 15"/>
            <p:cNvSpPr/>
            <p:nvPr/>
          </p:nvSpPr>
          <p:spPr>
            <a:xfrm>
              <a:off x="5646771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7" name="Oval 16"/>
            <p:cNvSpPr/>
            <p:nvPr/>
          </p:nvSpPr>
          <p:spPr>
            <a:xfrm>
              <a:off x="517110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8" name="Oval 17"/>
            <p:cNvSpPr/>
            <p:nvPr/>
          </p:nvSpPr>
          <p:spPr>
            <a:xfrm>
              <a:off x="4724652" y="1665221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9" name="Oval 18"/>
            <p:cNvSpPr/>
            <p:nvPr/>
          </p:nvSpPr>
          <p:spPr>
            <a:xfrm>
              <a:off x="7258635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0" name="Oval 19"/>
            <p:cNvSpPr/>
            <p:nvPr/>
          </p:nvSpPr>
          <p:spPr>
            <a:xfrm>
              <a:off x="2128974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cxnSp>
          <p:nvCxnSpPr>
            <p:cNvPr id="21" name="Straight Arrow Connector 20"/>
            <p:cNvCxnSpPr>
              <a:stCxn id="8" idx="3"/>
              <a:endCxn id="11" idx="7"/>
            </p:cNvCxnSpPr>
            <p:nvPr/>
          </p:nvCxnSpPr>
          <p:spPr>
            <a:xfrm flipH="1">
              <a:off x="1730148" y="493141"/>
              <a:ext cx="2211998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4"/>
              <a:endCxn id="9" idx="0"/>
            </p:cNvCxnSpPr>
            <p:nvPr/>
          </p:nvCxnSpPr>
          <p:spPr>
            <a:xfrm>
              <a:off x="4111527" y="556429"/>
              <a:ext cx="3180" cy="3206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5"/>
              <a:endCxn id="10" idx="1"/>
            </p:cNvCxnSpPr>
            <p:nvPr/>
          </p:nvCxnSpPr>
          <p:spPr>
            <a:xfrm>
              <a:off x="4280907" y="493141"/>
              <a:ext cx="2218359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0"/>
            </p:cNvCxnSpPr>
            <p:nvPr/>
          </p:nvCxnSpPr>
          <p:spPr>
            <a:xfrm flipH="1">
              <a:off x="756650" y="1245967"/>
              <a:ext cx="634737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4"/>
              <a:endCxn id="14" idx="0"/>
            </p:cNvCxnSpPr>
            <p:nvPr/>
          </p:nvCxnSpPr>
          <p:spPr>
            <a:xfrm>
              <a:off x="1560768" y="1309255"/>
              <a:ext cx="181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5"/>
              <a:endCxn id="20" idx="0"/>
            </p:cNvCxnSpPr>
            <p:nvPr/>
          </p:nvCxnSpPr>
          <p:spPr>
            <a:xfrm>
              <a:off x="1730148" y="1245967"/>
              <a:ext cx="638366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5" idx="0"/>
            </p:cNvCxnSpPr>
            <p:nvPr/>
          </p:nvCxnSpPr>
          <p:spPr>
            <a:xfrm flipH="1">
              <a:off x="3332373" y="1245967"/>
              <a:ext cx="612953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12" idx="0"/>
            </p:cNvCxnSpPr>
            <p:nvPr/>
          </p:nvCxnSpPr>
          <p:spPr>
            <a:xfrm>
              <a:off x="4114707" y="1309255"/>
              <a:ext cx="389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5"/>
              <a:endCxn id="18" idx="0"/>
            </p:cNvCxnSpPr>
            <p:nvPr/>
          </p:nvCxnSpPr>
          <p:spPr>
            <a:xfrm>
              <a:off x="4284088" y="1245967"/>
              <a:ext cx="680105" cy="419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3"/>
              <a:endCxn id="16" idx="0"/>
            </p:cNvCxnSpPr>
            <p:nvPr/>
          </p:nvCxnSpPr>
          <p:spPr>
            <a:xfrm flipH="1">
              <a:off x="5886312" y="1245967"/>
              <a:ext cx="612954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4"/>
              <a:endCxn id="13" idx="0"/>
            </p:cNvCxnSpPr>
            <p:nvPr/>
          </p:nvCxnSpPr>
          <p:spPr>
            <a:xfrm>
              <a:off x="6668646" y="1309255"/>
              <a:ext cx="10462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5"/>
              <a:endCxn id="19" idx="0"/>
            </p:cNvCxnSpPr>
            <p:nvPr/>
          </p:nvCxnSpPr>
          <p:spPr>
            <a:xfrm>
              <a:off x="6838027" y="1245967"/>
              <a:ext cx="660149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50120" y="1669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120" y="166913"/>
                  <a:ext cx="500947" cy="3077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6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6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294614" y="933850"/>
                  <a:ext cx="47466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614" y="933850"/>
                  <a:ext cx="496340" cy="3077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395589" y="933850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589" y="933850"/>
                  <a:ext cx="500947" cy="3077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293701" y="17076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701" y="1707613"/>
                  <a:ext cx="500947" cy="3077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6176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76" y="1717535"/>
                  <a:ext cx="500947" cy="3077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6783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783" y="1717535"/>
                  <a:ext cx="500947" cy="3077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065219" y="1700554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219" y="1700554"/>
                  <a:ext cx="500947" cy="3077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43565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565" y="1717535"/>
                  <a:ext cx="500947" cy="3077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06789" y="1727439"/>
                  <a:ext cx="47415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789" y="1727439"/>
                  <a:ext cx="497834" cy="3077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596121" y="1717535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1" y="1717535"/>
                  <a:ext cx="580381" cy="3077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388918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918" y="1698439"/>
                  <a:ext cx="580381" cy="3077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207985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985" y="1698439"/>
                  <a:ext cx="580381" cy="3077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95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Depth First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Space-efficient</a:t>
            </a:r>
          </a:p>
          <a:p>
            <a:endParaRPr lang="en-US" sz="2400" dirty="0"/>
          </a:p>
          <a:p>
            <a:r>
              <a:rPr lang="en-US" sz="2400" dirty="0"/>
              <a:t>Implemented in many model checkers</a:t>
            </a:r>
          </a:p>
          <a:p>
            <a:r>
              <a:rPr lang="en-US" sz="2400" dirty="0"/>
              <a:t>SPIN, </a:t>
            </a:r>
            <a:r>
              <a:rPr lang="en-US" sz="2400" dirty="0" err="1"/>
              <a:t>Murphi</a:t>
            </a:r>
            <a:r>
              <a:rPr lang="en-US" sz="2400" dirty="0"/>
              <a:t>, </a:t>
            </a:r>
            <a:r>
              <a:rPr lang="en-US" sz="2400" dirty="0" smtClean="0"/>
              <a:t>JPF, TLC, </a:t>
            </a:r>
            <a:r>
              <a:rPr lang="en-US" sz="2400" dirty="0" smtClean="0"/>
              <a:t>…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For example, Zing </a:t>
            </a:r>
            <a:r>
              <a:rPr lang="en-US" dirty="0" smtClean="0"/>
              <a:t>(https</a:t>
            </a:r>
            <a:r>
              <a:rPr lang="en-US" dirty="0"/>
              <a:t>://github.com/ZingModelChecker/)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depth-first search with state deltas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efficient state fingerprinting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parallel </a:t>
            </a:r>
            <a:r>
              <a:rPr lang="en-US" sz="2400" dirty="0" smtClean="0"/>
              <a:t>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Fails to find deep bugs 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find deep bugs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9" y="1310640"/>
            <a:ext cx="7543801" cy="534694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Using search prioritization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400" dirty="0" smtClean="0"/>
          </a:p>
          <a:p>
            <a:r>
              <a:rPr lang="en-US" sz="2400" dirty="0" smtClean="0"/>
              <a:t>Different prioritization strategies S1 and S2.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74" y="1985595"/>
            <a:ext cx="4520369" cy="39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960" y="2157920"/>
            <a:ext cx="7687714" cy="2505520"/>
            <a:chOff x="506176" y="124273"/>
            <a:chExt cx="7254455" cy="1973104"/>
          </a:xfrm>
        </p:grpSpPr>
        <p:sp>
          <p:nvSpPr>
            <p:cNvPr id="8" name="Oval 7"/>
            <p:cNvSpPr/>
            <p:nvPr/>
          </p:nvSpPr>
          <p:spPr>
            <a:xfrm>
              <a:off x="3871986" y="124273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9" name="Oval 8"/>
            <p:cNvSpPr/>
            <p:nvPr/>
          </p:nvSpPr>
          <p:spPr>
            <a:xfrm>
              <a:off x="387516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0" name="Oval 9"/>
            <p:cNvSpPr/>
            <p:nvPr/>
          </p:nvSpPr>
          <p:spPr>
            <a:xfrm>
              <a:off x="6429106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2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2" name="Oval 11"/>
            <p:cNvSpPr/>
            <p:nvPr/>
          </p:nvSpPr>
          <p:spPr>
            <a:xfrm>
              <a:off x="387906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3" name="Oval 12"/>
            <p:cNvSpPr/>
            <p:nvPr/>
          </p:nvSpPr>
          <p:spPr>
            <a:xfrm>
              <a:off x="6439568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4" name="Oval 13"/>
            <p:cNvSpPr/>
            <p:nvPr/>
          </p:nvSpPr>
          <p:spPr>
            <a:xfrm>
              <a:off x="132304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5" name="Oval 14"/>
            <p:cNvSpPr/>
            <p:nvPr/>
          </p:nvSpPr>
          <p:spPr>
            <a:xfrm>
              <a:off x="3092833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6" name="Oval 15"/>
            <p:cNvSpPr/>
            <p:nvPr/>
          </p:nvSpPr>
          <p:spPr>
            <a:xfrm>
              <a:off x="5646771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7" name="Oval 16"/>
            <p:cNvSpPr/>
            <p:nvPr/>
          </p:nvSpPr>
          <p:spPr>
            <a:xfrm>
              <a:off x="517110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8" name="Oval 17"/>
            <p:cNvSpPr/>
            <p:nvPr/>
          </p:nvSpPr>
          <p:spPr>
            <a:xfrm>
              <a:off x="4724652" y="1665221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9" name="Oval 18"/>
            <p:cNvSpPr/>
            <p:nvPr/>
          </p:nvSpPr>
          <p:spPr>
            <a:xfrm>
              <a:off x="7258635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0" name="Oval 19"/>
            <p:cNvSpPr/>
            <p:nvPr/>
          </p:nvSpPr>
          <p:spPr>
            <a:xfrm>
              <a:off x="2128974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cxnSp>
          <p:nvCxnSpPr>
            <p:cNvPr id="21" name="Straight Arrow Connector 20"/>
            <p:cNvCxnSpPr>
              <a:stCxn id="8" idx="3"/>
              <a:endCxn id="11" idx="7"/>
            </p:cNvCxnSpPr>
            <p:nvPr/>
          </p:nvCxnSpPr>
          <p:spPr>
            <a:xfrm flipH="1">
              <a:off x="1730148" y="493141"/>
              <a:ext cx="2211998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4"/>
              <a:endCxn id="9" idx="0"/>
            </p:cNvCxnSpPr>
            <p:nvPr/>
          </p:nvCxnSpPr>
          <p:spPr>
            <a:xfrm>
              <a:off x="4111527" y="556429"/>
              <a:ext cx="3180" cy="3206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5"/>
              <a:endCxn id="10" idx="1"/>
            </p:cNvCxnSpPr>
            <p:nvPr/>
          </p:nvCxnSpPr>
          <p:spPr>
            <a:xfrm>
              <a:off x="4280907" y="493141"/>
              <a:ext cx="2218359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0"/>
            </p:cNvCxnSpPr>
            <p:nvPr/>
          </p:nvCxnSpPr>
          <p:spPr>
            <a:xfrm flipH="1">
              <a:off x="756650" y="1245967"/>
              <a:ext cx="634737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4"/>
              <a:endCxn id="14" idx="0"/>
            </p:cNvCxnSpPr>
            <p:nvPr/>
          </p:nvCxnSpPr>
          <p:spPr>
            <a:xfrm>
              <a:off x="1560768" y="1309255"/>
              <a:ext cx="181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5"/>
              <a:endCxn id="20" idx="0"/>
            </p:cNvCxnSpPr>
            <p:nvPr/>
          </p:nvCxnSpPr>
          <p:spPr>
            <a:xfrm>
              <a:off x="1730148" y="1245967"/>
              <a:ext cx="638366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5" idx="0"/>
            </p:cNvCxnSpPr>
            <p:nvPr/>
          </p:nvCxnSpPr>
          <p:spPr>
            <a:xfrm flipH="1">
              <a:off x="3332373" y="1245967"/>
              <a:ext cx="612953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12" idx="0"/>
            </p:cNvCxnSpPr>
            <p:nvPr/>
          </p:nvCxnSpPr>
          <p:spPr>
            <a:xfrm>
              <a:off x="4114707" y="1309255"/>
              <a:ext cx="389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5"/>
              <a:endCxn id="18" idx="0"/>
            </p:cNvCxnSpPr>
            <p:nvPr/>
          </p:nvCxnSpPr>
          <p:spPr>
            <a:xfrm>
              <a:off x="4284088" y="1245967"/>
              <a:ext cx="680105" cy="419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3"/>
              <a:endCxn id="16" idx="0"/>
            </p:cNvCxnSpPr>
            <p:nvPr/>
          </p:nvCxnSpPr>
          <p:spPr>
            <a:xfrm flipH="1">
              <a:off x="5886312" y="1245967"/>
              <a:ext cx="612954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4"/>
              <a:endCxn id="13" idx="0"/>
            </p:cNvCxnSpPr>
            <p:nvPr/>
          </p:nvCxnSpPr>
          <p:spPr>
            <a:xfrm>
              <a:off x="6668646" y="1309255"/>
              <a:ext cx="10462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5"/>
              <a:endCxn id="19" idx="0"/>
            </p:cNvCxnSpPr>
            <p:nvPr/>
          </p:nvCxnSpPr>
          <p:spPr>
            <a:xfrm>
              <a:off x="6838027" y="1245967"/>
              <a:ext cx="660149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50120" y="1669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120" y="166913"/>
                  <a:ext cx="500947" cy="3077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6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6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294614" y="933850"/>
                  <a:ext cx="47466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614" y="933850"/>
                  <a:ext cx="496340" cy="3077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395589" y="933850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589" y="933850"/>
                  <a:ext cx="500947" cy="3077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293701" y="17076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701" y="1707613"/>
                  <a:ext cx="500947" cy="3077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6176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76" y="1717535"/>
                  <a:ext cx="500947" cy="3077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6783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783" y="1717535"/>
                  <a:ext cx="500947" cy="3077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065219" y="1700554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219" y="1700554"/>
                  <a:ext cx="500947" cy="3077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43565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565" y="1717535"/>
                  <a:ext cx="500947" cy="3077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06789" y="1727439"/>
                  <a:ext cx="47415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789" y="1727439"/>
                  <a:ext cx="497834" cy="3077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596121" y="1717535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1" y="1717535"/>
                  <a:ext cx="580381" cy="3077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388918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918" y="1698439"/>
                  <a:ext cx="580381" cy="3077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207985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985" y="1698439"/>
                  <a:ext cx="580381" cy="3077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1088393" y="5486400"/>
            <a:ext cx="331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Prioritize schedule S1 over S2.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518160" y="1905000"/>
            <a:ext cx="4556760" cy="3079214"/>
          </a:xfrm>
          <a:custGeom>
            <a:avLst/>
            <a:gdLst>
              <a:gd name="connsiteX0" fmla="*/ 4069080 w 4556760"/>
              <a:gd name="connsiteY0" fmla="*/ 0 h 3079214"/>
              <a:gd name="connsiteX1" fmla="*/ 4069080 w 4556760"/>
              <a:gd name="connsiteY1" fmla="*/ 0 h 3079214"/>
              <a:gd name="connsiteX2" fmla="*/ 3931920 w 4556760"/>
              <a:gd name="connsiteY2" fmla="*/ 30480 h 3079214"/>
              <a:gd name="connsiteX3" fmla="*/ 3901440 w 4556760"/>
              <a:gd name="connsiteY3" fmla="*/ 76200 h 3079214"/>
              <a:gd name="connsiteX4" fmla="*/ 3794760 w 4556760"/>
              <a:gd name="connsiteY4" fmla="*/ 137160 h 3079214"/>
              <a:gd name="connsiteX5" fmla="*/ 3657600 w 4556760"/>
              <a:gd name="connsiteY5" fmla="*/ 152400 h 3079214"/>
              <a:gd name="connsiteX6" fmla="*/ 3505200 w 4556760"/>
              <a:gd name="connsiteY6" fmla="*/ 198120 h 3079214"/>
              <a:gd name="connsiteX7" fmla="*/ 3398520 w 4556760"/>
              <a:gd name="connsiteY7" fmla="*/ 259080 h 3079214"/>
              <a:gd name="connsiteX8" fmla="*/ 3276600 w 4556760"/>
              <a:gd name="connsiteY8" fmla="*/ 289560 h 3079214"/>
              <a:gd name="connsiteX9" fmla="*/ 3230880 w 4556760"/>
              <a:gd name="connsiteY9" fmla="*/ 304800 h 3079214"/>
              <a:gd name="connsiteX10" fmla="*/ 3185160 w 4556760"/>
              <a:gd name="connsiteY10" fmla="*/ 335280 h 3079214"/>
              <a:gd name="connsiteX11" fmla="*/ 3078480 w 4556760"/>
              <a:gd name="connsiteY11" fmla="*/ 350520 h 3079214"/>
              <a:gd name="connsiteX12" fmla="*/ 3017520 w 4556760"/>
              <a:gd name="connsiteY12" fmla="*/ 365760 h 3079214"/>
              <a:gd name="connsiteX13" fmla="*/ 2880360 w 4556760"/>
              <a:gd name="connsiteY13" fmla="*/ 381000 h 3079214"/>
              <a:gd name="connsiteX14" fmla="*/ 2712720 w 4556760"/>
              <a:gd name="connsiteY14" fmla="*/ 411480 h 3079214"/>
              <a:gd name="connsiteX15" fmla="*/ 2667000 w 4556760"/>
              <a:gd name="connsiteY15" fmla="*/ 426720 h 3079214"/>
              <a:gd name="connsiteX16" fmla="*/ 2392680 w 4556760"/>
              <a:gd name="connsiteY16" fmla="*/ 457200 h 3079214"/>
              <a:gd name="connsiteX17" fmla="*/ 2346960 w 4556760"/>
              <a:gd name="connsiteY17" fmla="*/ 472440 h 3079214"/>
              <a:gd name="connsiteX18" fmla="*/ 2103120 w 4556760"/>
              <a:gd name="connsiteY18" fmla="*/ 518160 h 3079214"/>
              <a:gd name="connsiteX19" fmla="*/ 2057400 w 4556760"/>
              <a:gd name="connsiteY19" fmla="*/ 548640 h 3079214"/>
              <a:gd name="connsiteX20" fmla="*/ 1965960 w 4556760"/>
              <a:gd name="connsiteY20" fmla="*/ 579120 h 3079214"/>
              <a:gd name="connsiteX21" fmla="*/ 1859280 w 4556760"/>
              <a:gd name="connsiteY21" fmla="*/ 624840 h 3079214"/>
              <a:gd name="connsiteX22" fmla="*/ 1798320 w 4556760"/>
              <a:gd name="connsiteY22" fmla="*/ 670560 h 3079214"/>
              <a:gd name="connsiteX23" fmla="*/ 1752600 w 4556760"/>
              <a:gd name="connsiteY23" fmla="*/ 701040 h 3079214"/>
              <a:gd name="connsiteX24" fmla="*/ 1691640 w 4556760"/>
              <a:gd name="connsiteY24" fmla="*/ 746760 h 3079214"/>
              <a:gd name="connsiteX25" fmla="*/ 1600200 w 4556760"/>
              <a:gd name="connsiteY25" fmla="*/ 807720 h 3079214"/>
              <a:gd name="connsiteX26" fmla="*/ 1554480 w 4556760"/>
              <a:gd name="connsiteY26" fmla="*/ 838200 h 3079214"/>
              <a:gd name="connsiteX27" fmla="*/ 1508760 w 4556760"/>
              <a:gd name="connsiteY27" fmla="*/ 883920 h 3079214"/>
              <a:gd name="connsiteX28" fmla="*/ 1463040 w 4556760"/>
              <a:gd name="connsiteY28" fmla="*/ 899160 h 3079214"/>
              <a:gd name="connsiteX29" fmla="*/ 1356360 w 4556760"/>
              <a:gd name="connsiteY29" fmla="*/ 975360 h 3079214"/>
              <a:gd name="connsiteX30" fmla="*/ 1310640 w 4556760"/>
              <a:gd name="connsiteY30" fmla="*/ 1005840 h 3079214"/>
              <a:gd name="connsiteX31" fmla="*/ 1264920 w 4556760"/>
              <a:gd name="connsiteY31" fmla="*/ 1021080 h 3079214"/>
              <a:gd name="connsiteX32" fmla="*/ 1203960 w 4556760"/>
              <a:gd name="connsiteY32" fmla="*/ 1051560 h 3079214"/>
              <a:gd name="connsiteX33" fmla="*/ 1158240 w 4556760"/>
              <a:gd name="connsiteY33" fmla="*/ 1066800 h 3079214"/>
              <a:gd name="connsiteX34" fmla="*/ 1112520 w 4556760"/>
              <a:gd name="connsiteY34" fmla="*/ 1097280 h 3079214"/>
              <a:gd name="connsiteX35" fmla="*/ 1021080 w 4556760"/>
              <a:gd name="connsiteY35" fmla="*/ 1127760 h 3079214"/>
              <a:gd name="connsiteX36" fmla="*/ 960120 w 4556760"/>
              <a:gd name="connsiteY36" fmla="*/ 1158240 h 3079214"/>
              <a:gd name="connsiteX37" fmla="*/ 853440 w 4556760"/>
              <a:gd name="connsiteY37" fmla="*/ 1188720 h 3079214"/>
              <a:gd name="connsiteX38" fmla="*/ 777240 w 4556760"/>
              <a:gd name="connsiteY38" fmla="*/ 1249680 h 3079214"/>
              <a:gd name="connsiteX39" fmla="*/ 655320 w 4556760"/>
              <a:gd name="connsiteY39" fmla="*/ 1295400 h 3079214"/>
              <a:gd name="connsiteX40" fmla="*/ 533400 w 4556760"/>
              <a:gd name="connsiteY40" fmla="*/ 1386840 h 3079214"/>
              <a:gd name="connsiteX41" fmla="*/ 487680 w 4556760"/>
              <a:gd name="connsiteY41" fmla="*/ 1417320 h 3079214"/>
              <a:gd name="connsiteX42" fmla="*/ 350520 w 4556760"/>
              <a:gd name="connsiteY42" fmla="*/ 1584960 h 3079214"/>
              <a:gd name="connsiteX43" fmla="*/ 289560 w 4556760"/>
              <a:gd name="connsiteY43" fmla="*/ 1676400 h 3079214"/>
              <a:gd name="connsiteX44" fmla="*/ 259080 w 4556760"/>
              <a:gd name="connsiteY44" fmla="*/ 1752600 h 3079214"/>
              <a:gd name="connsiteX45" fmla="*/ 228600 w 4556760"/>
              <a:gd name="connsiteY45" fmla="*/ 1813560 h 3079214"/>
              <a:gd name="connsiteX46" fmla="*/ 213360 w 4556760"/>
              <a:gd name="connsiteY46" fmla="*/ 1859280 h 3079214"/>
              <a:gd name="connsiteX47" fmla="*/ 152400 w 4556760"/>
              <a:gd name="connsiteY47" fmla="*/ 2011680 h 3079214"/>
              <a:gd name="connsiteX48" fmla="*/ 137160 w 4556760"/>
              <a:gd name="connsiteY48" fmla="*/ 2087880 h 3079214"/>
              <a:gd name="connsiteX49" fmla="*/ 106680 w 4556760"/>
              <a:gd name="connsiteY49" fmla="*/ 2164080 h 3079214"/>
              <a:gd name="connsiteX50" fmla="*/ 60960 w 4556760"/>
              <a:gd name="connsiteY50" fmla="*/ 2301240 h 3079214"/>
              <a:gd name="connsiteX51" fmla="*/ 45720 w 4556760"/>
              <a:gd name="connsiteY51" fmla="*/ 2346960 h 3079214"/>
              <a:gd name="connsiteX52" fmla="*/ 15240 w 4556760"/>
              <a:gd name="connsiteY52" fmla="*/ 2560320 h 3079214"/>
              <a:gd name="connsiteX53" fmla="*/ 0 w 4556760"/>
              <a:gd name="connsiteY53" fmla="*/ 2636520 h 3079214"/>
              <a:gd name="connsiteX54" fmla="*/ 30480 w 4556760"/>
              <a:gd name="connsiteY54" fmla="*/ 2865120 h 3079214"/>
              <a:gd name="connsiteX55" fmla="*/ 60960 w 4556760"/>
              <a:gd name="connsiteY55" fmla="*/ 2926080 h 3079214"/>
              <a:gd name="connsiteX56" fmla="*/ 106680 w 4556760"/>
              <a:gd name="connsiteY56" fmla="*/ 3048000 h 3079214"/>
              <a:gd name="connsiteX57" fmla="*/ 152400 w 4556760"/>
              <a:gd name="connsiteY57" fmla="*/ 3078480 h 3079214"/>
              <a:gd name="connsiteX58" fmla="*/ 411480 w 4556760"/>
              <a:gd name="connsiteY58" fmla="*/ 3063240 h 3079214"/>
              <a:gd name="connsiteX59" fmla="*/ 883920 w 4556760"/>
              <a:gd name="connsiteY59" fmla="*/ 3063240 h 3079214"/>
              <a:gd name="connsiteX60" fmla="*/ 929640 w 4556760"/>
              <a:gd name="connsiteY60" fmla="*/ 3032760 h 3079214"/>
              <a:gd name="connsiteX61" fmla="*/ 944880 w 4556760"/>
              <a:gd name="connsiteY61" fmla="*/ 2987040 h 3079214"/>
              <a:gd name="connsiteX62" fmla="*/ 1005840 w 4556760"/>
              <a:gd name="connsiteY62" fmla="*/ 2819400 h 3079214"/>
              <a:gd name="connsiteX63" fmla="*/ 1021080 w 4556760"/>
              <a:gd name="connsiteY63" fmla="*/ 2773680 h 3079214"/>
              <a:gd name="connsiteX64" fmla="*/ 1036320 w 4556760"/>
              <a:gd name="connsiteY64" fmla="*/ 2727960 h 3079214"/>
              <a:gd name="connsiteX65" fmla="*/ 1066800 w 4556760"/>
              <a:gd name="connsiteY65" fmla="*/ 2514600 h 3079214"/>
              <a:gd name="connsiteX66" fmla="*/ 1082040 w 4556760"/>
              <a:gd name="connsiteY66" fmla="*/ 2453640 h 3079214"/>
              <a:gd name="connsiteX67" fmla="*/ 1097280 w 4556760"/>
              <a:gd name="connsiteY67" fmla="*/ 2377440 h 3079214"/>
              <a:gd name="connsiteX68" fmla="*/ 1127760 w 4556760"/>
              <a:gd name="connsiteY68" fmla="*/ 2286000 h 3079214"/>
              <a:gd name="connsiteX69" fmla="*/ 1143000 w 4556760"/>
              <a:gd name="connsiteY69" fmla="*/ 2240280 h 3079214"/>
              <a:gd name="connsiteX70" fmla="*/ 1203960 w 4556760"/>
              <a:gd name="connsiteY70" fmla="*/ 2148840 h 3079214"/>
              <a:gd name="connsiteX71" fmla="*/ 1310640 w 4556760"/>
              <a:gd name="connsiteY71" fmla="*/ 2118360 h 3079214"/>
              <a:gd name="connsiteX72" fmla="*/ 1356360 w 4556760"/>
              <a:gd name="connsiteY72" fmla="*/ 2087880 h 3079214"/>
              <a:gd name="connsiteX73" fmla="*/ 1478280 w 4556760"/>
              <a:gd name="connsiteY73" fmla="*/ 2057400 h 3079214"/>
              <a:gd name="connsiteX74" fmla="*/ 1524000 w 4556760"/>
              <a:gd name="connsiteY74" fmla="*/ 2042160 h 3079214"/>
              <a:gd name="connsiteX75" fmla="*/ 1600200 w 4556760"/>
              <a:gd name="connsiteY75" fmla="*/ 2011680 h 3079214"/>
              <a:gd name="connsiteX76" fmla="*/ 1706880 w 4556760"/>
              <a:gd name="connsiteY76" fmla="*/ 1950720 h 3079214"/>
              <a:gd name="connsiteX77" fmla="*/ 1783080 w 4556760"/>
              <a:gd name="connsiteY77" fmla="*/ 1935480 h 3079214"/>
              <a:gd name="connsiteX78" fmla="*/ 1844040 w 4556760"/>
              <a:gd name="connsiteY78" fmla="*/ 1905000 h 3079214"/>
              <a:gd name="connsiteX79" fmla="*/ 1905000 w 4556760"/>
              <a:gd name="connsiteY79" fmla="*/ 1813560 h 3079214"/>
              <a:gd name="connsiteX80" fmla="*/ 1950720 w 4556760"/>
              <a:gd name="connsiteY80" fmla="*/ 1767840 h 3079214"/>
              <a:gd name="connsiteX81" fmla="*/ 2057400 w 4556760"/>
              <a:gd name="connsiteY81" fmla="*/ 1630680 h 3079214"/>
              <a:gd name="connsiteX82" fmla="*/ 2194560 w 4556760"/>
              <a:gd name="connsiteY82" fmla="*/ 1524000 h 3079214"/>
              <a:gd name="connsiteX83" fmla="*/ 2255520 w 4556760"/>
              <a:gd name="connsiteY83" fmla="*/ 1493520 h 3079214"/>
              <a:gd name="connsiteX84" fmla="*/ 2301240 w 4556760"/>
              <a:gd name="connsiteY84" fmla="*/ 1447800 h 3079214"/>
              <a:gd name="connsiteX85" fmla="*/ 2392680 w 4556760"/>
              <a:gd name="connsiteY85" fmla="*/ 1417320 h 3079214"/>
              <a:gd name="connsiteX86" fmla="*/ 2499360 w 4556760"/>
              <a:gd name="connsiteY86" fmla="*/ 1386840 h 3079214"/>
              <a:gd name="connsiteX87" fmla="*/ 2545080 w 4556760"/>
              <a:gd name="connsiteY87" fmla="*/ 1356360 h 3079214"/>
              <a:gd name="connsiteX88" fmla="*/ 2667000 w 4556760"/>
              <a:gd name="connsiteY88" fmla="*/ 1325880 h 3079214"/>
              <a:gd name="connsiteX89" fmla="*/ 2773680 w 4556760"/>
              <a:gd name="connsiteY89" fmla="*/ 1310640 h 3079214"/>
              <a:gd name="connsiteX90" fmla="*/ 3429000 w 4556760"/>
              <a:gd name="connsiteY90" fmla="*/ 1295400 h 3079214"/>
              <a:gd name="connsiteX91" fmla="*/ 3566160 w 4556760"/>
              <a:gd name="connsiteY91" fmla="*/ 1264920 h 3079214"/>
              <a:gd name="connsiteX92" fmla="*/ 3627120 w 4556760"/>
              <a:gd name="connsiteY92" fmla="*/ 1249680 h 3079214"/>
              <a:gd name="connsiteX93" fmla="*/ 3672840 w 4556760"/>
              <a:gd name="connsiteY93" fmla="*/ 1203960 h 3079214"/>
              <a:gd name="connsiteX94" fmla="*/ 3779520 w 4556760"/>
              <a:gd name="connsiteY94" fmla="*/ 1127760 h 3079214"/>
              <a:gd name="connsiteX95" fmla="*/ 3840480 w 4556760"/>
              <a:gd name="connsiteY95" fmla="*/ 1097280 h 3079214"/>
              <a:gd name="connsiteX96" fmla="*/ 3962400 w 4556760"/>
              <a:gd name="connsiteY96" fmla="*/ 1005840 h 3079214"/>
              <a:gd name="connsiteX97" fmla="*/ 4023360 w 4556760"/>
              <a:gd name="connsiteY97" fmla="*/ 990600 h 3079214"/>
              <a:gd name="connsiteX98" fmla="*/ 4099560 w 4556760"/>
              <a:gd name="connsiteY98" fmla="*/ 960120 h 3079214"/>
              <a:gd name="connsiteX99" fmla="*/ 4145280 w 4556760"/>
              <a:gd name="connsiteY99" fmla="*/ 929640 h 3079214"/>
              <a:gd name="connsiteX100" fmla="*/ 4251960 w 4556760"/>
              <a:gd name="connsiteY100" fmla="*/ 914400 h 3079214"/>
              <a:gd name="connsiteX101" fmla="*/ 4312920 w 4556760"/>
              <a:gd name="connsiteY101" fmla="*/ 883920 h 3079214"/>
              <a:gd name="connsiteX102" fmla="*/ 4358640 w 4556760"/>
              <a:gd name="connsiteY102" fmla="*/ 868680 h 3079214"/>
              <a:gd name="connsiteX103" fmla="*/ 4434840 w 4556760"/>
              <a:gd name="connsiteY103" fmla="*/ 822960 h 3079214"/>
              <a:gd name="connsiteX104" fmla="*/ 4495800 w 4556760"/>
              <a:gd name="connsiteY104" fmla="*/ 792480 h 3079214"/>
              <a:gd name="connsiteX105" fmla="*/ 4556760 w 4556760"/>
              <a:gd name="connsiteY105" fmla="*/ 685800 h 3079214"/>
              <a:gd name="connsiteX106" fmla="*/ 4526280 w 4556760"/>
              <a:gd name="connsiteY106" fmla="*/ 441960 h 3079214"/>
              <a:gd name="connsiteX107" fmla="*/ 4495800 w 4556760"/>
              <a:gd name="connsiteY107" fmla="*/ 350520 h 3079214"/>
              <a:gd name="connsiteX108" fmla="*/ 4465320 w 4556760"/>
              <a:gd name="connsiteY108" fmla="*/ 304800 h 3079214"/>
              <a:gd name="connsiteX109" fmla="*/ 4389120 w 4556760"/>
              <a:gd name="connsiteY109" fmla="*/ 167640 h 3079214"/>
              <a:gd name="connsiteX110" fmla="*/ 4343400 w 4556760"/>
              <a:gd name="connsiteY110" fmla="*/ 152400 h 3079214"/>
              <a:gd name="connsiteX111" fmla="*/ 4297680 w 4556760"/>
              <a:gd name="connsiteY111" fmla="*/ 106680 h 3079214"/>
              <a:gd name="connsiteX112" fmla="*/ 4114800 w 4556760"/>
              <a:gd name="connsiteY112" fmla="*/ 15240 h 3079214"/>
              <a:gd name="connsiteX113" fmla="*/ 4069080 w 4556760"/>
              <a:gd name="connsiteY113" fmla="*/ 0 h 307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556760" h="3079214">
                <a:moveTo>
                  <a:pt x="4069080" y="0"/>
                </a:moveTo>
                <a:lnTo>
                  <a:pt x="4069080" y="0"/>
                </a:lnTo>
                <a:cubicBezTo>
                  <a:pt x="4023360" y="10160"/>
                  <a:pt x="3974557" y="11099"/>
                  <a:pt x="3931920" y="30480"/>
                </a:cubicBezTo>
                <a:cubicBezTo>
                  <a:pt x="3915246" y="38059"/>
                  <a:pt x="3914392" y="63248"/>
                  <a:pt x="3901440" y="76200"/>
                </a:cubicBezTo>
                <a:cubicBezTo>
                  <a:pt x="3886645" y="90995"/>
                  <a:pt x="3810299" y="133574"/>
                  <a:pt x="3794760" y="137160"/>
                </a:cubicBezTo>
                <a:cubicBezTo>
                  <a:pt x="3749937" y="147504"/>
                  <a:pt x="3703320" y="147320"/>
                  <a:pt x="3657600" y="152400"/>
                </a:cubicBezTo>
                <a:cubicBezTo>
                  <a:pt x="3623523" y="160919"/>
                  <a:pt x="3527462" y="183279"/>
                  <a:pt x="3505200" y="198120"/>
                </a:cubicBezTo>
                <a:cubicBezTo>
                  <a:pt x="3471755" y="220417"/>
                  <a:pt x="3437191" y="246190"/>
                  <a:pt x="3398520" y="259080"/>
                </a:cubicBezTo>
                <a:cubicBezTo>
                  <a:pt x="3358779" y="272327"/>
                  <a:pt x="3316341" y="276313"/>
                  <a:pt x="3276600" y="289560"/>
                </a:cubicBezTo>
                <a:cubicBezTo>
                  <a:pt x="3261360" y="294640"/>
                  <a:pt x="3245248" y="297616"/>
                  <a:pt x="3230880" y="304800"/>
                </a:cubicBezTo>
                <a:cubicBezTo>
                  <a:pt x="3214497" y="312991"/>
                  <a:pt x="3202704" y="330017"/>
                  <a:pt x="3185160" y="335280"/>
                </a:cubicBezTo>
                <a:cubicBezTo>
                  <a:pt x="3150754" y="345602"/>
                  <a:pt x="3113822" y="344094"/>
                  <a:pt x="3078480" y="350520"/>
                </a:cubicBezTo>
                <a:cubicBezTo>
                  <a:pt x="3057872" y="354267"/>
                  <a:pt x="3038222" y="362575"/>
                  <a:pt x="3017520" y="365760"/>
                </a:cubicBezTo>
                <a:cubicBezTo>
                  <a:pt x="2972054" y="372755"/>
                  <a:pt x="2926080" y="375920"/>
                  <a:pt x="2880360" y="381000"/>
                </a:cubicBezTo>
                <a:cubicBezTo>
                  <a:pt x="2699643" y="426179"/>
                  <a:pt x="2985752" y="356874"/>
                  <a:pt x="2712720" y="411480"/>
                </a:cubicBezTo>
                <a:cubicBezTo>
                  <a:pt x="2696968" y="414630"/>
                  <a:pt x="2682682" y="423235"/>
                  <a:pt x="2667000" y="426720"/>
                </a:cubicBezTo>
                <a:cubicBezTo>
                  <a:pt x="2575933" y="446957"/>
                  <a:pt x="2486167" y="449409"/>
                  <a:pt x="2392680" y="457200"/>
                </a:cubicBezTo>
                <a:cubicBezTo>
                  <a:pt x="2377440" y="462280"/>
                  <a:pt x="2362613" y="468828"/>
                  <a:pt x="2346960" y="472440"/>
                </a:cubicBezTo>
                <a:cubicBezTo>
                  <a:pt x="2251956" y="494364"/>
                  <a:pt x="2193354" y="503121"/>
                  <a:pt x="2103120" y="518160"/>
                </a:cubicBezTo>
                <a:cubicBezTo>
                  <a:pt x="2087880" y="528320"/>
                  <a:pt x="2074138" y="541201"/>
                  <a:pt x="2057400" y="548640"/>
                </a:cubicBezTo>
                <a:cubicBezTo>
                  <a:pt x="2028040" y="561689"/>
                  <a:pt x="1996440" y="568960"/>
                  <a:pt x="1965960" y="579120"/>
                </a:cubicBezTo>
                <a:cubicBezTo>
                  <a:pt x="1921515" y="593935"/>
                  <a:pt x="1902325" y="597937"/>
                  <a:pt x="1859280" y="624840"/>
                </a:cubicBezTo>
                <a:cubicBezTo>
                  <a:pt x="1837741" y="638302"/>
                  <a:pt x="1818989" y="655797"/>
                  <a:pt x="1798320" y="670560"/>
                </a:cubicBezTo>
                <a:cubicBezTo>
                  <a:pt x="1783415" y="681206"/>
                  <a:pt x="1767505" y="690394"/>
                  <a:pt x="1752600" y="701040"/>
                </a:cubicBezTo>
                <a:cubicBezTo>
                  <a:pt x="1731931" y="715803"/>
                  <a:pt x="1712448" y="732194"/>
                  <a:pt x="1691640" y="746760"/>
                </a:cubicBezTo>
                <a:cubicBezTo>
                  <a:pt x="1661630" y="767767"/>
                  <a:pt x="1630680" y="787400"/>
                  <a:pt x="1600200" y="807720"/>
                </a:cubicBezTo>
                <a:cubicBezTo>
                  <a:pt x="1584960" y="817880"/>
                  <a:pt x="1567432" y="825248"/>
                  <a:pt x="1554480" y="838200"/>
                </a:cubicBezTo>
                <a:cubicBezTo>
                  <a:pt x="1539240" y="853440"/>
                  <a:pt x="1526693" y="871965"/>
                  <a:pt x="1508760" y="883920"/>
                </a:cubicBezTo>
                <a:cubicBezTo>
                  <a:pt x="1495394" y="892831"/>
                  <a:pt x="1477408" y="891976"/>
                  <a:pt x="1463040" y="899160"/>
                </a:cubicBezTo>
                <a:cubicBezTo>
                  <a:pt x="1439096" y="911132"/>
                  <a:pt x="1372467" y="963855"/>
                  <a:pt x="1356360" y="975360"/>
                </a:cubicBezTo>
                <a:cubicBezTo>
                  <a:pt x="1341455" y="986006"/>
                  <a:pt x="1327023" y="997649"/>
                  <a:pt x="1310640" y="1005840"/>
                </a:cubicBezTo>
                <a:cubicBezTo>
                  <a:pt x="1296272" y="1013024"/>
                  <a:pt x="1279685" y="1014752"/>
                  <a:pt x="1264920" y="1021080"/>
                </a:cubicBezTo>
                <a:cubicBezTo>
                  <a:pt x="1244038" y="1030029"/>
                  <a:pt x="1224842" y="1042611"/>
                  <a:pt x="1203960" y="1051560"/>
                </a:cubicBezTo>
                <a:cubicBezTo>
                  <a:pt x="1189195" y="1057888"/>
                  <a:pt x="1172608" y="1059616"/>
                  <a:pt x="1158240" y="1066800"/>
                </a:cubicBezTo>
                <a:cubicBezTo>
                  <a:pt x="1141857" y="1074991"/>
                  <a:pt x="1129258" y="1089841"/>
                  <a:pt x="1112520" y="1097280"/>
                </a:cubicBezTo>
                <a:cubicBezTo>
                  <a:pt x="1083160" y="1110329"/>
                  <a:pt x="1050911" y="1115828"/>
                  <a:pt x="1021080" y="1127760"/>
                </a:cubicBezTo>
                <a:cubicBezTo>
                  <a:pt x="999986" y="1136197"/>
                  <a:pt x="981002" y="1149291"/>
                  <a:pt x="960120" y="1158240"/>
                </a:cubicBezTo>
                <a:cubicBezTo>
                  <a:pt x="929511" y="1171358"/>
                  <a:pt x="884374" y="1180986"/>
                  <a:pt x="853440" y="1188720"/>
                </a:cubicBezTo>
                <a:cubicBezTo>
                  <a:pt x="828040" y="1209040"/>
                  <a:pt x="805132" y="1232945"/>
                  <a:pt x="777240" y="1249680"/>
                </a:cubicBezTo>
                <a:cubicBezTo>
                  <a:pt x="664931" y="1317065"/>
                  <a:pt x="739438" y="1253341"/>
                  <a:pt x="655320" y="1295400"/>
                </a:cubicBezTo>
                <a:cubicBezTo>
                  <a:pt x="620866" y="1312627"/>
                  <a:pt x="555830" y="1370017"/>
                  <a:pt x="533400" y="1386840"/>
                </a:cubicBezTo>
                <a:cubicBezTo>
                  <a:pt x="518747" y="1397830"/>
                  <a:pt x="501464" y="1405259"/>
                  <a:pt x="487680" y="1417320"/>
                </a:cubicBezTo>
                <a:cubicBezTo>
                  <a:pt x="447570" y="1452416"/>
                  <a:pt x="368185" y="1531966"/>
                  <a:pt x="350520" y="1584960"/>
                </a:cubicBezTo>
                <a:cubicBezTo>
                  <a:pt x="328464" y="1651127"/>
                  <a:pt x="346639" y="1619321"/>
                  <a:pt x="289560" y="1676400"/>
                </a:cubicBezTo>
                <a:cubicBezTo>
                  <a:pt x="279400" y="1701800"/>
                  <a:pt x="270191" y="1727601"/>
                  <a:pt x="259080" y="1752600"/>
                </a:cubicBezTo>
                <a:cubicBezTo>
                  <a:pt x="249853" y="1773360"/>
                  <a:pt x="237549" y="1792678"/>
                  <a:pt x="228600" y="1813560"/>
                </a:cubicBezTo>
                <a:cubicBezTo>
                  <a:pt x="222272" y="1828325"/>
                  <a:pt x="219127" y="1844286"/>
                  <a:pt x="213360" y="1859280"/>
                </a:cubicBezTo>
                <a:cubicBezTo>
                  <a:pt x="193719" y="1910346"/>
                  <a:pt x="163130" y="1958029"/>
                  <a:pt x="152400" y="2011680"/>
                </a:cubicBezTo>
                <a:cubicBezTo>
                  <a:pt x="147320" y="2037080"/>
                  <a:pt x="144603" y="2063069"/>
                  <a:pt x="137160" y="2087880"/>
                </a:cubicBezTo>
                <a:cubicBezTo>
                  <a:pt x="129299" y="2114083"/>
                  <a:pt x="116029" y="2138370"/>
                  <a:pt x="106680" y="2164080"/>
                </a:cubicBezTo>
                <a:lnTo>
                  <a:pt x="60960" y="2301240"/>
                </a:lnTo>
                <a:cubicBezTo>
                  <a:pt x="55880" y="2316480"/>
                  <a:pt x="48870" y="2331208"/>
                  <a:pt x="45720" y="2346960"/>
                </a:cubicBezTo>
                <a:cubicBezTo>
                  <a:pt x="11266" y="2519229"/>
                  <a:pt x="51441" y="2306913"/>
                  <a:pt x="15240" y="2560320"/>
                </a:cubicBezTo>
                <a:cubicBezTo>
                  <a:pt x="11577" y="2585963"/>
                  <a:pt x="5080" y="2611120"/>
                  <a:pt x="0" y="2636520"/>
                </a:cubicBezTo>
                <a:cubicBezTo>
                  <a:pt x="2678" y="2660620"/>
                  <a:pt x="18408" y="2824880"/>
                  <a:pt x="30480" y="2865120"/>
                </a:cubicBezTo>
                <a:cubicBezTo>
                  <a:pt x="37008" y="2886880"/>
                  <a:pt x="50800" y="2905760"/>
                  <a:pt x="60960" y="2926080"/>
                </a:cubicBezTo>
                <a:cubicBezTo>
                  <a:pt x="71864" y="2980600"/>
                  <a:pt x="67438" y="3008758"/>
                  <a:pt x="106680" y="3048000"/>
                </a:cubicBezTo>
                <a:cubicBezTo>
                  <a:pt x="119632" y="3060952"/>
                  <a:pt x="137160" y="3068320"/>
                  <a:pt x="152400" y="3078480"/>
                </a:cubicBezTo>
                <a:cubicBezTo>
                  <a:pt x="238760" y="3073400"/>
                  <a:pt x="324971" y="3063240"/>
                  <a:pt x="411480" y="3063240"/>
                </a:cubicBezTo>
                <a:cubicBezTo>
                  <a:pt x="997816" y="3063240"/>
                  <a:pt x="416656" y="3099183"/>
                  <a:pt x="883920" y="3063240"/>
                </a:cubicBezTo>
                <a:cubicBezTo>
                  <a:pt x="899160" y="3053080"/>
                  <a:pt x="918198" y="3047063"/>
                  <a:pt x="929640" y="3032760"/>
                </a:cubicBezTo>
                <a:cubicBezTo>
                  <a:pt x="939675" y="3020216"/>
                  <a:pt x="939239" y="3002082"/>
                  <a:pt x="944880" y="2987040"/>
                </a:cubicBezTo>
                <a:cubicBezTo>
                  <a:pt x="1008498" y="2817391"/>
                  <a:pt x="941804" y="3011509"/>
                  <a:pt x="1005840" y="2819400"/>
                </a:cubicBezTo>
                <a:lnTo>
                  <a:pt x="1021080" y="2773680"/>
                </a:lnTo>
                <a:lnTo>
                  <a:pt x="1036320" y="2727960"/>
                </a:lnTo>
                <a:cubicBezTo>
                  <a:pt x="1045685" y="2653042"/>
                  <a:pt x="1052151" y="2587844"/>
                  <a:pt x="1066800" y="2514600"/>
                </a:cubicBezTo>
                <a:cubicBezTo>
                  <a:pt x="1070908" y="2494061"/>
                  <a:pt x="1077496" y="2474087"/>
                  <a:pt x="1082040" y="2453640"/>
                </a:cubicBezTo>
                <a:cubicBezTo>
                  <a:pt x="1087659" y="2428354"/>
                  <a:pt x="1090464" y="2402430"/>
                  <a:pt x="1097280" y="2377440"/>
                </a:cubicBezTo>
                <a:cubicBezTo>
                  <a:pt x="1105734" y="2346443"/>
                  <a:pt x="1117600" y="2316480"/>
                  <a:pt x="1127760" y="2286000"/>
                </a:cubicBezTo>
                <a:lnTo>
                  <a:pt x="1143000" y="2240280"/>
                </a:lnTo>
                <a:cubicBezTo>
                  <a:pt x="1158978" y="2192347"/>
                  <a:pt x="1155035" y="2181457"/>
                  <a:pt x="1203960" y="2148840"/>
                </a:cubicBezTo>
                <a:cubicBezTo>
                  <a:pt x="1217078" y="2140095"/>
                  <a:pt x="1302511" y="2120392"/>
                  <a:pt x="1310640" y="2118360"/>
                </a:cubicBezTo>
                <a:cubicBezTo>
                  <a:pt x="1325880" y="2108200"/>
                  <a:pt x="1339147" y="2094139"/>
                  <a:pt x="1356360" y="2087880"/>
                </a:cubicBezTo>
                <a:cubicBezTo>
                  <a:pt x="1395729" y="2073564"/>
                  <a:pt x="1438539" y="2070647"/>
                  <a:pt x="1478280" y="2057400"/>
                </a:cubicBezTo>
                <a:cubicBezTo>
                  <a:pt x="1493520" y="2052320"/>
                  <a:pt x="1508958" y="2047801"/>
                  <a:pt x="1524000" y="2042160"/>
                </a:cubicBezTo>
                <a:cubicBezTo>
                  <a:pt x="1549615" y="2032554"/>
                  <a:pt x="1575731" y="2023914"/>
                  <a:pt x="1600200" y="2011680"/>
                </a:cubicBezTo>
                <a:cubicBezTo>
                  <a:pt x="1667090" y="1978235"/>
                  <a:pt x="1626725" y="1977438"/>
                  <a:pt x="1706880" y="1950720"/>
                </a:cubicBezTo>
                <a:cubicBezTo>
                  <a:pt x="1731454" y="1942529"/>
                  <a:pt x="1757680" y="1940560"/>
                  <a:pt x="1783080" y="1935480"/>
                </a:cubicBezTo>
                <a:cubicBezTo>
                  <a:pt x="1803400" y="1925320"/>
                  <a:pt x="1827976" y="1921064"/>
                  <a:pt x="1844040" y="1905000"/>
                </a:cubicBezTo>
                <a:cubicBezTo>
                  <a:pt x="1869943" y="1879097"/>
                  <a:pt x="1879097" y="1839463"/>
                  <a:pt x="1905000" y="1813560"/>
                </a:cubicBezTo>
                <a:cubicBezTo>
                  <a:pt x="1920240" y="1798320"/>
                  <a:pt x="1936922" y="1784397"/>
                  <a:pt x="1950720" y="1767840"/>
                </a:cubicBezTo>
                <a:cubicBezTo>
                  <a:pt x="1987800" y="1723344"/>
                  <a:pt x="2016444" y="1671636"/>
                  <a:pt x="2057400" y="1630680"/>
                </a:cubicBezTo>
                <a:cubicBezTo>
                  <a:pt x="2107573" y="1580507"/>
                  <a:pt x="2121645" y="1560458"/>
                  <a:pt x="2194560" y="1524000"/>
                </a:cubicBezTo>
                <a:cubicBezTo>
                  <a:pt x="2214880" y="1513840"/>
                  <a:pt x="2237033" y="1506725"/>
                  <a:pt x="2255520" y="1493520"/>
                </a:cubicBezTo>
                <a:cubicBezTo>
                  <a:pt x="2273058" y="1480993"/>
                  <a:pt x="2282400" y="1458267"/>
                  <a:pt x="2301240" y="1447800"/>
                </a:cubicBezTo>
                <a:cubicBezTo>
                  <a:pt x="2329326" y="1432197"/>
                  <a:pt x="2362200" y="1427480"/>
                  <a:pt x="2392680" y="1417320"/>
                </a:cubicBezTo>
                <a:cubicBezTo>
                  <a:pt x="2458271" y="1395456"/>
                  <a:pt x="2422815" y="1405976"/>
                  <a:pt x="2499360" y="1386840"/>
                </a:cubicBezTo>
                <a:cubicBezTo>
                  <a:pt x="2514600" y="1376680"/>
                  <a:pt x="2528697" y="1364551"/>
                  <a:pt x="2545080" y="1356360"/>
                </a:cubicBezTo>
                <a:cubicBezTo>
                  <a:pt x="2574524" y="1341638"/>
                  <a:pt x="2640915" y="1330227"/>
                  <a:pt x="2667000" y="1325880"/>
                </a:cubicBezTo>
                <a:cubicBezTo>
                  <a:pt x="2702432" y="1319975"/>
                  <a:pt x="2737788" y="1312076"/>
                  <a:pt x="2773680" y="1310640"/>
                </a:cubicBezTo>
                <a:cubicBezTo>
                  <a:pt x="2992004" y="1301907"/>
                  <a:pt x="3210560" y="1300480"/>
                  <a:pt x="3429000" y="1295400"/>
                </a:cubicBezTo>
                <a:cubicBezTo>
                  <a:pt x="3577668" y="1258233"/>
                  <a:pt x="3392030" y="1303615"/>
                  <a:pt x="3566160" y="1264920"/>
                </a:cubicBezTo>
                <a:cubicBezTo>
                  <a:pt x="3586607" y="1260376"/>
                  <a:pt x="3606800" y="1254760"/>
                  <a:pt x="3627120" y="1249680"/>
                </a:cubicBezTo>
                <a:cubicBezTo>
                  <a:pt x="3642360" y="1234440"/>
                  <a:pt x="3656476" y="1217986"/>
                  <a:pt x="3672840" y="1203960"/>
                </a:cubicBezTo>
                <a:cubicBezTo>
                  <a:pt x="3689195" y="1189942"/>
                  <a:pt x="3755398" y="1141544"/>
                  <a:pt x="3779520" y="1127760"/>
                </a:cubicBezTo>
                <a:cubicBezTo>
                  <a:pt x="3799245" y="1116488"/>
                  <a:pt x="3821577" y="1109882"/>
                  <a:pt x="3840480" y="1097280"/>
                </a:cubicBezTo>
                <a:cubicBezTo>
                  <a:pt x="3852405" y="1089330"/>
                  <a:pt x="3933862" y="1018071"/>
                  <a:pt x="3962400" y="1005840"/>
                </a:cubicBezTo>
                <a:cubicBezTo>
                  <a:pt x="3981652" y="997589"/>
                  <a:pt x="4003489" y="997224"/>
                  <a:pt x="4023360" y="990600"/>
                </a:cubicBezTo>
                <a:cubicBezTo>
                  <a:pt x="4049313" y="981949"/>
                  <a:pt x="4075091" y="972354"/>
                  <a:pt x="4099560" y="960120"/>
                </a:cubicBezTo>
                <a:cubicBezTo>
                  <a:pt x="4115943" y="951929"/>
                  <a:pt x="4127736" y="934903"/>
                  <a:pt x="4145280" y="929640"/>
                </a:cubicBezTo>
                <a:cubicBezTo>
                  <a:pt x="4179686" y="919318"/>
                  <a:pt x="4216400" y="919480"/>
                  <a:pt x="4251960" y="914400"/>
                </a:cubicBezTo>
                <a:cubicBezTo>
                  <a:pt x="4272280" y="904240"/>
                  <a:pt x="4292038" y="892869"/>
                  <a:pt x="4312920" y="883920"/>
                </a:cubicBezTo>
                <a:cubicBezTo>
                  <a:pt x="4327685" y="877592"/>
                  <a:pt x="4344272" y="875864"/>
                  <a:pt x="4358640" y="868680"/>
                </a:cubicBezTo>
                <a:cubicBezTo>
                  <a:pt x="4385134" y="855433"/>
                  <a:pt x="4408946" y="837345"/>
                  <a:pt x="4434840" y="822960"/>
                </a:cubicBezTo>
                <a:cubicBezTo>
                  <a:pt x="4454699" y="811927"/>
                  <a:pt x="4475480" y="802640"/>
                  <a:pt x="4495800" y="792480"/>
                </a:cubicBezTo>
                <a:cubicBezTo>
                  <a:pt x="4514362" y="767731"/>
                  <a:pt x="4556760" y="724587"/>
                  <a:pt x="4556760" y="685800"/>
                </a:cubicBezTo>
                <a:cubicBezTo>
                  <a:pt x="4556760" y="597204"/>
                  <a:pt x="4550542" y="522835"/>
                  <a:pt x="4526280" y="441960"/>
                </a:cubicBezTo>
                <a:cubicBezTo>
                  <a:pt x="4517048" y="411186"/>
                  <a:pt x="4513622" y="377253"/>
                  <a:pt x="4495800" y="350520"/>
                </a:cubicBezTo>
                <a:cubicBezTo>
                  <a:pt x="4485640" y="335280"/>
                  <a:pt x="4473511" y="321183"/>
                  <a:pt x="4465320" y="304800"/>
                </a:cubicBezTo>
                <a:cubicBezTo>
                  <a:pt x="4443850" y="261859"/>
                  <a:pt x="4446782" y="186861"/>
                  <a:pt x="4389120" y="167640"/>
                </a:cubicBezTo>
                <a:lnTo>
                  <a:pt x="4343400" y="152400"/>
                </a:lnTo>
                <a:cubicBezTo>
                  <a:pt x="4328160" y="137160"/>
                  <a:pt x="4314693" y="119912"/>
                  <a:pt x="4297680" y="106680"/>
                </a:cubicBezTo>
                <a:cubicBezTo>
                  <a:pt x="4258053" y="75859"/>
                  <a:pt x="4172104" y="15240"/>
                  <a:pt x="4114800" y="15240"/>
                </a:cubicBezTo>
                <a:lnTo>
                  <a:pt x="4069080" y="0"/>
                </a:ln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818138" y="181393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4103060" y="1844040"/>
            <a:ext cx="3884252" cy="2956560"/>
          </a:xfrm>
          <a:custGeom>
            <a:avLst/>
            <a:gdLst>
              <a:gd name="connsiteX0" fmla="*/ 350520 w 3704871"/>
              <a:gd name="connsiteY0" fmla="*/ 0 h 2956560"/>
              <a:gd name="connsiteX1" fmla="*/ 350520 w 3704871"/>
              <a:gd name="connsiteY1" fmla="*/ 0 h 2956560"/>
              <a:gd name="connsiteX2" fmla="*/ 213360 w 3704871"/>
              <a:gd name="connsiteY2" fmla="*/ 30480 h 2956560"/>
              <a:gd name="connsiteX3" fmla="*/ 152400 w 3704871"/>
              <a:gd name="connsiteY3" fmla="*/ 137160 h 2956560"/>
              <a:gd name="connsiteX4" fmla="*/ 121920 w 3704871"/>
              <a:gd name="connsiteY4" fmla="*/ 213360 h 2956560"/>
              <a:gd name="connsiteX5" fmla="*/ 91440 w 3704871"/>
              <a:gd name="connsiteY5" fmla="*/ 274320 h 2956560"/>
              <a:gd name="connsiteX6" fmla="*/ 76200 w 3704871"/>
              <a:gd name="connsiteY6" fmla="*/ 335280 h 2956560"/>
              <a:gd name="connsiteX7" fmla="*/ 45720 w 3704871"/>
              <a:gd name="connsiteY7" fmla="*/ 396240 h 2956560"/>
              <a:gd name="connsiteX8" fmla="*/ 0 w 3704871"/>
              <a:gd name="connsiteY8" fmla="*/ 487680 h 2956560"/>
              <a:gd name="connsiteX9" fmla="*/ 15240 w 3704871"/>
              <a:gd name="connsiteY9" fmla="*/ 624840 h 2956560"/>
              <a:gd name="connsiteX10" fmla="*/ 45720 w 3704871"/>
              <a:gd name="connsiteY10" fmla="*/ 670560 h 2956560"/>
              <a:gd name="connsiteX11" fmla="*/ 91440 w 3704871"/>
              <a:gd name="connsiteY11" fmla="*/ 777240 h 2956560"/>
              <a:gd name="connsiteX12" fmla="*/ 137160 w 3704871"/>
              <a:gd name="connsiteY12" fmla="*/ 838200 h 2956560"/>
              <a:gd name="connsiteX13" fmla="*/ 198120 w 3704871"/>
              <a:gd name="connsiteY13" fmla="*/ 929640 h 2956560"/>
              <a:gd name="connsiteX14" fmla="*/ 228600 w 3704871"/>
              <a:gd name="connsiteY14" fmla="*/ 975360 h 2956560"/>
              <a:gd name="connsiteX15" fmla="*/ 259080 w 3704871"/>
              <a:gd name="connsiteY15" fmla="*/ 1036320 h 2956560"/>
              <a:gd name="connsiteX16" fmla="*/ 396240 w 3704871"/>
              <a:gd name="connsiteY16" fmla="*/ 1158240 h 2956560"/>
              <a:gd name="connsiteX17" fmla="*/ 441960 w 3704871"/>
              <a:gd name="connsiteY17" fmla="*/ 1173480 h 2956560"/>
              <a:gd name="connsiteX18" fmla="*/ 853440 w 3704871"/>
              <a:gd name="connsiteY18" fmla="*/ 1203960 h 2956560"/>
              <a:gd name="connsiteX19" fmla="*/ 1234440 w 3704871"/>
              <a:gd name="connsiteY19" fmla="*/ 1234440 h 2956560"/>
              <a:gd name="connsiteX20" fmla="*/ 1371600 w 3704871"/>
              <a:gd name="connsiteY20" fmla="*/ 1249680 h 2956560"/>
              <a:gd name="connsiteX21" fmla="*/ 1569720 w 3704871"/>
              <a:gd name="connsiteY21" fmla="*/ 1295400 h 2956560"/>
              <a:gd name="connsiteX22" fmla="*/ 1722120 w 3704871"/>
              <a:gd name="connsiteY22" fmla="*/ 1341120 h 2956560"/>
              <a:gd name="connsiteX23" fmla="*/ 1920240 w 3704871"/>
              <a:gd name="connsiteY23" fmla="*/ 1371600 h 2956560"/>
              <a:gd name="connsiteX24" fmla="*/ 1996440 w 3704871"/>
              <a:gd name="connsiteY24" fmla="*/ 1402080 h 2956560"/>
              <a:gd name="connsiteX25" fmla="*/ 2072640 w 3704871"/>
              <a:gd name="connsiteY25" fmla="*/ 1417320 h 2956560"/>
              <a:gd name="connsiteX26" fmla="*/ 2240280 w 3704871"/>
              <a:gd name="connsiteY26" fmla="*/ 1447800 h 2956560"/>
              <a:gd name="connsiteX27" fmla="*/ 2286000 w 3704871"/>
              <a:gd name="connsiteY27" fmla="*/ 1463040 h 2956560"/>
              <a:gd name="connsiteX28" fmla="*/ 2407920 w 3704871"/>
              <a:gd name="connsiteY28" fmla="*/ 1524000 h 2956560"/>
              <a:gd name="connsiteX29" fmla="*/ 2468880 w 3704871"/>
              <a:gd name="connsiteY29" fmla="*/ 1539240 h 2956560"/>
              <a:gd name="connsiteX30" fmla="*/ 2514600 w 3704871"/>
              <a:gd name="connsiteY30" fmla="*/ 1569720 h 2956560"/>
              <a:gd name="connsiteX31" fmla="*/ 2606040 w 3704871"/>
              <a:gd name="connsiteY31" fmla="*/ 1645920 h 2956560"/>
              <a:gd name="connsiteX32" fmla="*/ 2636520 w 3704871"/>
              <a:gd name="connsiteY32" fmla="*/ 1706880 h 2956560"/>
              <a:gd name="connsiteX33" fmla="*/ 2590800 w 3704871"/>
              <a:gd name="connsiteY33" fmla="*/ 1737360 h 2956560"/>
              <a:gd name="connsiteX34" fmla="*/ 2499360 w 3704871"/>
              <a:gd name="connsiteY34" fmla="*/ 1767840 h 2956560"/>
              <a:gd name="connsiteX35" fmla="*/ 2423160 w 3704871"/>
              <a:gd name="connsiteY35" fmla="*/ 1905000 h 2956560"/>
              <a:gd name="connsiteX36" fmla="*/ 2362200 w 3704871"/>
              <a:gd name="connsiteY36" fmla="*/ 1965960 h 2956560"/>
              <a:gd name="connsiteX37" fmla="*/ 2301240 w 3704871"/>
              <a:gd name="connsiteY37" fmla="*/ 2057400 h 2956560"/>
              <a:gd name="connsiteX38" fmla="*/ 2270760 w 3704871"/>
              <a:gd name="connsiteY38" fmla="*/ 2118360 h 2956560"/>
              <a:gd name="connsiteX39" fmla="*/ 2225040 w 3704871"/>
              <a:gd name="connsiteY39" fmla="*/ 2164080 h 2956560"/>
              <a:gd name="connsiteX40" fmla="*/ 2164080 w 3704871"/>
              <a:gd name="connsiteY40" fmla="*/ 2270760 h 2956560"/>
              <a:gd name="connsiteX41" fmla="*/ 2087880 w 3704871"/>
              <a:gd name="connsiteY41" fmla="*/ 2392680 h 2956560"/>
              <a:gd name="connsiteX42" fmla="*/ 2026920 w 3704871"/>
              <a:gd name="connsiteY42" fmla="*/ 2484120 h 2956560"/>
              <a:gd name="connsiteX43" fmla="*/ 1996440 w 3704871"/>
              <a:gd name="connsiteY43" fmla="*/ 2545080 h 2956560"/>
              <a:gd name="connsiteX44" fmla="*/ 1935480 w 3704871"/>
              <a:gd name="connsiteY44" fmla="*/ 2636520 h 2956560"/>
              <a:gd name="connsiteX45" fmla="*/ 1920240 w 3704871"/>
              <a:gd name="connsiteY45" fmla="*/ 2697480 h 2956560"/>
              <a:gd name="connsiteX46" fmla="*/ 1905000 w 3704871"/>
              <a:gd name="connsiteY46" fmla="*/ 2743200 h 2956560"/>
              <a:gd name="connsiteX47" fmla="*/ 1950720 w 3704871"/>
              <a:gd name="connsiteY47" fmla="*/ 2880360 h 2956560"/>
              <a:gd name="connsiteX48" fmla="*/ 1996440 w 3704871"/>
              <a:gd name="connsiteY48" fmla="*/ 2926080 h 2956560"/>
              <a:gd name="connsiteX49" fmla="*/ 2118360 w 3704871"/>
              <a:gd name="connsiteY49" fmla="*/ 2956560 h 2956560"/>
              <a:gd name="connsiteX50" fmla="*/ 2362200 w 3704871"/>
              <a:gd name="connsiteY50" fmla="*/ 2941320 h 2956560"/>
              <a:gd name="connsiteX51" fmla="*/ 2407920 w 3704871"/>
              <a:gd name="connsiteY51" fmla="*/ 2895600 h 2956560"/>
              <a:gd name="connsiteX52" fmla="*/ 2545080 w 3704871"/>
              <a:gd name="connsiteY52" fmla="*/ 2773680 h 2956560"/>
              <a:gd name="connsiteX53" fmla="*/ 2606040 w 3704871"/>
              <a:gd name="connsiteY53" fmla="*/ 2651760 h 2956560"/>
              <a:gd name="connsiteX54" fmla="*/ 2621280 w 3704871"/>
              <a:gd name="connsiteY54" fmla="*/ 2606040 h 2956560"/>
              <a:gd name="connsiteX55" fmla="*/ 2682240 w 3704871"/>
              <a:gd name="connsiteY55" fmla="*/ 2484120 h 2956560"/>
              <a:gd name="connsiteX56" fmla="*/ 2712720 w 3704871"/>
              <a:gd name="connsiteY56" fmla="*/ 2362200 h 2956560"/>
              <a:gd name="connsiteX57" fmla="*/ 2743200 w 3704871"/>
              <a:gd name="connsiteY57" fmla="*/ 2316480 h 2956560"/>
              <a:gd name="connsiteX58" fmla="*/ 2773680 w 3704871"/>
              <a:gd name="connsiteY58" fmla="*/ 2225040 h 2956560"/>
              <a:gd name="connsiteX59" fmla="*/ 2788920 w 3704871"/>
              <a:gd name="connsiteY59" fmla="*/ 2179320 h 2956560"/>
              <a:gd name="connsiteX60" fmla="*/ 2895600 w 3704871"/>
              <a:gd name="connsiteY60" fmla="*/ 2103120 h 2956560"/>
              <a:gd name="connsiteX61" fmla="*/ 2941320 w 3704871"/>
              <a:gd name="connsiteY61" fmla="*/ 2072640 h 2956560"/>
              <a:gd name="connsiteX62" fmla="*/ 3093720 w 3704871"/>
              <a:gd name="connsiteY62" fmla="*/ 2026920 h 2956560"/>
              <a:gd name="connsiteX63" fmla="*/ 3200400 w 3704871"/>
              <a:gd name="connsiteY63" fmla="*/ 2011680 h 2956560"/>
              <a:gd name="connsiteX64" fmla="*/ 3261360 w 3704871"/>
              <a:gd name="connsiteY64" fmla="*/ 1981200 h 2956560"/>
              <a:gd name="connsiteX65" fmla="*/ 3429000 w 3704871"/>
              <a:gd name="connsiteY65" fmla="*/ 1920240 h 2956560"/>
              <a:gd name="connsiteX66" fmla="*/ 3505200 w 3704871"/>
              <a:gd name="connsiteY66" fmla="*/ 1905000 h 2956560"/>
              <a:gd name="connsiteX67" fmla="*/ 3688080 w 3704871"/>
              <a:gd name="connsiteY67" fmla="*/ 1767840 h 2956560"/>
              <a:gd name="connsiteX68" fmla="*/ 3688080 w 3704871"/>
              <a:gd name="connsiteY68" fmla="*/ 1584960 h 2956560"/>
              <a:gd name="connsiteX69" fmla="*/ 3657600 w 3704871"/>
              <a:gd name="connsiteY69" fmla="*/ 1478280 h 2956560"/>
              <a:gd name="connsiteX70" fmla="*/ 3566160 w 3704871"/>
              <a:gd name="connsiteY70" fmla="*/ 1402080 h 2956560"/>
              <a:gd name="connsiteX71" fmla="*/ 3459480 w 3704871"/>
              <a:gd name="connsiteY71" fmla="*/ 1295400 h 2956560"/>
              <a:gd name="connsiteX72" fmla="*/ 3276600 w 3704871"/>
              <a:gd name="connsiteY72" fmla="*/ 1158240 h 2956560"/>
              <a:gd name="connsiteX73" fmla="*/ 3230880 w 3704871"/>
              <a:gd name="connsiteY73" fmla="*/ 1143000 h 2956560"/>
              <a:gd name="connsiteX74" fmla="*/ 3108960 w 3704871"/>
              <a:gd name="connsiteY74" fmla="*/ 1112520 h 2956560"/>
              <a:gd name="connsiteX75" fmla="*/ 3002280 w 3704871"/>
              <a:gd name="connsiteY75" fmla="*/ 1082040 h 2956560"/>
              <a:gd name="connsiteX76" fmla="*/ 2926080 w 3704871"/>
              <a:gd name="connsiteY76" fmla="*/ 1066800 h 2956560"/>
              <a:gd name="connsiteX77" fmla="*/ 2865120 w 3704871"/>
              <a:gd name="connsiteY77" fmla="*/ 1051560 h 2956560"/>
              <a:gd name="connsiteX78" fmla="*/ 2727960 w 3704871"/>
              <a:gd name="connsiteY78" fmla="*/ 1021080 h 2956560"/>
              <a:gd name="connsiteX79" fmla="*/ 2575560 w 3704871"/>
              <a:gd name="connsiteY79" fmla="*/ 960120 h 2956560"/>
              <a:gd name="connsiteX80" fmla="*/ 2423160 w 3704871"/>
              <a:gd name="connsiteY80" fmla="*/ 929640 h 2956560"/>
              <a:gd name="connsiteX81" fmla="*/ 2346960 w 3704871"/>
              <a:gd name="connsiteY81" fmla="*/ 899160 h 2956560"/>
              <a:gd name="connsiteX82" fmla="*/ 2301240 w 3704871"/>
              <a:gd name="connsiteY82" fmla="*/ 868680 h 2956560"/>
              <a:gd name="connsiteX83" fmla="*/ 2118360 w 3704871"/>
              <a:gd name="connsiteY83" fmla="*/ 822960 h 2956560"/>
              <a:gd name="connsiteX84" fmla="*/ 2057400 w 3704871"/>
              <a:gd name="connsiteY84" fmla="*/ 792480 h 2956560"/>
              <a:gd name="connsiteX85" fmla="*/ 1935480 w 3704871"/>
              <a:gd name="connsiteY85" fmla="*/ 762000 h 2956560"/>
              <a:gd name="connsiteX86" fmla="*/ 1813560 w 3704871"/>
              <a:gd name="connsiteY86" fmla="*/ 716280 h 2956560"/>
              <a:gd name="connsiteX87" fmla="*/ 1691640 w 3704871"/>
              <a:gd name="connsiteY87" fmla="*/ 670560 h 2956560"/>
              <a:gd name="connsiteX88" fmla="*/ 1615440 w 3704871"/>
              <a:gd name="connsiteY88" fmla="*/ 624840 h 2956560"/>
              <a:gd name="connsiteX89" fmla="*/ 1569720 w 3704871"/>
              <a:gd name="connsiteY89" fmla="*/ 609600 h 2956560"/>
              <a:gd name="connsiteX90" fmla="*/ 1478280 w 3704871"/>
              <a:gd name="connsiteY90" fmla="*/ 563880 h 2956560"/>
              <a:gd name="connsiteX91" fmla="*/ 1310640 w 3704871"/>
              <a:gd name="connsiteY91" fmla="*/ 487680 h 2956560"/>
              <a:gd name="connsiteX92" fmla="*/ 1143000 w 3704871"/>
              <a:gd name="connsiteY92" fmla="*/ 396240 h 2956560"/>
              <a:gd name="connsiteX93" fmla="*/ 1097280 w 3704871"/>
              <a:gd name="connsiteY93" fmla="*/ 381000 h 2956560"/>
              <a:gd name="connsiteX94" fmla="*/ 1036320 w 3704871"/>
              <a:gd name="connsiteY94" fmla="*/ 350520 h 2956560"/>
              <a:gd name="connsiteX95" fmla="*/ 975360 w 3704871"/>
              <a:gd name="connsiteY95" fmla="*/ 335280 h 2956560"/>
              <a:gd name="connsiteX96" fmla="*/ 899160 w 3704871"/>
              <a:gd name="connsiteY96" fmla="*/ 304800 h 2956560"/>
              <a:gd name="connsiteX97" fmla="*/ 853440 w 3704871"/>
              <a:gd name="connsiteY97" fmla="*/ 289560 h 2956560"/>
              <a:gd name="connsiteX98" fmla="*/ 746760 w 3704871"/>
              <a:gd name="connsiteY98" fmla="*/ 228600 h 2956560"/>
              <a:gd name="connsiteX99" fmla="*/ 685800 w 3704871"/>
              <a:gd name="connsiteY99" fmla="*/ 213360 h 2956560"/>
              <a:gd name="connsiteX100" fmla="*/ 563880 w 3704871"/>
              <a:gd name="connsiteY100" fmla="*/ 152400 h 2956560"/>
              <a:gd name="connsiteX101" fmla="*/ 472440 w 3704871"/>
              <a:gd name="connsiteY101" fmla="*/ 91440 h 2956560"/>
              <a:gd name="connsiteX102" fmla="*/ 411480 w 3704871"/>
              <a:gd name="connsiteY102" fmla="*/ 60960 h 2956560"/>
              <a:gd name="connsiteX103" fmla="*/ 350520 w 3704871"/>
              <a:gd name="connsiteY103" fmla="*/ 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704871" h="2956560">
                <a:moveTo>
                  <a:pt x="350520" y="0"/>
                </a:moveTo>
                <a:lnTo>
                  <a:pt x="350520" y="0"/>
                </a:lnTo>
                <a:cubicBezTo>
                  <a:pt x="304800" y="10160"/>
                  <a:pt x="255997" y="11099"/>
                  <a:pt x="213360" y="30480"/>
                </a:cubicBezTo>
                <a:cubicBezTo>
                  <a:pt x="199705" y="36687"/>
                  <a:pt x="154572" y="132274"/>
                  <a:pt x="152400" y="137160"/>
                </a:cubicBezTo>
                <a:cubicBezTo>
                  <a:pt x="141289" y="162159"/>
                  <a:pt x="133031" y="188361"/>
                  <a:pt x="121920" y="213360"/>
                </a:cubicBezTo>
                <a:cubicBezTo>
                  <a:pt x="112693" y="234120"/>
                  <a:pt x="99417" y="253048"/>
                  <a:pt x="91440" y="274320"/>
                </a:cubicBezTo>
                <a:cubicBezTo>
                  <a:pt x="84086" y="293932"/>
                  <a:pt x="83554" y="315668"/>
                  <a:pt x="76200" y="335280"/>
                </a:cubicBezTo>
                <a:cubicBezTo>
                  <a:pt x="68223" y="356552"/>
                  <a:pt x="54669" y="375358"/>
                  <a:pt x="45720" y="396240"/>
                </a:cubicBezTo>
                <a:cubicBezTo>
                  <a:pt x="7862" y="484575"/>
                  <a:pt x="58575" y="399817"/>
                  <a:pt x="0" y="487680"/>
                </a:cubicBezTo>
                <a:cubicBezTo>
                  <a:pt x="5080" y="533400"/>
                  <a:pt x="4083" y="580212"/>
                  <a:pt x="15240" y="624840"/>
                </a:cubicBezTo>
                <a:cubicBezTo>
                  <a:pt x="19682" y="642609"/>
                  <a:pt x="37529" y="654177"/>
                  <a:pt x="45720" y="670560"/>
                </a:cubicBezTo>
                <a:cubicBezTo>
                  <a:pt x="97572" y="774264"/>
                  <a:pt x="12158" y="650390"/>
                  <a:pt x="91440" y="777240"/>
                </a:cubicBezTo>
                <a:cubicBezTo>
                  <a:pt x="104902" y="798779"/>
                  <a:pt x="122594" y="817392"/>
                  <a:pt x="137160" y="838200"/>
                </a:cubicBezTo>
                <a:cubicBezTo>
                  <a:pt x="158167" y="868210"/>
                  <a:pt x="177800" y="899160"/>
                  <a:pt x="198120" y="929640"/>
                </a:cubicBezTo>
                <a:cubicBezTo>
                  <a:pt x="208280" y="944880"/>
                  <a:pt x="220409" y="958977"/>
                  <a:pt x="228600" y="975360"/>
                </a:cubicBezTo>
                <a:cubicBezTo>
                  <a:pt x="238760" y="995680"/>
                  <a:pt x="244888" y="1018580"/>
                  <a:pt x="259080" y="1036320"/>
                </a:cubicBezTo>
                <a:cubicBezTo>
                  <a:pt x="286007" y="1069979"/>
                  <a:pt x="347570" y="1133905"/>
                  <a:pt x="396240" y="1158240"/>
                </a:cubicBezTo>
                <a:cubicBezTo>
                  <a:pt x="410608" y="1165424"/>
                  <a:pt x="425975" y="1171882"/>
                  <a:pt x="441960" y="1173480"/>
                </a:cubicBezTo>
                <a:cubicBezTo>
                  <a:pt x="578813" y="1187165"/>
                  <a:pt x="716966" y="1186901"/>
                  <a:pt x="853440" y="1203960"/>
                </a:cubicBezTo>
                <a:cubicBezTo>
                  <a:pt x="1114665" y="1236613"/>
                  <a:pt x="821546" y="1202679"/>
                  <a:pt x="1234440" y="1234440"/>
                </a:cubicBezTo>
                <a:cubicBezTo>
                  <a:pt x="1280306" y="1237968"/>
                  <a:pt x="1325880" y="1244600"/>
                  <a:pt x="1371600" y="1249680"/>
                </a:cubicBezTo>
                <a:cubicBezTo>
                  <a:pt x="1603288" y="1326909"/>
                  <a:pt x="1312532" y="1236049"/>
                  <a:pt x="1569720" y="1295400"/>
                </a:cubicBezTo>
                <a:cubicBezTo>
                  <a:pt x="1822420" y="1353715"/>
                  <a:pt x="1537816" y="1304259"/>
                  <a:pt x="1722120" y="1341120"/>
                </a:cubicBezTo>
                <a:cubicBezTo>
                  <a:pt x="1774983" y="1351693"/>
                  <a:pt x="1869004" y="1364281"/>
                  <a:pt x="1920240" y="1371600"/>
                </a:cubicBezTo>
                <a:cubicBezTo>
                  <a:pt x="1945640" y="1381760"/>
                  <a:pt x="1970237" y="1394219"/>
                  <a:pt x="1996440" y="1402080"/>
                </a:cubicBezTo>
                <a:cubicBezTo>
                  <a:pt x="2021251" y="1409523"/>
                  <a:pt x="2047155" y="1412686"/>
                  <a:pt x="2072640" y="1417320"/>
                </a:cubicBezTo>
                <a:cubicBezTo>
                  <a:pt x="2122460" y="1426378"/>
                  <a:pt x="2190087" y="1435252"/>
                  <a:pt x="2240280" y="1447800"/>
                </a:cubicBezTo>
                <a:cubicBezTo>
                  <a:pt x="2255865" y="1451696"/>
                  <a:pt x="2271376" y="1456393"/>
                  <a:pt x="2286000" y="1463040"/>
                </a:cubicBezTo>
                <a:cubicBezTo>
                  <a:pt x="2327364" y="1481842"/>
                  <a:pt x="2363840" y="1512980"/>
                  <a:pt x="2407920" y="1524000"/>
                </a:cubicBezTo>
                <a:lnTo>
                  <a:pt x="2468880" y="1539240"/>
                </a:lnTo>
                <a:cubicBezTo>
                  <a:pt x="2484120" y="1549400"/>
                  <a:pt x="2500529" y="1557994"/>
                  <a:pt x="2514600" y="1569720"/>
                </a:cubicBezTo>
                <a:cubicBezTo>
                  <a:pt x="2631943" y="1667506"/>
                  <a:pt x="2492526" y="1570244"/>
                  <a:pt x="2606040" y="1645920"/>
                </a:cubicBezTo>
                <a:cubicBezTo>
                  <a:pt x="2616200" y="1666240"/>
                  <a:pt x="2640255" y="1684471"/>
                  <a:pt x="2636520" y="1706880"/>
                </a:cubicBezTo>
                <a:cubicBezTo>
                  <a:pt x="2633509" y="1724947"/>
                  <a:pt x="2607538" y="1729921"/>
                  <a:pt x="2590800" y="1737360"/>
                </a:cubicBezTo>
                <a:cubicBezTo>
                  <a:pt x="2561440" y="1750409"/>
                  <a:pt x="2499360" y="1767840"/>
                  <a:pt x="2499360" y="1767840"/>
                </a:cubicBezTo>
                <a:cubicBezTo>
                  <a:pt x="2480196" y="1825332"/>
                  <a:pt x="2475563" y="1852597"/>
                  <a:pt x="2423160" y="1905000"/>
                </a:cubicBezTo>
                <a:cubicBezTo>
                  <a:pt x="2402840" y="1925320"/>
                  <a:pt x="2380152" y="1943520"/>
                  <a:pt x="2362200" y="1965960"/>
                </a:cubicBezTo>
                <a:cubicBezTo>
                  <a:pt x="2339316" y="1994565"/>
                  <a:pt x="2317623" y="2024635"/>
                  <a:pt x="2301240" y="2057400"/>
                </a:cubicBezTo>
                <a:cubicBezTo>
                  <a:pt x="2291080" y="2077720"/>
                  <a:pt x="2283965" y="2099873"/>
                  <a:pt x="2270760" y="2118360"/>
                </a:cubicBezTo>
                <a:cubicBezTo>
                  <a:pt x="2258233" y="2135898"/>
                  <a:pt x="2240280" y="2148840"/>
                  <a:pt x="2225040" y="2164080"/>
                </a:cubicBezTo>
                <a:cubicBezTo>
                  <a:pt x="2200309" y="2238273"/>
                  <a:pt x="2221745" y="2190029"/>
                  <a:pt x="2164080" y="2270760"/>
                </a:cubicBezTo>
                <a:cubicBezTo>
                  <a:pt x="2125591" y="2324645"/>
                  <a:pt x="2129404" y="2327427"/>
                  <a:pt x="2087880" y="2392680"/>
                </a:cubicBezTo>
                <a:cubicBezTo>
                  <a:pt x="2068213" y="2423585"/>
                  <a:pt x="2043303" y="2451355"/>
                  <a:pt x="2026920" y="2484120"/>
                </a:cubicBezTo>
                <a:cubicBezTo>
                  <a:pt x="2016760" y="2504440"/>
                  <a:pt x="2008129" y="2525599"/>
                  <a:pt x="1996440" y="2545080"/>
                </a:cubicBezTo>
                <a:cubicBezTo>
                  <a:pt x="1977593" y="2576492"/>
                  <a:pt x="1935480" y="2636520"/>
                  <a:pt x="1935480" y="2636520"/>
                </a:cubicBezTo>
                <a:cubicBezTo>
                  <a:pt x="1930400" y="2656840"/>
                  <a:pt x="1925994" y="2677341"/>
                  <a:pt x="1920240" y="2697480"/>
                </a:cubicBezTo>
                <a:cubicBezTo>
                  <a:pt x="1915827" y="2712926"/>
                  <a:pt x="1905000" y="2727136"/>
                  <a:pt x="1905000" y="2743200"/>
                </a:cubicBezTo>
                <a:cubicBezTo>
                  <a:pt x="1905000" y="2806704"/>
                  <a:pt x="1913918" y="2836197"/>
                  <a:pt x="1950720" y="2880360"/>
                </a:cubicBezTo>
                <a:cubicBezTo>
                  <a:pt x="1964518" y="2896917"/>
                  <a:pt x="1976819" y="2917161"/>
                  <a:pt x="1996440" y="2926080"/>
                </a:cubicBezTo>
                <a:cubicBezTo>
                  <a:pt x="2034576" y="2943415"/>
                  <a:pt x="2118360" y="2956560"/>
                  <a:pt x="2118360" y="2956560"/>
                </a:cubicBezTo>
                <a:cubicBezTo>
                  <a:pt x="2199640" y="2951480"/>
                  <a:pt x="2282508" y="2958097"/>
                  <a:pt x="2362200" y="2941320"/>
                </a:cubicBezTo>
                <a:cubicBezTo>
                  <a:pt x="2383290" y="2936880"/>
                  <a:pt x="2390907" y="2908832"/>
                  <a:pt x="2407920" y="2895600"/>
                </a:cubicBezTo>
                <a:cubicBezTo>
                  <a:pt x="2543009" y="2790531"/>
                  <a:pt x="2461769" y="2884761"/>
                  <a:pt x="2545080" y="2773680"/>
                </a:cubicBezTo>
                <a:cubicBezTo>
                  <a:pt x="2579446" y="2670581"/>
                  <a:pt x="2534060" y="2795720"/>
                  <a:pt x="2606040" y="2651760"/>
                </a:cubicBezTo>
                <a:cubicBezTo>
                  <a:pt x="2613224" y="2637392"/>
                  <a:pt x="2614633" y="2620664"/>
                  <a:pt x="2621280" y="2606040"/>
                </a:cubicBezTo>
                <a:cubicBezTo>
                  <a:pt x="2640082" y="2564676"/>
                  <a:pt x="2671220" y="2528200"/>
                  <a:pt x="2682240" y="2484120"/>
                </a:cubicBezTo>
                <a:cubicBezTo>
                  <a:pt x="2692400" y="2443480"/>
                  <a:pt x="2689483" y="2397055"/>
                  <a:pt x="2712720" y="2362200"/>
                </a:cubicBezTo>
                <a:cubicBezTo>
                  <a:pt x="2722880" y="2346960"/>
                  <a:pt x="2735761" y="2333218"/>
                  <a:pt x="2743200" y="2316480"/>
                </a:cubicBezTo>
                <a:cubicBezTo>
                  <a:pt x="2756249" y="2287120"/>
                  <a:pt x="2763520" y="2255520"/>
                  <a:pt x="2773680" y="2225040"/>
                </a:cubicBezTo>
                <a:cubicBezTo>
                  <a:pt x="2778760" y="2209800"/>
                  <a:pt x="2775554" y="2188231"/>
                  <a:pt x="2788920" y="2179320"/>
                </a:cubicBezTo>
                <a:cubicBezTo>
                  <a:pt x="2896668" y="2107488"/>
                  <a:pt x="2763277" y="2197636"/>
                  <a:pt x="2895600" y="2103120"/>
                </a:cubicBezTo>
                <a:cubicBezTo>
                  <a:pt x="2910505" y="2092474"/>
                  <a:pt x="2924582" y="2080079"/>
                  <a:pt x="2941320" y="2072640"/>
                </a:cubicBezTo>
                <a:cubicBezTo>
                  <a:pt x="2968849" y="2060405"/>
                  <a:pt x="3056210" y="2033740"/>
                  <a:pt x="3093720" y="2026920"/>
                </a:cubicBezTo>
                <a:cubicBezTo>
                  <a:pt x="3129062" y="2020494"/>
                  <a:pt x="3164840" y="2016760"/>
                  <a:pt x="3200400" y="2011680"/>
                </a:cubicBezTo>
                <a:cubicBezTo>
                  <a:pt x="3220720" y="2001520"/>
                  <a:pt x="3240600" y="1990427"/>
                  <a:pt x="3261360" y="1981200"/>
                </a:cubicBezTo>
                <a:cubicBezTo>
                  <a:pt x="3304669" y="1961952"/>
                  <a:pt x="3385270" y="1932166"/>
                  <a:pt x="3429000" y="1920240"/>
                </a:cubicBezTo>
                <a:cubicBezTo>
                  <a:pt x="3453990" y="1913424"/>
                  <a:pt x="3479800" y="1910080"/>
                  <a:pt x="3505200" y="1905000"/>
                </a:cubicBezTo>
                <a:cubicBezTo>
                  <a:pt x="3673306" y="1804136"/>
                  <a:pt x="3624738" y="1862853"/>
                  <a:pt x="3688080" y="1767840"/>
                </a:cubicBezTo>
                <a:cubicBezTo>
                  <a:pt x="3711429" y="1674445"/>
                  <a:pt x="3709486" y="1713393"/>
                  <a:pt x="3688080" y="1584960"/>
                </a:cubicBezTo>
                <a:cubicBezTo>
                  <a:pt x="3686951" y="1578186"/>
                  <a:pt x="3665653" y="1490359"/>
                  <a:pt x="3657600" y="1478280"/>
                </a:cubicBezTo>
                <a:cubicBezTo>
                  <a:pt x="3634131" y="1443077"/>
                  <a:pt x="3599896" y="1424571"/>
                  <a:pt x="3566160" y="1402080"/>
                </a:cubicBezTo>
                <a:cubicBezTo>
                  <a:pt x="3511521" y="1320122"/>
                  <a:pt x="3560843" y="1384092"/>
                  <a:pt x="3459480" y="1295400"/>
                </a:cubicBezTo>
                <a:cubicBezTo>
                  <a:pt x="3392824" y="1237076"/>
                  <a:pt x="3386010" y="1194710"/>
                  <a:pt x="3276600" y="1158240"/>
                </a:cubicBezTo>
                <a:cubicBezTo>
                  <a:pt x="3261360" y="1153160"/>
                  <a:pt x="3246378" y="1147227"/>
                  <a:pt x="3230880" y="1143000"/>
                </a:cubicBezTo>
                <a:cubicBezTo>
                  <a:pt x="3190465" y="1131978"/>
                  <a:pt x="3148701" y="1125767"/>
                  <a:pt x="3108960" y="1112520"/>
                </a:cubicBezTo>
                <a:cubicBezTo>
                  <a:pt x="3058046" y="1095549"/>
                  <a:pt x="3059689" y="1094797"/>
                  <a:pt x="3002280" y="1082040"/>
                </a:cubicBezTo>
                <a:cubicBezTo>
                  <a:pt x="2976994" y="1076421"/>
                  <a:pt x="2951366" y="1072419"/>
                  <a:pt x="2926080" y="1066800"/>
                </a:cubicBezTo>
                <a:cubicBezTo>
                  <a:pt x="2905633" y="1062256"/>
                  <a:pt x="2885567" y="1056104"/>
                  <a:pt x="2865120" y="1051560"/>
                </a:cubicBezTo>
                <a:cubicBezTo>
                  <a:pt x="2841419" y="1046293"/>
                  <a:pt x="2754991" y="1031216"/>
                  <a:pt x="2727960" y="1021080"/>
                </a:cubicBezTo>
                <a:cubicBezTo>
                  <a:pt x="2601832" y="973782"/>
                  <a:pt x="2740075" y="1001249"/>
                  <a:pt x="2575560" y="960120"/>
                </a:cubicBezTo>
                <a:cubicBezTo>
                  <a:pt x="2485519" y="937610"/>
                  <a:pt x="2499146" y="954969"/>
                  <a:pt x="2423160" y="929640"/>
                </a:cubicBezTo>
                <a:cubicBezTo>
                  <a:pt x="2397207" y="920989"/>
                  <a:pt x="2371429" y="911394"/>
                  <a:pt x="2346960" y="899160"/>
                </a:cubicBezTo>
                <a:cubicBezTo>
                  <a:pt x="2330577" y="890969"/>
                  <a:pt x="2318616" y="874472"/>
                  <a:pt x="2301240" y="868680"/>
                </a:cubicBezTo>
                <a:cubicBezTo>
                  <a:pt x="2241628" y="848809"/>
                  <a:pt x="2174562" y="851061"/>
                  <a:pt x="2118360" y="822960"/>
                </a:cubicBezTo>
                <a:cubicBezTo>
                  <a:pt x="2098040" y="812800"/>
                  <a:pt x="2078953" y="799664"/>
                  <a:pt x="2057400" y="792480"/>
                </a:cubicBezTo>
                <a:cubicBezTo>
                  <a:pt x="2017659" y="779233"/>
                  <a:pt x="1975895" y="773022"/>
                  <a:pt x="1935480" y="762000"/>
                </a:cubicBezTo>
                <a:cubicBezTo>
                  <a:pt x="1893201" y="750469"/>
                  <a:pt x="1854620" y="731677"/>
                  <a:pt x="1813560" y="716280"/>
                </a:cubicBezTo>
                <a:cubicBezTo>
                  <a:pt x="1760800" y="696495"/>
                  <a:pt x="1750548" y="700014"/>
                  <a:pt x="1691640" y="670560"/>
                </a:cubicBezTo>
                <a:cubicBezTo>
                  <a:pt x="1665146" y="657313"/>
                  <a:pt x="1641934" y="638087"/>
                  <a:pt x="1615440" y="624840"/>
                </a:cubicBezTo>
                <a:cubicBezTo>
                  <a:pt x="1601072" y="617656"/>
                  <a:pt x="1584400" y="616124"/>
                  <a:pt x="1569720" y="609600"/>
                </a:cubicBezTo>
                <a:cubicBezTo>
                  <a:pt x="1538579" y="595760"/>
                  <a:pt x="1509303" y="577981"/>
                  <a:pt x="1478280" y="563880"/>
                </a:cubicBezTo>
                <a:cubicBezTo>
                  <a:pt x="1352260" y="506598"/>
                  <a:pt x="1449195" y="563256"/>
                  <a:pt x="1310640" y="487680"/>
                </a:cubicBezTo>
                <a:cubicBezTo>
                  <a:pt x="1204672" y="429879"/>
                  <a:pt x="1261562" y="448934"/>
                  <a:pt x="1143000" y="396240"/>
                </a:cubicBezTo>
                <a:cubicBezTo>
                  <a:pt x="1128320" y="389716"/>
                  <a:pt x="1112045" y="387328"/>
                  <a:pt x="1097280" y="381000"/>
                </a:cubicBezTo>
                <a:cubicBezTo>
                  <a:pt x="1076398" y="372051"/>
                  <a:pt x="1057592" y="358497"/>
                  <a:pt x="1036320" y="350520"/>
                </a:cubicBezTo>
                <a:cubicBezTo>
                  <a:pt x="1016708" y="343166"/>
                  <a:pt x="995231" y="341904"/>
                  <a:pt x="975360" y="335280"/>
                </a:cubicBezTo>
                <a:cubicBezTo>
                  <a:pt x="949407" y="326629"/>
                  <a:pt x="924775" y="314406"/>
                  <a:pt x="899160" y="304800"/>
                </a:cubicBezTo>
                <a:cubicBezTo>
                  <a:pt x="884118" y="299159"/>
                  <a:pt x="867808" y="296744"/>
                  <a:pt x="853440" y="289560"/>
                </a:cubicBezTo>
                <a:cubicBezTo>
                  <a:pt x="765009" y="245344"/>
                  <a:pt x="853633" y="268677"/>
                  <a:pt x="746760" y="228600"/>
                </a:cubicBezTo>
                <a:cubicBezTo>
                  <a:pt x="727148" y="221246"/>
                  <a:pt x="706120" y="218440"/>
                  <a:pt x="685800" y="213360"/>
                </a:cubicBezTo>
                <a:cubicBezTo>
                  <a:pt x="542432" y="117782"/>
                  <a:pt x="768934" y="264247"/>
                  <a:pt x="563880" y="152400"/>
                </a:cubicBezTo>
                <a:cubicBezTo>
                  <a:pt x="531721" y="134858"/>
                  <a:pt x="505205" y="107823"/>
                  <a:pt x="472440" y="91440"/>
                </a:cubicBezTo>
                <a:lnTo>
                  <a:pt x="411480" y="60960"/>
                </a:lnTo>
                <a:cubicBezTo>
                  <a:pt x="378182" y="11013"/>
                  <a:pt x="360680" y="10160"/>
                  <a:pt x="35052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86189" y="175260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 animBg="1"/>
      <p:bldP spid="58" grpId="0"/>
      <p:bldP spid="59" grpId="0" animBg="1"/>
      <p:bldP spid="60" grpId="0"/>
    </p:bld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12058</TotalTime>
  <Words>1503</Words>
  <Application>Microsoft Office PowerPoint</Application>
  <PresentationFormat>On-screen Show (4:3)</PresentationFormat>
  <Paragraphs>591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AngsanaUPC</vt:lpstr>
      <vt:lpstr>Arial</vt:lpstr>
      <vt:lpstr>Arial Narrow</vt:lpstr>
      <vt:lpstr>Calibri</vt:lpstr>
      <vt:lpstr>Cambria</vt:lpstr>
      <vt:lpstr>Cambria Math</vt:lpstr>
      <vt:lpstr>Symbol</vt:lpstr>
      <vt:lpstr>Retrospect</vt:lpstr>
      <vt:lpstr>Safe Asynchronous Programming: Methodology, Language, and Tools</vt:lpstr>
      <vt:lpstr>Fault-Tolerant Distributed Services</vt:lpstr>
      <vt:lpstr>Testing Distributed Systems is Challenging</vt:lpstr>
      <vt:lpstr>Systematic Testing</vt:lpstr>
      <vt:lpstr>Modelling and Verification of Distributed Systems.</vt:lpstr>
      <vt:lpstr>Standard view of the state transition graph</vt:lpstr>
      <vt:lpstr>Traditional Depth First Search </vt:lpstr>
      <vt:lpstr>How to find deep bugs ?</vt:lpstr>
      <vt:lpstr>Alternate view</vt:lpstr>
      <vt:lpstr>Delay Bounding [POPL, 2001]</vt:lpstr>
      <vt:lpstr>Delaying Explorer</vt:lpstr>
      <vt:lpstr>External Scheduler</vt:lpstr>
      <vt:lpstr>Stratified Exhaustive Search (SES)</vt:lpstr>
      <vt:lpstr>Searching with a delaying scheduler</vt:lpstr>
      <vt:lpstr>Sampling executions</vt:lpstr>
      <vt:lpstr>Random walk on state graph</vt:lpstr>
      <vt:lpstr>Random walk on stratified execution graph</vt:lpstr>
      <vt:lpstr>Schedulers</vt:lpstr>
      <vt:lpstr>Evaluation</vt:lpstr>
      <vt:lpstr>Results for SES</vt:lpstr>
      <vt:lpstr>Results for SS</vt:lpstr>
      <vt:lpstr>Other Schedulers </vt:lpstr>
      <vt:lpstr>D-hitting Families</vt:lpstr>
      <vt:lpstr>Encoding Different Constrains as External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412</cp:revision>
  <dcterms:created xsi:type="dcterms:W3CDTF">2015-07-12T05:32:15Z</dcterms:created>
  <dcterms:modified xsi:type="dcterms:W3CDTF">2019-06-22T03:09:11Z</dcterms:modified>
</cp:coreProperties>
</file>