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849" autoAdjust="0"/>
  </p:normalViewPr>
  <p:slideViewPr>
    <p:cSldViewPr snapToGrid="0">
      <p:cViewPr varScale="1">
        <p:scale>
          <a:sx n="96" d="100"/>
          <a:sy n="96" d="100"/>
        </p:scale>
        <p:origin x="152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applications</a:t>
            </a:r>
            <a:r>
              <a:rPr lang="en-US" baseline="0" dirty="0"/>
              <a:t> across domains are event-driven in nature consisting of processing communicating with each other by sending messages.</a:t>
            </a:r>
          </a:p>
          <a:p>
            <a:endParaRPr lang="en-US" baseline="0" dirty="0"/>
          </a:p>
          <a:p>
            <a:r>
              <a:rPr lang="en-US" baseline="0" dirty="0"/>
              <a:t>Device drivers in OS, web-app are event-driven. </a:t>
            </a:r>
          </a:p>
          <a:p>
            <a:r>
              <a:rPr lang="en-US" baseline="0" dirty="0"/>
              <a:t>Distributed systems by </a:t>
            </a:r>
            <a:r>
              <a:rPr lang="en-US" baseline="0" dirty="0" err="1"/>
              <a:t>contruction</a:t>
            </a:r>
            <a:r>
              <a:rPr lang="en-US" baseline="0" dirty="0"/>
              <a:t> are event-driven in nature as nodes communicate by sending messaging.</a:t>
            </a:r>
          </a:p>
          <a:p>
            <a:r>
              <a:rPr lang="en-US" baseline="0" dirty="0"/>
              <a:t>More recently, robotic applications are becoming more and more complex and are implemented as </a:t>
            </a:r>
            <a:r>
              <a:rPr lang="en-US" baseline="0" dirty="0" err="1"/>
              <a:t>concurren</a:t>
            </a:r>
            <a:r>
              <a:rPr lang="en-US" baseline="0" dirty="0"/>
              <a:t> event-driven systems.</a:t>
            </a:r>
          </a:p>
          <a:p>
            <a:endParaRPr lang="en-US" baseline="0" dirty="0"/>
          </a:p>
          <a:p>
            <a:r>
              <a:rPr lang="en-US" baseline="0" dirty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PLDI 2019 Tutorials</a:t>
            </a:r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P (USB 3.0)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1074DB-ECD2-4FB0-9A67-D1DDCD9A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1" y="2045970"/>
            <a:ext cx="5493544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9C30AC9-F4A9-4AFC-A3E2-A7E5E8BA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49" y="2045970"/>
            <a:ext cx="5287052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that Used/Adapted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F6105-3280-4FB7-82BC-D9E799566739}"/>
              </a:ext>
            </a:extLst>
          </p:cNvPr>
          <p:cNvSpPr txBox="1"/>
          <p:nvPr/>
        </p:nvSpPr>
        <p:spPr>
          <a:xfrm>
            <a:off x="527664" y="1727363"/>
            <a:ext cx="3430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Drivers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USB host</a:t>
            </a:r>
          </a:p>
          <a:p>
            <a:pPr lvl="0"/>
            <a:r>
              <a:rPr lang="en-US" sz="2800" dirty="0"/>
              <a:t>USB function </a:t>
            </a:r>
          </a:p>
          <a:p>
            <a:pPr lvl="0"/>
            <a:r>
              <a:rPr lang="en-US" sz="2800" dirty="0"/>
              <a:t>UART class extension</a:t>
            </a:r>
          </a:p>
          <a:p>
            <a:pPr lvl="0"/>
            <a:r>
              <a:rPr lang="en-US" sz="2800" dirty="0"/>
              <a:t>Hid class</a:t>
            </a:r>
          </a:p>
          <a:p>
            <a:pPr lvl="0"/>
            <a:r>
              <a:rPr lang="en-US" sz="2800" dirty="0"/>
              <a:t>USB Type C stack </a:t>
            </a:r>
          </a:p>
          <a:p>
            <a:pPr lvl="0"/>
            <a:r>
              <a:rPr lang="en-US" sz="2800" dirty="0"/>
              <a:t>Media Agnostic USB </a:t>
            </a:r>
          </a:p>
          <a:p>
            <a:pPr lvl="0"/>
            <a:r>
              <a:rPr lang="en-US" sz="2800" dirty="0"/>
              <a:t>Bluetooth</a:t>
            </a:r>
          </a:p>
          <a:p>
            <a:pPr lvl="0"/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5B1-5D04-49E8-9B54-211B7E08D6F3}"/>
              </a:ext>
            </a:extLst>
          </p:cNvPr>
          <p:cNvSpPr txBox="1"/>
          <p:nvPr/>
        </p:nvSpPr>
        <p:spPr>
          <a:xfrm>
            <a:off x="4620341" y="1727363"/>
            <a:ext cx="27478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Services</a:t>
            </a:r>
          </a:p>
          <a:p>
            <a:endParaRPr lang="en-US" sz="2800" dirty="0"/>
          </a:p>
          <a:p>
            <a:r>
              <a:rPr lang="en-US" sz="2800" dirty="0"/>
              <a:t>Batch Service</a:t>
            </a:r>
          </a:p>
          <a:p>
            <a:r>
              <a:rPr lang="en-US" sz="2800" dirty="0"/>
              <a:t>Node Service</a:t>
            </a:r>
          </a:p>
          <a:p>
            <a:r>
              <a:rPr lang="en-US" sz="2800" dirty="0"/>
              <a:t>Learning Service</a:t>
            </a:r>
          </a:p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Journey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“Connecting </a:t>
            </a:r>
            <a:r>
              <a:rPr lang="en-US" i="1" dirty="0"/>
              <a:t>specifications to executable code is </a:t>
            </a:r>
            <a:r>
              <a:rPr lang="en-US" i="1" dirty="0" smtClean="0"/>
              <a:t>difficult”</a:t>
            </a:r>
          </a:p>
          <a:p>
            <a:pPr marL="829818" lvl="1" indent="-342900"/>
            <a:r>
              <a:rPr lang="en-US" dirty="0" smtClean="0"/>
              <a:t>even </a:t>
            </a:r>
            <a:r>
              <a:rPr lang="en-US" dirty="0"/>
              <a:t>if the goal is less ambitious </a:t>
            </a:r>
            <a:r>
              <a:rPr lang="en-US" dirty="0" smtClean="0"/>
              <a:t>than </a:t>
            </a:r>
            <a:r>
              <a:rPr lang="en-US" dirty="0"/>
              <a:t>full proof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“Nondeterminism </a:t>
            </a:r>
            <a:r>
              <a:rPr lang="en-US" i="1" dirty="0"/>
              <a:t>is pervasive in concurrent and distributed </a:t>
            </a:r>
            <a:r>
              <a:rPr lang="en-US" i="1" dirty="0" smtClean="0"/>
              <a:t>systems”</a:t>
            </a:r>
            <a:endParaRPr lang="en-US" i="1" dirty="0"/>
          </a:p>
          <a:p>
            <a:pPr marL="829818" lvl="1" indent="-342900"/>
            <a:r>
              <a:rPr lang="en-US" dirty="0" smtClean="0"/>
              <a:t>runtimes </a:t>
            </a:r>
            <a:r>
              <a:rPr lang="en-US" dirty="0"/>
              <a:t>must be designed with control in mind; too difficult to add it after the fact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Getting a new language adopted is difficult</a:t>
            </a:r>
            <a:r>
              <a:rPr lang="en-US" dirty="0" smtClean="0"/>
              <a:t>”</a:t>
            </a:r>
          </a:p>
          <a:p>
            <a:pPr marL="829818" lvl="1" indent="-342900"/>
            <a:r>
              <a:rPr lang="en-US" dirty="0" smtClean="0"/>
              <a:t>even </a:t>
            </a:r>
            <a:r>
              <a:rPr lang="en-US" dirty="0"/>
              <a:t>if you have the most amazing feature X because practically Y1, …, </a:t>
            </a:r>
            <a:r>
              <a:rPr lang="en-US" dirty="0" err="1"/>
              <a:t>Yn</a:t>
            </a:r>
            <a:r>
              <a:rPr lang="en-US" dirty="0"/>
              <a:t> are also needed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Compiler </a:t>
            </a:r>
            <a:r>
              <a:rPr lang="en-US" i="1" dirty="0"/>
              <a:t>and runtime are two different </a:t>
            </a:r>
            <a:r>
              <a:rPr lang="en-US" i="1" dirty="0" smtClean="0"/>
              <a:t>things</a:t>
            </a:r>
            <a:r>
              <a:rPr lang="en-US" dirty="0" smtClean="0"/>
              <a:t>”</a:t>
            </a:r>
            <a:endParaRPr lang="en-US" dirty="0"/>
          </a:p>
          <a:p>
            <a:pPr marL="829818" lvl="1" indent="-342900"/>
            <a:r>
              <a:rPr lang="en-US" dirty="0" smtClean="0"/>
              <a:t>usable </a:t>
            </a:r>
            <a:r>
              <a:rPr lang="en-US" dirty="0"/>
              <a:t>runtime is prerequisite for a usable compiler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P and P#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</a:t>
            </a:r>
            <a:r>
              <a:rPr lang="en-US" dirty="0" smtClean="0"/>
              <a:t>are key </a:t>
            </a:r>
            <a:r>
              <a:rPr lang="en-US" dirty="0"/>
              <a:t>capabilities not found together in any other </a:t>
            </a:r>
            <a:r>
              <a:rPr lang="en-US" dirty="0" smtClean="0"/>
              <a:t>system: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model and implementation based on asynchronous communicating state </a:t>
            </a:r>
            <a:r>
              <a:rPr lang="en-US" dirty="0" smtClean="0"/>
              <a:t>machines.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and liveness </a:t>
            </a:r>
            <a:r>
              <a:rPr lang="en-US" dirty="0" smtClean="0"/>
              <a:t>specifications.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ontrolled </a:t>
            </a:r>
            <a:r>
              <a:rPr lang="en-US" dirty="0"/>
              <a:t>concurrency testing and reproducible error </a:t>
            </a:r>
            <a:r>
              <a:rPr lang="en-US" dirty="0" smtClean="0"/>
              <a:t>traces.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 System for Compositional Reasoning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What about model </a:t>
            </a:r>
            <a:r>
              <a:rPr lang="en-US" dirty="0" smtClean="0"/>
              <a:t>checkers (SPIN, TLA, ..)?</a:t>
            </a:r>
            <a:endParaRPr lang="en-US" dirty="0"/>
          </a:p>
          <a:p>
            <a:pPr marL="829818" lvl="1" indent="-342900"/>
            <a:r>
              <a:rPr lang="en-US" dirty="0" smtClean="0"/>
              <a:t>No </a:t>
            </a:r>
            <a:r>
              <a:rPr lang="en-US" dirty="0"/>
              <a:t>methodology for connecting specifications to executable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err="1" smtClean="0"/>
              <a:t>fuzzers</a:t>
            </a:r>
            <a:r>
              <a:rPr lang="en-US" dirty="0" smtClean="0"/>
              <a:t>?</a:t>
            </a:r>
          </a:p>
          <a:p>
            <a:pPr marL="829818" lvl="1" indent="-342900"/>
            <a:r>
              <a:rPr lang="en-US" dirty="0" smtClean="0"/>
              <a:t>No </a:t>
            </a:r>
            <a:r>
              <a:rPr lang="en-US" dirty="0"/>
              <a:t>specifications, not reproducible error </a:t>
            </a:r>
            <a:r>
              <a:rPr lang="en-US" dirty="0" smtClean="0"/>
              <a:t>traces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Deligiannis, Microsoft Research, Redmond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Ankush Desai, University of California, Berkeley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Shaz Qadeer, Facebook, Menlo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1 (09:00 - 10:00) : Introduction to the P language.</a:t>
            </a:r>
          </a:p>
          <a:p>
            <a:pPr marL="829818" lvl="1" indent="-342900"/>
            <a:r>
              <a:rPr lang="en-US" b="1" dirty="0"/>
              <a:t>Introduction, evolution of P, and an overview of the 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2 (10:00 – 11:00):  P# Runtime.</a:t>
            </a:r>
          </a:p>
          <a:p>
            <a:pPr marL="829818" lvl="1" indent="-342900"/>
            <a:r>
              <a:rPr lang="en-US" b="1" dirty="0"/>
              <a:t>Introduction and a tutorial on the P# programming framework, a C# runtime for 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/>
              <a:t>Building reliable distributed services using P# and the Reliable State Machines (RSM) framework (at Microsoft Azure)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4 (14:00 – 15: 30): Safety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5 (16:00 – 17:00): Liveness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Specifying and Finding liveness violations in real-world distributed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Event Driven Asynchronous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other (no shared memory).</a:t>
            </a:r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Systems is Challenging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Safety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Liveness!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Complex Interaction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language for safe event-driven programming </a:t>
            </a:r>
            <a:r>
              <a:rPr lang="en-US" dirty="0">
                <a:solidFill>
                  <a:srgbClr val="00B050"/>
                </a:solidFill>
              </a:rPr>
              <a:t>[PLDI 2013].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programming, analysis and testing with State machines in C# </a:t>
            </a:r>
            <a:r>
              <a:rPr lang="en-US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P: Implements a module system for hierarchical and compositional 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Prioritization and Random Testing </a:t>
            </a:r>
            <a:r>
              <a:rPr lang="en-US" sz="1600" dirty="0">
                <a:solidFill>
                  <a:srgbClr val="00B050"/>
                </a:solidFill>
              </a:rPr>
              <a:t>[FSE 2015]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Detection for Liveness Testing </a:t>
            </a:r>
            <a:r>
              <a:rPr lang="en-US" sz="1600" dirty="0">
                <a:solidFill>
                  <a:srgbClr val="00B050"/>
                </a:solidFill>
              </a:rPr>
              <a:t>[FMCAD 2017]</a:t>
            </a: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2013, OOPSLA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>
                <a:solidFill>
                  <a:srgbClr val="00B050"/>
                </a:solidFill>
              </a:rPr>
              <a:t>[FAST 2016, OOPSLA 2018, ECOOP2019]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2017, DSN 2019]</a:t>
            </a: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12100</TotalTime>
  <Words>880</Words>
  <Application>Microsoft Office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of P (USB 3.0)</vt:lpstr>
      <vt:lpstr>Teams that Used/Adapted P</vt:lpstr>
      <vt:lpstr>Journey and Lessons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425</cp:revision>
  <dcterms:created xsi:type="dcterms:W3CDTF">2015-07-12T05:32:15Z</dcterms:created>
  <dcterms:modified xsi:type="dcterms:W3CDTF">2019-06-23T00:20:40Z</dcterms:modified>
</cp:coreProperties>
</file>