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events and types</a:t>
            </a:r>
          </a:p>
          <a:p>
            <a:r>
              <a:rPr lang="en-US" baseline="0" dirty="0" smtClean="0"/>
              <a:t>Then show the client machine and explain the control flow briefly.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Safety and Liveness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and announce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1294"/>
            <a:ext cx="7543801" cy="2828136"/>
          </a:xfrm>
        </p:spPr>
        <p:txBody>
          <a:bodyPr>
            <a:noAutofit/>
          </a:bodyPr>
          <a:lstStyle/>
          <a:p>
            <a:r>
              <a:rPr lang="en-US" dirty="0" smtClean="0"/>
              <a:t>A P program is a collection of asynchronously communicating state machines (</a:t>
            </a:r>
            <a:r>
              <a:rPr lang="en-US" b="1" dirty="0" smtClean="0"/>
              <a:t>actor</a:t>
            </a:r>
            <a:r>
              <a:rPr lang="en-US" dirty="0" smtClean="0"/>
              <a:t> model of computation).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run concurrently.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communicate by </a:t>
            </a:r>
            <a:r>
              <a:rPr lang="en-US" dirty="0" err="1" smtClean="0"/>
              <a:t>async</a:t>
            </a:r>
            <a:r>
              <a:rPr lang="en-US" dirty="0" smtClean="0"/>
              <a:t>. sending messages to each-others  FIFO queue.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machine </a:t>
            </a:r>
            <a:r>
              <a:rPr lang="en-US" dirty="0" err="1"/>
              <a:t>dequeues</a:t>
            </a:r>
            <a:r>
              <a:rPr lang="en-US" dirty="0"/>
              <a:t> events and performs </a:t>
            </a:r>
            <a:r>
              <a:rPr lang="en-US" dirty="0" smtClean="0"/>
              <a:t>computations.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22710" y="4414428"/>
            <a:ext cx="1880754" cy="703811"/>
            <a:chOff x="1496291" y="2423853"/>
            <a:chExt cx="1880754" cy="703811"/>
          </a:xfrm>
        </p:grpSpPr>
        <p:sp>
          <p:nvSpPr>
            <p:cNvPr id="8" name="Oval 7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085490" y="4276011"/>
            <a:ext cx="1880754" cy="703811"/>
            <a:chOff x="1496291" y="2423853"/>
            <a:chExt cx="1880754" cy="703811"/>
          </a:xfrm>
        </p:grpSpPr>
        <p:sp>
          <p:nvSpPr>
            <p:cNvPr id="14" name="Oval 13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00348" y="5473753"/>
            <a:ext cx="1880754" cy="703811"/>
            <a:chOff x="1496291" y="2423853"/>
            <a:chExt cx="1880754" cy="703811"/>
          </a:xfrm>
        </p:grpSpPr>
        <p:sp>
          <p:nvSpPr>
            <p:cNvPr id="20" name="Oval 19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98922" y="430459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2176" y="4240107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6797" y="5356558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48948" y="3191320"/>
            <a:ext cx="1408176" cy="1344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899412" y="3118422"/>
            <a:ext cx="1493520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345605" y="3118421"/>
            <a:ext cx="1571748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Helper</a:t>
            </a:r>
            <a:endParaRPr lang="en-US" sz="2400" dirty="0"/>
          </a:p>
        </p:txBody>
      </p:sp>
      <p:cxnSp>
        <p:nvCxnSpPr>
          <p:cNvPr id="10" name="Curved Connector 9"/>
          <p:cNvCxnSpPr>
            <a:stCxn id="7" idx="0"/>
            <a:endCxn id="8" idx="0"/>
          </p:cNvCxnSpPr>
          <p:nvPr/>
        </p:nvCxnSpPr>
        <p:spPr>
          <a:xfrm rot="5400000" flipH="1" flipV="1">
            <a:off x="3113155" y="1658303"/>
            <a:ext cx="72898" cy="2993136"/>
          </a:xfrm>
          <a:prstGeom prst="curvedConnector3">
            <a:avLst>
              <a:gd name="adj1" fmla="val 413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1716" y="2422220"/>
            <a:ext cx="106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equest</a:t>
            </a:r>
            <a:endParaRPr lang="en-US" sz="2000" dirty="0"/>
          </a:p>
        </p:txBody>
      </p:sp>
      <p:cxnSp>
        <p:nvCxnSpPr>
          <p:cNvPr id="12" name="Curved Connector 11"/>
          <p:cNvCxnSpPr>
            <a:stCxn id="8" idx="7"/>
            <a:endCxn id="9" idx="0"/>
          </p:cNvCxnSpPr>
          <p:nvPr/>
        </p:nvCxnSpPr>
        <p:spPr>
          <a:xfrm rot="5400000" flipH="1" flipV="1">
            <a:off x="6049083" y="2243550"/>
            <a:ext cx="207525" cy="1957268"/>
          </a:xfrm>
          <a:prstGeom prst="curvedConnector3">
            <a:avLst>
              <a:gd name="adj1" fmla="val 210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41867" y="2430424"/>
            <a:ext cx="1909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processRequest</a:t>
            </a:r>
            <a:endParaRPr lang="en-US" sz="2000" dirty="0"/>
          </a:p>
        </p:txBody>
      </p:sp>
      <p:cxnSp>
        <p:nvCxnSpPr>
          <p:cNvPr id="16" name="Curved Connector 15"/>
          <p:cNvCxnSpPr>
            <a:stCxn id="9" idx="4"/>
            <a:endCxn id="8" idx="4"/>
          </p:cNvCxnSpPr>
          <p:nvPr/>
        </p:nvCxnSpPr>
        <p:spPr>
          <a:xfrm rot="5400000">
            <a:off x="5888826" y="3292833"/>
            <a:ext cx="1" cy="248530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3163" y="4807458"/>
            <a:ext cx="288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ReqSuccess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err="1" smtClean="0"/>
              <a:t>ReqFailed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9775" y="4934811"/>
            <a:ext cx="123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Response</a:t>
            </a:r>
            <a:endParaRPr lang="en-US" sz="2000" dirty="0"/>
          </a:p>
        </p:txBody>
      </p:sp>
      <p:cxnSp>
        <p:nvCxnSpPr>
          <p:cNvPr id="25" name="Curved Connector 24"/>
          <p:cNvCxnSpPr>
            <a:stCxn id="8" idx="3"/>
            <a:endCxn id="7" idx="4"/>
          </p:cNvCxnSpPr>
          <p:nvPr/>
        </p:nvCxnSpPr>
        <p:spPr>
          <a:xfrm rot="5400000">
            <a:off x="2781823" y="3199177"/>
            <a:ext cx="207525" cy="2465097"/>
          </a:xfrm>
          <a:prstGeom prst="curvedConnector3">
            <a:avLst>
              <a:gd name="adj1" fmla="val 210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inside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18567" y="3226932"/>
            <a:ext cx="862445" cy="8624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09763" y="3226932"/>
            <a:ext cx="862445" cy="8624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4155" y="3226932"/>
            <a:ext cx="862445" cy="8624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2281012" y="3658155"/>
            <a:ext cx="21287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5272208" y="3658155"/>
            <a:ext cx="20719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H="1">
            <a:off x="4421192" y="3623865"/>
            <a:ext cx="862445" cy="12700"/>
          </a:xfrm>
          <a:prstGeom prst="curvedConnector5">
            <a:avLst>
              <a:gd name="adj1" fmla="val -26506"/>
              <a:gd name="adj2" fmla="val 5195449"/>
              <a:gd name="adj3" fmla="val 12650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446" y="3294126"/>
            <a:ext cx="16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2986" y="3282696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statement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95412" y="2596896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statement</a:t>
            </a:r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516636" y="3076956"/>
            <a:ext cx="1028233" cy="2762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608076" y="3658155"/>
            <a:ext cx="810491" cy="5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3"/>
          </p:cNvCxnSpPr>
          <p:nvPr/>
        </p:nvCxnSpPr>
        <p:spPr>
          <a:xfrm flipV="1">
            <a:off x="676656" y="3963075"/>
            <a:ext cx="868213" cy="394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7"/>
          </p:cNvCxnSpPr>
          <p:nvPr/>
        </p:nvCxnSpPr>
        <p:spPr>
          <a:xfrm flipV="1">
            <a:off x="8080298" y="2966228"/>
            <a:ext cx="665938" cy="387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8206600" y="3658155"/>
            <a:ext cx="619646" cy="5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8080298" y="3963075"/>
            <a:ext cx="665938" cy="256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3059" y="213523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</a:t>
            </a:r>
          </a:p>
          <a:p>
            <a:r>
              <a:rPr lang="en-US" dirty="0"/>
              <a:t>transitions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6895" y="4526103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Outgoing</a:t>
            </a:r>
          </a:p>
          <a:p>
            <a:r>
              <a:rPr lang="en-US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4796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 and Ignore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Responsiveness is a key design goal of P.</a:t>
            </a:r>
          </a:p>
          <a:p>
            <a:endParaRPr lang="en-US" sz="2400" dirty="0"/>
          </a:p>
          <a:p>
            <a:r>
              <a:rPr lang="en-US" sz="2400" dirty="0"/>
              <a:t>Every event should be handle in every state, failure to do so is an Error.</a:t>
            </a:r>
          </a:p>
          <a:p>
            <a:endParaRPr lang="en-US" sz="2400" dirty="0"/>
          </a:p>
          <a:p>
            <a:r>
              <a:rPr lang="en-US" sz="2400" dirty="0"/>
              <a:t>Caveat : Sometimes user may want to “defer” handling of an event.</a:t>
            </a:r>
          </a:p>
          <a:p>
            <a:pPr lvl="1"/>
            <a:r>
              <a:rPr lang="en-US" sz="2000" dirty="0"/>
              <a:t>P provides “deferred set” annotation in each state.</a:t>
            </a:r>
          </a:p>
          <a:p>
            <a:pPr lvl="1"/>
            <a:r>
              <a:rPr lang="en-US" sz="2000" dirty="0"/>
              <a:t>However you cannot defer an event forever; P provide liveness checks to catch this using model-checking techniques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Default specifications</a:t>
            </a:r>
          </a:p>
          <a:p>
            <a:pPr lvl="1"/>
            <a:r>
              <a:rPr lang="en-US" sz="2200" dirty="0"/>
              <a:t>Safety: every </a:t>
            </a:r>
            <a:r>
              <a:rPr lang="en-US" sz="2200" dirty="0" err="1"/>
              <a:t>dequeued</a:t>
            </a:r>
            <a:r>
              <a:rPr lang="en-US" sz="2200" dirty="0"/>
              <a:t> event is handled</a:t>
            </a:r>
          </a:p>
          <a:p>
            <a:pPr lvl="1"/>
            <a:r>
              <a:rPr lang="en-US" sz="2200" dirty="0"/>
              <a:t>Liveness: every </a:t>
            </a:r>
            <a:r>
              <a:rPr lang="en-US" sz="2200" dirty="0" err="1"/>
              <a:t>enqueued</a:t>
            </a:r>
            <a:r>
              <a:rPr lang="en-US" sz="2200" dirty="0"/>
              <a:t> event is eventually </a:t>
            </a:r>
            <a:r>
              <a:rPr lang="en-US" sz="2200" dirty="0" err="1"/>
              <a:t>dequeued</a:t>
            </a:r>
            <a:r>
              <a:rPr lang="en-US" sz="2200" dirty="0"/>
              <a:t> under fair scheduling</a:t>
            </a:r>
          </a:p>
          <a:p>
            <a:endParaRPr lang="en-US" sz="2200" dirty="0"/>
          </a:p>
          <a:p>
            <a:r>
              <a:rPr lang="en-US" sz="2200" dirty="0"/>
              <a:t>Bounds </a:t>
            </a:r>
          </a:p>
          <a:p>
            <a:pPr lvl="1"/>
            <a:r>
              <a:rPr lang="en-US" sz="2200" dirty="0"/>
              <a:t>maximum queue size for machine types</a:t>
            </a:r>
          </a:p>
          <a:p>
            <a:pPr lvl="1"/>
            <a:r>
              <a:rPr lang="en-US" sz="2200" dirty="0"/>
              <a:t>maximum number of instances for event types</a:t>
            </a:r>
          </a:p>
          <a:p>
            <a:endParaRPr lang="en-US" sz="2200" dirty="0"/>
          </a:p>
          <a:p>
            <a:r>
              <a:rPr lang="en-US" sz="2200" dirty="0" smtClean="0"/>
              <a:t>Local Assertions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12261</TotalTime>
  <Words>320</Words>
  <Application>Microsoft Office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AngsanaUPC</vt:lpstr>
      <vt:lpstr>Arial</vt:lpstr>
      <vt:lpstr>Arial Narrow</vt:lpstr>
      <vt:lpstr>Calibri</vt:lpstr>
      <vt:lpstr>Cambria</vt:lpstr>
      <vt:lpstr>Retrospect</vt:lpstr>
      <vt:lpstr>Safe Asynchronous Programming: Methodology, Language, and Tools</vt:lpstr>
      <vt:lpstr>Communicating State Machines</vt:lpstr>
      <vt:lpstr>Client-Server Example</vt:lpstr>
      <vt:lpstr>P Example</vt:lpstr>
      <vt:lpstr>Control Flow inside State</vt:lpstr>
      <vt:lpstr>Defer and Ignore Events</vt:lpstr>
      <vt:lpstr>Server Machine</vt:lpstr>
      <vt:lpstr>Hierarchical State Machines</vt:lpstr>
      <vt:lpstr>Specifications </vt:lpstr>
      <vt:lpstr>Safety and Liveness Monitors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418</cp:revision>
  <dcterms:created xsi:type="dcterms:W3CDTF">2015-07-12T05:32:15Z</dcterms:created>
  <dcterms:modified xsi:type="dcterms:W3CDTF">2019-06-23T05:17:23Z</dcterms:modified>
</cp:coreProperties>
</file>