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0" r:id="rId5"/>
    <p:sldId id="259" r:id="rId6"/>
    <p:sldId id="265" r:id="rId7"/>
    <p:sldId id="266" r:id="rId8"/>
    <p:sldId id="264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68354" autoAdjust="0"/>
  </p:normalViewPr>
  <p:slideViewPr>
    <p:cSldViewPr snapToGrid="0">
      <p:cViewPr varScale="1">
        <p:scale>
          <a:sx n="70" d="100"/>
          <a:sy n="70" d="100"/>
        </p:scale>
        <p:origin x="172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763045-5DA1-4F2B-B19E-CD3C61D9F6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BBCF8-87E3-4047-8E4A-18390AA2C1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1A6FD-3ACD-4666-B601-2198EA53887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21007-F070-4A2B-9CFF-85BBA08109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0208D-B017-4322-89A3-9F05DB8DB2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2CF61-CFF7-4632-A24D-C3871B22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3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F9D4D-9EA6-4037-AB5B-4AEE090FBDF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86647-7AE0-4CBA-AC4E-932692EE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32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events and types</a:t>
            </a:r>
          </a:p>
          <a:p>
            <a:r>
              <a:rPr lang="en-US" baseline="0" dirty="0" smtClean="0"/>
              <a:t>Then show the client machine and explain the control flow briefly.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86647-7AE0-4CBA-AC4E-932692EE6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9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921" y="1477073"/>
            <a:ext cx="7543800" cy="955497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921" y="2995925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0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22960" y="4452906"/>
            <a:ext cx="7543800" cy="1253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98921" y="4621102"/>
            <a:ext cx="7543800" cy="914400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3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35640"/>
            <a:ext cx="7543801" cy="453345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86918" indent="-285750">
              <a:buFont typeface="Arial" panose="020B0604020202020204" pitchFamily="34" charset="0"/>
              <a:buChar char="•"/>
              <a:defRPr>
                <a:solidFill>
                  <a:srgbClr val="0070C0"/>
                </a:solidFill>
              </a:defRPr>
            </a:lvl2pPr>
            <a:lvl3pPr marL="669798" indent="-285750">
              <a:buFont typeface="Arial" panose="020B0604020202020204" pitchFamily="34" charset="0"/>
              <a:buChar char="•"/>
              <a:defRPr/>
            </a:lvl3pPr>
            <a:lvl4pPr marL="852678" indent="-285750">
              <a:buFont typeface="Arial" panose="020B0604020202020204" pitchFamily="34" charset="0"/>
              <a:buChar char="•"/>
              <a:defRPr/>
            </a:lvl4pPr>
            <a:lvl5pPr marL="1035558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45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921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273996"/>
            <a:ext cx="3703320" cy="459509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73996"/>
            <a:ext cx="3703320" cy="4595099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PLDI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6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OOPSLA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Compositional Programming and Testing of Dynamic Distributed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7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OOPSLA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Dynamic Distributed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OOPSLA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Dynamic Distributed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8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OOPSLA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Dynamic Distributed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7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(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08916"/>
            <a:ext cx="7543800" cy="802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71582"/>
            <a:ext cx="7543801" cy="45437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486918" lvl="1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0300" y="6459786"/>
            <a:ext cx="45206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94570" y="1058449"/>
            <a:ext cx="8336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0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80" r:id="rId4"/>
    <p:sldLayoutId id="2147483681" r:id="rId5"/>
    <p:sldLayoutId id="2147483682" r:id="rId6"/>
    <p:sldLayoutId id="2147483683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201168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None/>
        <a:defRPr lang="en-US" sz="1800" kern="1200" dirty="0">
          <a:solidFill>
            <a:srgbClr val="0070C0"/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5267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/>
              <a:t>Safe Asynchronous Programming: Methodology, Language, and </a:t>
            </a:r>
            <a:r>
              <a:rPr lang="en-US" sz="3200" b="1" dirty="0" smtClean="0"/>
              <a:t>Tools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 Language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PLDI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Safety </a:t>
            </a:r>
            <a:r>
              <a:rPr lang="en-US" dirty="0" smtClean="0"/>
              <a:t>and Liveness 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Monitors and announce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2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Communicating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11294"/>
            <a:ext cx="7543801" cy="2828136"/>
          </a:xfrm>
        </p:spPr>
        <p:txBody>
          <a:bodyPr>
            <a:noAutofit/>
          </a:bodyPr>
          <a:lstStyle/>
          <a:p>
            <a:r>
              <a:rPr lang="en-US" dirty="0" smtClean="0"/>
              <a:t>A P program is a collection of asynchronously communicating state machines (</a:t>
            </a:r>
            <a:r>
              <a:rPr lang="en-US" b="1" dirty="0" smtClean="0"/>
              <a:t>actor</a:t>
            </a:r>
            <a:r>
              <a:rPr lang="en-US" dirty="0" smtClean="0"/>
              <a:t> model of computation).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Machines run concurrently.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Machines communicate by </a:t>
            </a:r>
            <a:r>
              <a:rPr lang="en-US" dirty="0" err="1" smtClean="0"/>
              <a:t>async</a:t>
            </a:r>
            <a:r>
              <a:rPr lang="en-US" dirty="0" smtClean="0"/>
              <a:t>. sending messages to each-others  FIFO queue.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 machine </a:t>
            </a:r>
            <a:r>
              <a:rPr lang="en-US" dirty="0" err="1"/>
              <a:t>dequeues</a:t>
            </a:r>
            <a:r>
              <a:rPr lang="en-US" dirty="0"/>
              <a:t> events and performs </a:t>
            </a:r>
            <a:r>
              <a:rPr lang="en-US" dirty="0" smtClean="0"/>
              <a:t>computations.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22710" y="4414428"/>
            <a:ext cx="1880754" cy="703811"/>
            <a:chOff x="1496291" y="2423853"/>
            <a:chExt cx="1880754" cy="703811"/>
          </a:xfrm>
        </p:grpSpPr>
        <p:sp>
          <p:nvSpPr>
            <p:cNvPr id="8" name="Oval 7"/>
            <p:cNvSpPr/>
            <p:nvPr/>
          </p:nvSpPr>
          <p:spPr>
            <a:xfrm>
              <a:off x="1496291" y="2452255"/>
              <a:ext cx="675409" cy="67540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89909" y="2431473"/>
              <a:ext cx="987136" cy="37407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640330" y="243147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84170" y="242385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24200" y="243528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085490" y="4276011"/>
            <a:ext cx="1880754" cy="703811"/>
            <a:chOff x="1496291" y="2423853"/>
            <a:chExt cx="1880754" cy="703811"/>
          </a:xfrm>
        </p:grpSpPr>
        <p:sp>
          <p:nvSpPr>
            <p:cNvPr id="14" name="Oval 13"/>
            <p:cNvSpPr/>
            <p:nvPr/>
          </p:nvSpPr>
          <p:spPr>
            <a:xfrm>
              <a:off x="1496291" y="2452255"/>
              <a:ext cx="675409" cy="67540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89909" y="2431473"/>
              <a:ext cx="987136" cy="37407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640330" y="243147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884170" y="242385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124200" y="243528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400348" y="5473753"/>
            <a:ext cx="1880754" cy="703811"/>
            <a:chOff x="1496291" y="2423853"/>
            <a:chExt cx="1880754" cy="703811"/>
          </a:xfrm>
        </p:grpSpPr>
        <p:sp>
          <p:nvSpPr>
            <p:cNvPr id="20" name="Oval 19"/>
            <p:cNvSpPr/>
            <p:nvPr/>
          </p:nvSpPr>
          <p:spPr>
            <a:xfrm>
              <a:off x="1496291" y="2452255"/>
              <a:ext cx="675409" cy="67540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89909" y="2431473"/>
              <a:ext cx="987136" cy="37407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640330" y="243147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884170" y="242385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124200" y="243528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98922" y="4304597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</a:t>
            </a:r>
            <a:endParaRPr lang="en-US" sz="4400" dirty="0"/>
          </a:p>
        </p:txBody>
      </p:sp>
      <p:sp>
        <p:nvSpPr>
          <p:cNvPr id="26" name="TextBox 25"/>
          <p:cNvSpPr txBox="1"/>
          <p:nvPr/>
        </p:nvSpPr>
        <p:spPr>
          <a:xfrm>
            <a:off x="6222176" y="4240107"/>
            <a:ext cx="3561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f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3506797" y="5356558"/>
            <a:ext cx="463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0880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48948" y="3191320"/>
            <a:ext cx="1408176" cy="1344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3899412" y="3118422"/>
            <a:ext cx="1493520" cy="1417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6345605" y="3118421"/>
            <a:ext cx="1571748" cy="1417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Helper</a:t>
            </a:r>
            <a:endParaRPr lang="en-US" sz="2400" dirty="0"/>
          </a:p>
        </p:txBody>
      </p:sp>
      <p:cxnSp>
        <p:nvCxnSpPr>
          <p:cNvPr id="10" name="Curved Connector 9"/>
          <p:cNvCxnSpPr>
            <a:stCxn id="7" idx="0"/>
            <a:endCxn id="8" idx="0"/>
          </p:cNvCxnSpPr>
          <p:nvPr/>
        </p:nvCxnSpPr>
        <p:spPr>
          <a:xfrm rot="5400000" flipH="1" flipV="1">
            <a:off x="3113155" y="1658303"/>
            <a:ext cx="72898" cy="2993136"/>
          </a:xfrm>
          <a:prstGeom prst="curvedConnector3">
            <a:avLst>
              <a:gd name="adj1" fmla="val 4135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21716" y="2422220"/>
            <a:ext cx="1068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dirty="0" smtClean="0"/>
              <a:t>equest</a:t>
            </a:r>
            <a:endParaRPr lang="en-US" sz="2000" dirty="0"/>
          </a:p>
        </p:txBody>
      </p:sp>
      <p:cxnSp>
        <p:nvCxnSpPr>
          <p:cNvPr id="12" name="Curved Connector 11"/>
          <p:cNvCxnSpPr>
            <a:stCxn id="8" idx="7"/>
            <a:endCxn id="9" idx="0"/>
          </p:cNvCxnSpPr>
          <p:nvPr/>
        </p:nvCxnSpPr>
        <p:spPr>
          <a:xfrm rot="5400000" flipH="1" flipV="1">
            <a:off x="6049083" y="2243550"/>
            <a:ext cx="207525" cy="1957268"/>
          </a:xfrm>
          <a:prstGeom prst="curvedConnector3">
            <a:avLst>
              <a:gd name="adj1" fmla="val 210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41867" y="2430424"/>
            <a:ext cx="1909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processRequest</a:t>
            </a:r>
            <a:endParaRPr lang="en-US" sz="2000" dirty="0"/>
          </a:p>
        </p:txBody>
      </p:sp>
      <p:cxnSp>
        <p:nvCxnSpPr>
          <p:cNvPr id="16" name="Curved Connector 15"/>
          <p:cNvCxnSpPr>
            <a:stCxn id="9" idx="4"/>
            <a:endCxn id="8" idx="4"/>
          </p:cNvCxnSpPr>
          <p:nvPr/>
        </p:nvCxnSpPr>
        <p:spPr>
          <a:xfrm rot="5400000">
            <a:off x="5888826" y="3292833"/>
            <a:ext cx="1" cy="2485307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03163" y="4807458"/>
            <a:ext cx="288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ReqSuccess</a:t>
            </a:r>
            <a:r>
              <a:rPr lang="en-US" sz="2000" dirty="0"/>
              <a:t> </a:t>
            </a:r>
            <a:r>
              <a:rPr lang="en-US" sz="2000" dirty="0" smtClean="0"/>
              <a:t>or </a:t>
            </a:r>
            <a:r>
              <a:rPr lang="en-US" sz="2000" dirty="0" err="1" smtClean="0"/>
              <a:t>ReqFailed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2269775" y="4934811"/>
            <a:ext cx="1231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Response</a:t>
            </a:r>
            <a:endParaRPr lang="en-US" sz="2000" dirty="0"/>
          </a:p>
        </p:txBody>
      </p:sp>
      <p:cxnSp>
        <p:nvCxnSpPr>
          <p:cNvPr id="25" name="Curved Connector 24"/>
          <p:cNvCxnSpPr>
            <a:stCxn id="8" idx="3"/>
            <a:endCxn id="7" idx="4"/>
          </p:cNvCxnSpPr>
          <p:nvPr/>
        </p:nvCxnSpPr>
        <p:spPr>
          <a:xfrm rot="5400000">
            <a:off x="2781823" y="3199177"/>
            <a:ext cx="207525" cy="2465097"/>
          </a:xfrm>
          <a:prstGeom prst="curvedConnector3">
            <a:avLst>
              <a:gd name="adj1" fmla="val 210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13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7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Flow inside State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418567" y="3226932"/>
            <a:ext cx="862445" cy="86244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09763" y="3226932"/>
            <a:ext cx="862445" cy="86244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44155" y="3226932"/>
            <a:ext cx="862445" cy="86244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6"/>
            <a:endCxn id="8" idx="2"/>
          </p:cNvCxnSpPr>
          <p:nvPr/>
        </p:nvCxnSpPr>
        <p:spPr>
          <a:xfrm>
            <a:off x="2281012" y="3658155"/>
            <a:ext cx="21287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5272208" y="3658155"/>
            <a:ext cx="207194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0800000" flipH="1">
            <a:off x="4421192" y="3623865"/>
            <a:ext cx="862445" cy="12700"/>
          </a:xfrm>
          <a:prstGeom prst="curvedConnector5">
            <a:avLst>
              <a:gd name="adj1" fmla="val -26506"/>
              <a:gd name="adj2" fmla="val 5195449"/>
              <a:gd name="adj3" fmla="val 12650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25446" y="3294126"/>
            <a:ext cx="168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Entry statement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02986" y="3282696"/>
            <a:ext cx="153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 statement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95412" y="2596896"/>
            <a:ext cx="17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 statement</a:t>
            </a:r>
          </a:p>
        </p:txBody>
      </p: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516636" y="3076956"/>
            <a:ext cx="1028233" cy="2762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2"/>
          </p:cNvCxnSpPr>
          <p:nvPr/>
        </p:nvCxnSpPr>
        <p:spPr>
          <a:xfrm flipV="1">
            <a:off x="608076" y="3658155"/>
            <a:ext cx="810491" cy="53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3"/>
          </p:cNvCxnSpPr>
          <p:nvPr/>
        </p:nvCxnSpPr>
        <p:spPr>
          <a:xfrm flipV="1">
            <a:off x="676656" y="3963075"/>
            <a:ext cx="868213" cy="3940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7"/>
          </p:cNvCxnSpPr>
          <p:nvPr/>
        </p:nvCxnSpPr>
        <p:spPr>
          <a:xfrm flipV="1">
            <a:off x="8080298" y="2966228"/>
            <a:ext cx="665938" cy="387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</p:cNvCxnSpPr>
          <p:nvPr/>
        </p:nvCxnSpPr>
        <p:spPr>
          <a:xfrm>
            <a:off x="8206600" y="3658155"/>
            <a:ext cx="619646" cy="53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5"/>
          </p:cNvCxnSpPr>
          <p:nvPr/>
        </p:nvCxnSpPr>
        <p:spPr>
          <a:xfrm>
            <a:off x="8080298" y="3963075"/>
            <a:ext cx="665938" cy="2568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3059" y="2135231"/>
            <a:ext cx="1175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Incoming</a:t>
            </a:r>
          </a:p>
          <a:p>
            <a:r>
              <a:rPr lang="en-US" dirty="0"/>
              <a:t>transitions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66895" y="4526103"/>
            <a:ext cx="1175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Outgoing</a:t>
            </a:r>
          </a:p>
          <a:p>
            <a:r>
              <a:rPr lang="en-US" dirty="0"/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47962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 and Ignore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Responsiveness is a key design goal of P.</a:t>
            </a:r>
          </a:p>
          <a:p>
            <a:endParaRPr lang="en-US" sz="2400" dirty="0"/>
          </a:p>
          <a:p>
            <a:r>
              <a:rPr lang="en-US" sz="2400" dirty="0"/>
              <a:t>Every event should be handle in every state, failure to do so is an Error.</a:t>
            </a:r>
          </a:p>
          <a:p>
            <a:endParaRPr lang="en-US" sz="2400" dirty="0"/>
          </a:p>
          <a:p>
            <a:r>
              <a:rPr lang="en-US" sz="2400" dirty="0"/>
              <a:t>Caveat : Sometimes user may want to “defer” handling of an event.</a:t>
            </a:r>
          </a:p>
          <a:p>
            <a:pPr lvl="1"/>
            <a:r>
              <a:rPr lang="en-US" sz="2000" dirty="0"/>
              <a:t>P provides “deferred set” annotation in each state.</a:t>
            </a:r>
          </a:p>
          <a:p>
            <a:pPr lvl="1"/>
            <a:r>
              <a:rPr lang="en-US" sz="2000" dirty="0"/>
              <a:t>However you cannot defer an event forever; P provide liveness checks to catch this using model-checking techniques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Default specifications</a:t>
            </a:r>
          </a:p>
          <a:p>
            <a:pPr lvl="1"/>
            <a:r>
              <a:rPr lang="en-US" sz="2200" dirty="0"/>
              <a:t>Safety: every </a:t>
            </a:r>
            <a:r>
              <a:rPr lang="en-US" sz="2200" dirty="0" err="1"/>
              <a:t>dequeued</a:t>
            </a:r>
            <a:r>
              <a:rPr lang="en-US" sz="2200" dirty="0"/>
              <a:t> event is handled</a:t>
            </a:r>
          </a:p>
          <a:p>
            <a:pPr lvl="1"/>
            <a:r>
              <a:rPr lang="en-US" sz="2200" dirty="0"/>
              <a:t>Liveness: every </a:t>
            </a:r>
            <a:r>
              <a:rPr lang="en-US" sz="2200" dirty="0" err="1"/>
              <a:t>enqueued</a:t>
            </a:r>
            <a:r>
              <a:rPr lang="en-US" sz="2200" dirty="0"/>
              <a:t> event is eventually </a:t>
            </a:r>
            <a:r>
              <a:rPr lang="en-US" sz="2200" dirty="0" err="1"/>
              <a:t>dequeued</a:t>
            </a:r>
            <a:r>
              <a:rPr lang="en-US" sz="2200" dirty="0"/>
              <a:t> under fair scheduling</a:t>
            </a:r>
          </a:p>
          <a:p>
            <a:endParaRPr lang="en-US" sz="2200" dirty="0"/>
          </a:p>
          <a:p>
            <a:r>
              <a:rPr lang="en-US" sz="2200" dirty="0"/>
              <a:t>Bounds </a:t>
            </a:r>
          </a:p>
          <a:p>
            <a:pPr lvl="1"/>
            <a:r>
              <a:rPr lang="en-US" sz="2200" dirty="0"/>
              <a:t>maximum queue size for machine types</a:t>
            </a:r>
          </a:p>
          <a:p>
            <a:pPr lvl="1"/>
            <a:r>
              <a:rPr lang="en-US" sz="2200" dirty="0"/>
              <a:t>maximum number of instances for event types</a:t>
            </a:r>
          </a:p>
          <a:p>
            <a:endParaRPr lang="en-US" sz="2200" dirty="0"/>
          </a:p>
          <a:p>
            <a:r>
              <a:rPr lang="en-US" sz="2200" dirty="0" smtClean="0"/>
              <a:t>Local Assertions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2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rgbClr val="000000"/>
      </a:dk1>
      <a:lt1>
        <a:sysClr val="window" lastClr="FFFFFF"/>
      </a:lt1>
      <a:dk2>
        <a:srgbClr val="3F739B"/>
      </a:dk2>
      <a:lt2>
        <a:srgbClr val="CCDDEA"/>
      </a:lt2>
      <a:accent1>
        <a:srgbClr val="1F394D"/>
      </a:accent1>
      <a:accent2>
        <a:srgbClr val="FFFFFF"/>
      </a:accent2>
      <a:accent3>
        <a:srgbClr val="172A39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12253</TotalTime>
  <Words>320</Words>
  <Application>Microsoft Office PowerPoint</Application>
  <PresentationFormat>On-screen Show (4:3)</PresentationFormat>
  <Paragraphs>80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AngsanaUPC</vt:lpstr>
      <vt:lpstr>Arial</vt:lpstr>
      <vt:lpstr>Arial Narrow</vt:lpstr>
      <vt:lpstr>Calibri</vt:lpstr>
      <vt:lpstr>Cambria</vt:lpstr>
      <vt:lpstr>Retrospect</vt:lpstr>
      <vt:lpstr>Safe Asynchronous Programming: Methodology, Language, and Tools</vt:lpstr>
      <vt:lpstr>Communicating State Machines</vt:lpstr>
      <vt:lpstr>Client-Server Example</vt:lpstr>
      <vt:lpstr>P Example</vt:lpstr>
      <vt:lpstr>Control Flow inside State</vt:lpstr>
      <vt:lpstr>Defer and Ignore Events</vt:lpstr>
      <vt:lpstr>Server Machine</vt:lpstr>
      <vt:lpstr>Hierarchical State Machines</vt:lpstr>
      <vt:lpstr>Specifications </vt:lpstr>
      <vt:lpstr>Safety and Liveness Monitors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Ankush Desai</dc:creator>
  <cp:lastModifiedBy>Ankush Desai</cp:lastModifiedBy>
  <cp:revision>418</cp:revision>
  <dcterms:created xsi:type="dcterms:W3CDTF">2015-07-12T05:32:15Z</dcterms:created>
  <dcterms:modified xsi:type="dcterms:W3CDTF">2019-06-22T23:33:15Z</dcterms:modified>
</cp:coreProperties>
</file>