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9"/>
  </p:notesMasterIdLst>
  <p:handoutMasterIdLst>
    <p:handoutMasterId r:id="rId30"/>
  </p:handoutMasterIdLst>
  <p:sldIdLst>
    <p:sldId id="256" r:id="rId2"/>
    <p:sldId id="259" r:id="rId3"/>
    <p:sldId id="260"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8" r:id="rId20"/>
    <p:sldId id="275" r:id="rId21"/>
    <p:sldId id="279" r:id="rId22"/>
    <p:sldId id="280" r:id="rId23"/>
    <p:sldId id="276" r:id="rId24"/>
    <p:sldId id="281" r:id="rId25"/>
    <p:sldId id="283" r:id="rId26"/>
    <p:sldId id="277"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4" autoAdjust="0"/>
    <p:restoredTop sz="68354" autoAdjust="0"/>
  </p:normalViewPr>
  <p:slideViewPr>
    <p:cSldViewPr snapToGrid="0">
      <p:cViewPr varScale="1">
        <p:scale>
          <a:sx n="70" d="100"/>
          <a:sy n="70" d="100"/>
        </p:scale>
        <p:origin x="2264" y="5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0" d="100"/>
          <a:sy n="70" d="100"/>
        </p:scale>
        <p:origin x="324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9763045-5DA1-4F2B-B19E-CD3C61D9F6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52BBCF8-87E3-4047-8E4A-18390AA2C1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61A6FD-3ACD-4666-B601-2198EA538879}" type="datetimeFigureOut">
              <a:rPr lang="en-US" smtClean="0"/>
              <a:t>6/22/2019</a:t>
            </a:fld>
            <a:endParaRPr lang="en-US"/>
          </a:p>
        </p:txBody>
      </p:sp>
      <p:sp>
        <p:nvSpPr>
          <p:cNvPr id="4" name="Footer Placeholder 3">
            <a:extLst>
              <a:ext uri="{FF2B5EF4-FFF2-40B4-BE49-F238E27FC236}">
                <a16:creationId xmlns:a16="http://schemas.microsoft.com/office/drawing/2014/main" id="{16E21007-F070-4A2B-9CFF-85BBA08109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FC0208D-B017-4322-89A3-9F05DB8DB2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2CF61-CFF7-4632-A24D-C3871B226786}" type="slidenum">
              <a:rPr lang="en-US" smtClean="0"/>
              <a:t>‹#›</a:t>
            </a:fld>
            <a:endParaRPr lang="en-US"/>
          </a:p>
        </p:txBody>
      </p:sp>
    </p:spTree>
    <p:extLst>
      <p:ext uri="{BB962C8B-B14F-4D97-AF65-F5344CB8AC3E}">
        <p14:creationId xmlns:p14="http://schemas.microsoft.com/office/powerpoint/2010/main" val="14934332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DF9D4D-9EA6-4037-AB5B-4AEE090FBDF0}" type="datetimeFigureOut">
              <a:rPr lang="en-US" smtClean="0"/>
              <a:t>6/22/2019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86647-7AE0-4CBA-AC4E-932692EE63ED}" type="slidenum">
              <a:rPr lang="en-US" smtClean="0"/>
              <a:t>‹#›</a:t>
            </a:fld>
            <a:endParaRPr lang="en-US"/>
          </a:p>
        </p:txBody>
      </p:sp>
    </p:spTree>
    <p:extLst>
      <p:ext uri="{BB962C8B-B14F-4D97-AF65-F5344CB8AC3E}">
        <p14:creationId xmlns:p14="http://schemas.microsoft.com/office/powerpoint/2010/main" val="38613329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Fault tolerant</a:t>
            </a:r>
            <a:r>
              <a:rPr lang="en-US" baseline="0" dirty="0" smtClean="0"/>
              <a:t> distributed systems are complex and programming them is challenging.</a:t>
            </a:r>
          </a:p>
          <a:p>
            <a:endParaRPr lang="en-US" baseline="0" dirty="0" smtClean="0"/>
          </a:p>
          <a:p>
            <a:r>
              <a:rPr lang="en-US" baseline="0" dirty="0" smtClean="0"/>
              <a:t>Lets say I want to build a transaction commit service that using two phase commit protocol but by default the 2pc system is not fault tolerant …</a:t>
            </a:r>
          </a:p>
          <a:p>
            <a:endParaRPr lang="en-US" baseline="0" dirty="0" smtClean="0"/>
          </a:p>
          <a:p>
            <a:r>
              <a:rPr lang="en-US" baseline="0" dirty="0" smtClean="0"/>
              <a:t>The point, I wanted to make using this example is that in general even when building system a simple system like two phase commit </a:t>
            </a:r>
            <a:r>
              <a:rPr lang="en-US" baseline="0" dirty="0" err="1" smtClean="0"/>
              <a:t>sysem</a:t>
            </a:r>
            <a:r>
              <a:rPr lang="en-US" baseline="0" dirty="0" smtClean="0"/>
              <a:t> and providing feature like fault tolerance leads to a software stack that consist of 10 different complex protocols composed together.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6157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flag image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6494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Ignoring</a:t>
            </a:r>
            <a:r>
              <a:rPr lang="en-US" baseline="0" dirty="0" smtClean="0"/>
              <a:t> private events and interfaces in this slide.</a:t>
            </a:r>
          </a:p>
          <a:p>
            <a:endParaRPr lang="en-US" dirty="0" smtClean="0"/>
          </a:p>
          <a:p>
            <a:r>
              <a:rPr lang="en-US" dirty="0" smtClean="0"/>
              <a:t>There are three</a:t>
            </a:r>
            <a:r>
              <a:rPr lang="en-US" baseline="0" dirty="0" smtClean="0"/>
              <a:t> things: (semantics of modules, refinement, composition)</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5494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flag image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1553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Ignoring</a:t>
            </a:r>
            <a:r>
              <a:rPr lang="en-US" baseline="0" dirty="0" smtClean="0"/>
              <a:t> private events and interfaces in this slide.</a:t>
            </a:r>
          </a:p>
          <a:p>
            <a:endParaRPr lang="en-US" dirty="0" smtClean="0"/>
          </a:p>
          <a:p>
            <a:r>
              <a:rPr lang="en-US" dirty="0" smtClean="0"/>
              <a:t>There are three</a:t>
            </a:r>
            <a:r>
              <a:rPr lang="en-US" baseline="0" dirty="0" smtClean="0"/>
              <a:t> things: (semantics of modules, refinement, composition)</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3068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the</a:t>
            </a:r>
            <a:r>
              <a:rPr lang="en-US" baseline="0" dirty="0" smtClean="0"/>
              <a:t> example of </a:t>
            </a:r>
            <a:r>
              <a:rPr lang="en-US" baseline="0" dirty="0" err="1" smtClean="0"/>
              <a:t>serverAbs</a:t>
            </a:r>
            <a:r>
              <a:rPr lang="en-US" baseline="0" dirty="0" smtClean="0"/>
              <a:t> and </a:t>
            </a:r>
            <a:r>
              <a:rPr lang="en-US" baseline="0" dirty="0" err="1" smtClean="0"/>
              <a:t>ServerImpl</a:t>
            </a:r>
            <a:r>
              <a:rPr lang="en-US" baseline="0" dirty="0" smtClean="0"/>
              <a:t> here.</a:t>
            </a:r>
          </a:p>
          <a:p>
            <a:r>
              <a:rPr lang="en-US" baseline="0" dirty="0" smtClean="0"/>
              <a:t>Also, say that we automatically check this using model checking.</a:t>
            </a:r>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16</a:t>
            </a:fld>
            <a:endParaRPr lang="en-US"/>
          </a:p>
        </p:txBody>
      </p:sp>
    </p:spTree>
    <p:extLst>
      <p:ext uri="{BB962C8B-B14F-4D97-AF65-F5344CB8AC3E}">
        <p14:creationId xmlns:p14="http://schemas.microsoft.com/office/powerpoint/2010/main" val="1721121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flag image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8427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20</a:t>
            </a:fld>
            <a:endParaRPr lang="en-US"/>
          </a:p>
        </p:txBody>
      </p:sp>
    </p:spTree>
    <p:extLst>
      <p:ext uri="{BB962C8B-B14F-4D97-AF65-F5344CB8AC3E}">
        <p14:creationId xmlns:p14="http://schemas.microsoft.com/office/powerpoint/2010/main" val="3401258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about capabilities annotation on channels</a:t>
            </a:r>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21</a:t>
            </a:fld>
            <a:endParaRPr lang="en-US"/>
          </a:p>
        </p:txBody>
      </p:sp>
    </p:spTree>
    <p:extLst>
      <p:ext uri="{BB962C8B-B14F-4D97-AF65-F5344CB8AC3E}">
        <p14:creationId xmlns:p14="http://schemas.microsoft.com/office/powerpoint/2010/main" val="736445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22</a:t>
            </a:fld>
            <a:endParaRPr lang="en-US"/>
          </a:p>
        </p:txBody>
      </p:sp>
    </p:spTree>
    <p:extLst>
      <p:ext uri="{BB962C8B-B14F-4D97-AF65-F5344CB8AC3E}">
        <p14:creationId xmlns:p14="http://schemas.microsoft.com/office/powerpoint/2010/main" val="1258998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25</a:t>
            </a:fld>
            <a:endParaRPr lang="en-US"/>
          </a:p>
        </p:txBody>
      </p:sp>
    </p:spTree>
    <p:extLst>
      <p:ext uri="{BB962C8B-B14F-4D97-AF65-F5344CB8AC3E}">
        <p14:creationId xmlns:p14="http://schemas.microsoft.com/office/powerpoint/2010/main" val="3284893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 distributed</a:t>
            </a:r>
            <a:r>
              <a:rPr lang="en-US" baseline="0" dirty="0" smtClean="0"/>
              <a:t> system is equally challenging. This is because the system in itself is severely complex. </a:t>
            </a:r>
          </a:p>
          <a:p>
            <a:r>
              <a:rPr lang="en-US" baseline="0" dirty="0" smtClean="0"/>
              <a:t>Popular approaches are Random Testing using tools like </a:t>
            </a:r>
            <a:r>
              <a:rPr lang="en-US" baseline="0" dirty="0" err="1" smtClean="0"/>
              <a:t>jepsen</a:t>
            </a:r>
            <a:r>
              <a:rPr lang="en-US" baseline="0" dirty="0" smtClean="0"/>
              <a:t> and </a:t>
            </a:r>
            <a:r>
              <a:rPr lang="en-US" baseline="0" dirty="0" err="1" smtClean="0"/>
              <a:t>quickcheck</a:t>
            </a:r>
            <a:r>
              <a:rPr lang="en-US" baseline="0" dirty="0" smtClean="0"/>
              <a:t>. How many of you have heard of this tool? You should check it out, its become a standard for distributed systems.</a:t>
            </a:r>
          </a:p>
          <a:p>
            <a:r>
              <a:rPr lang="en-US" baseline="0" dirty="0" smtClean="0"/>
              <a:t>The way these techniques work is they create an instance of the system and then explore </a:t>
            </a:r>
            <a:r>
              <a:rPr lang="en-US" baseline="0" dirty="0" err="1" smtClean="0"/>
              <a:t>execitions</a:t>
            </a:r>
            <a:r>
              <a:rPr lang="en-US" baseline="0" dirty="0" smtClean="0"/>
              <a:t> of the system by random schedules and failures like network partitions. </a:t>
            </a:r>
          </a:p>
          <a:p>
            <a:r>
              <a:rPr lang="en-US" baseline="0" dirty="0" smtClean="0"/>
              <a:t>But they consider the system as a monolithic application and event a simple system consist.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3694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context of this talk, the class of event-driven systems we consider are those where: (1) processes run concurrently and communicate with each-other by exchanging messages and no shared memory.</a:t>
            </a:r>
          </a:p>
          <a:p>
            <a:r>
              <a:rPr lang="en-US" baseline="0" dirty="0" smtClean="0"/>
              <a:t>Most of the event-driven systems are reactive in nature, in the sense they continuously interact with a non-deterministic environment.</a:t>
            </a:r>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9637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solution</a:t>
            </a:r>
            <a:r>
              <a:rPr lang="en-US" baseline="0" dirty="0" smtClean="0"/>
              <a:t> is to perform abstraction based decomposition. This is a well known idea in testing called mocking, it simply means that when testing a component you use the abstraction of mocks other components.</a:t>
            </a:r>
          </a:p>
          <a:p>
            <a:r>
              <a:rPr lang="en-US" baseline="0" dirty="0" smtClean="0"/>
              <a:t>For example, we test each protocol in isolation by using abstractions of the other protocols. Hence, in asynchronous systems unlike sequential programs the abstractions are themselves protocols implementing the abstraction.</a:t>
            </a:r>
          </a:p>
          <a:p>
            <a:endParaRPr lang="en-US" baseline="0" dirty="0" smtClean="0"/>
          </a:p>
          <a:p>
            <a:r>
              <a:rPr lang="en-US" baseline="0" dirty="0" smtClean="0"/>
              <a:t>This is great, and provides orders of magnitude </a:t>
            </a:r>
            <a:r>
              <a:rPr lang="en-US" baseline="0" dirty="0" err="1" smtClean="0"/>
              <a:t>amplication</a:t>
            </a:r>
            <a:r>
              <a:rPr lang="en-US" baseline="0" dirty="0" smtClean="0"/>
              <a:t> in test-coverage and I will also demonstrate why it provides orders of magnitude coverage benefits when I show the evaluation.</a:t>
            </a:r>
          </a:p>
          <a:p>
            <a:endParaRPr lang="en-US" baseline="0" dirty="0"/>
          </a:p>
          <a:p>
            <a:r>
              <a:rPr lang="en-US" baseline="0" dirty="0" smtClean="0"/>
              <a:t>This is good for increasing coverage as the components are tested in isolation, but fails to provide any guarantees about the system level properties.</a:t>
            </a:r>
          </a:p>
          <a:p>
            <a:r>
              <a:rPr lang="en-US" baseline="0" dirty="0" smtClean="0"/>
              <a:t>The solution is again the well-known approach of assume guarantee compositional reasoning, in which you first check that the abstractions are sound and then use the properties of composition to conclude that the system level properties are satisfied.</a:t>
            </a:r>
          </a:p>
          <a:p>
            <a:endParaRPr lang="en-US" baseline="0" dirty="0" smtClean="0"/>
          </a:p>
          <a:p>
            <a:r>
              <a:rPr lang="en-US" baseline="0" dirty="0" smtClean="0"/>
              <a:t>To enable this type of assume-guarantee style compositional reasoning, there are 4 fundamental requirements: 1) We need to </a:t>
            </a:r>
            <a:r>
              <a:rPr lang="en-US" baseline="0" dirty="0" err="1" smtClean="0"/>
              <a:t>deifne</a:t>
            </a:r>
            <a:r>
              <a:rPr lang="en-US" baseline="0" dirty="0" smtClean="0"/>
              <a:t> a notion of a module which is the unit of composition in the framework and the module must be modeled as an open system, I will explain what I mean by an open system. The second requirement is define a set of module constructors to enable building complex systems out of individual modules operators like hide, rename and composition. </a:t>
            </a:r>
          </a:p>
          <a:p>
            <a:endParaRPr lang="en-US" baseline="0" dirty="0" smtClean="0"/>
          </a:p>
          <a:p>
            <a:pPr marL="228600" indent="-228600">
              <a:buAutoNum type="arabicParenR"/>
            </a:pPr>
            <a:r>
              <a:rPr lang="en-US" baseline="0" dirty="0" smtClean="0"/>
              <a:t>There has a lot of work in the past for compositional reasoning, in particular hardware verification tools like SMV by Ken </a:t>
            </a:r>
            <a:r>
              <a:rPr lang="en-US" baseline="0" dirty="0" err="1" smtClean="0"/>
              <a:t>Mcmillan</a:t>
            </a:r>
            <a:r>
              <a:rPr lang="en-US" baseline="0" dirty="0" smtClean="0"/>
              <a:t> and Mocha by </a:t>
            </a:r>
            <a:r>
              <a:rPr lang="en-US" baseline="0" dirty="0" err="1" smtClean="0"/>
              <a:t>henzinger</a:t>
            </a:r>
            <a:r>
              <a:rPr lang="en-US" baseline="0" dirty="0" smtClean="0"/>
              <a:t> and </a:t>
            </a:r>
            <a:r>
              <a:rPr lang="en-US" baseline="0" dirty="0" err="1" smtClean="0"/>
              <a:t>Alur</a:t>
            </a:r>
            <a:r>
              <a:rPr lang="en-US" baseline="0" dirty="0" smtClean="0"/>
              <a:t> was built on similar principles but the challenges in our case is to enable this 4 characteristics for a dynamic programming language like P which is the main contribution of our work.</a:t>
            </a:r>
          </a:p>
          <a:p>
            <a:pPr marL="228600" indent="-228600">
              <a:buAutoNum type="arabicParenR"/>
            </a:pPr>
            <a:r>
              <a:rPr lang="en-US" baseline="0" dirty="0" smtClean="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4041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5435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huge value of using compositional testing as we uncover more bugs.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372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solution</a:t>
            </a:r>
            <a:r>
              <a:rPr lang="en-US" baseline="0" dirty="0" smtClean="0"/>
              <a:t> is to perform abstraction based decomposition. This is a well known idea in testing called mocking, it simply means that when testing a component you use the abstraction of mocks other components.</a:t>
            </a:r>
          </a:p>
          <a:p>
            <a:r>
              <a:rPr lang="en-US" baseline="0" dirty="0" smtClean="0"/>
              <a:t>For example, we test each protocol in isolation by using abstractions of the other protocols. Hence, in asynchronous systems unlike sequential programs the abstractions are themselves protocols implementing the abstraction.</a:t>
            </a:r>
          </a:p>
          <a:p>
            <a:endParaRPr lang="en-US" baseline="0" dirty="0" smtClean="0"/>
          </a:p>
          <a:p>
            <a:r>
              <a:rPr lang="en-US" baseline="0" dirty="0" smtClean="0"/>
              <a:t>This is great, and provides orders of magnitude </a:t>
            </a:r>
            <a:r>
              <a:rPr lang="en-US" baseline="0" dirty="0" err="1" smtClean="0"/>
              <a:t>amplication</a:t>
            </a:r>
            <a:r>
              <a:rPr lang="en-US" baseline="0" dirty="0" smtClean="0"/>
              <a:t> in test-coverage and I will also demonstrate why it provides orders of magnitude coverage benefits when I show the evaluation.</a:t>
            </a:r>
          </a:p>
          <a:p>
            <a:endParaRPr lang="en-US" baseline="0" dirty="0"/>
          </a:p>
          <a:p>
            <a:r>
              <a:rPr lang="en-US" baseline="0" dirty="0" smtClean="0"/>
              <a:t>This is good for increasing coverage as the components are tested in isolation, but fails to provide any guarantees about the system level properties.</a:t>
            </a:r>
          </a:p>
          <a:p>
            <a:r>
              <a:rPr lang="en-US" baseline="0" dirty="0" smtClean="0"/>
              <a:t>The solution is again the well-known approach of assume guarantee compositional reasoning, in which you first check that the abstractions are sound and then use the properties of composition to conclude that the system level properties are satisfied.</a:t>
            </a:r>
          </a:p>
          <a:p>
            <a:endParaRPr lang="en-US" baseline="0" dirty="0" smtClean="0"/>
          </a:p>
          <a:p>
            <a:r>
              <a:rPr lang="en-US" baseline="0" dirty="0" smtClean="0"/>
              <a:t>To enable this type of assume-guarantee style compositional reasoning, there are 4 fundamental requirements: 1) We need to </a:t>
            </a:r>
            <a:r>
              <a:rPr lang="en-US" baseline="0" dirty="0" err="1" smtClean="0"/>
              <a:t>deifne</a:t>
            </a:r>
            <a:r>
              <a:rPr lang="en-US" baseline="0" dirty="0" smtClean="0"/>
              <a:t> a notion of a module which is the unit of composition in the framework and the module must be modeled as an open system, I will explain what I mean by an open system. The second requirement is define a set of module constructors to enable building complex systems out of individual modules operators like hide, rename and composition. </a:t>
            </a:r>
          </a:p>
          <a:p>
            <a:endParaRPr lang="en-US" baseline="0" dirty="0" smtClean="0"/>
          </a:p>
          <a:p>
            <a:pPr marL="228600" indent="-228600">
              <a:buAutoNum type="arabicParenR"/>
            </a:pPr>
            <a:r>
              <a:rPr lang="en-US" baseline="0" dirty="0" smtClean="0"/>
              <a:t>There has a lot of work in the past for compositional reasoning, in particular hardware verification tools like SMV by Ken </a:t>
            </a:r>
            <a:r>
              <a:rPr lang="en-US" baseline="0" dirty="0" err="1" smtClean="0"/>
              <a:t>Mcmillan</a:t>
            </a:r>
            <a:r>
              <a:rPr lang="en-US" baseline="0" dirty="0" smtClean="0"/>
              <a:t> and Mocha by </a:t>
            </a:r>
            <a:r>
              <a:rPr lang="en-US" baseline="0" dirty="0" err="1" smtClean="0"/>
              <a:t>henzinger</a:t>
            </a:r>
            <a:r>
              <a:rPr lang="en-US" baseline="0" dirty="0" smtClean="0"/>
              <a:t> and </a:t>
            </a:r>
            <a:r>
              <a:rPr lang="en-US" baseline="0" dirty="0" err="1" smtClean="0"/>
              <a:t>Alur</a:t>
            </a:r>
            <a:r>
              <a:rPr lang="en-US" baseline="0" dirty="0" smtClean="0"/>
              <a:t> was built on similar principles but the challenges in our case is to enable this 4 characteristics for a dynamic programming language like P which is the main contribution of our work.</a:t>
            </a:r>
          </a:p>
          <a:p>
            <a:pPr marL="228600" indent="-228600">
              <a:buAutoNum type="arabicParenR"/>
            </a:pPr>
            <a:r>
              <a:rPr lang="en-US" baseline="0" dirty="0" smtClean="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6551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flag image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6185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82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921" y="1477073"/>
            <a:ext cx="7543800" cy="955497"/>
          </a:xfrm>
        </p:spPr>
        <p:txBody>
          <a:bodyPr anchor="b">
            <a:normAutofit/>
          </a:bodyPr>
          <a:lstStyle>
            <a:lvl1pPr algn="ctr">
              <a:lnSpc>
                <a:spcPct val="85000"/>
              </a:lnSpc>
              <a:defRPr sz="4800" spc="-50" baseline="0">
                <a:solidFill>
                  <a:schemeClr val="tx1">
                    <a:lumMod val="85000"/>
                    <a:lumOff val="15000"/>
                  </a:schemeClr>
                </a:solidFill>
              </a:defRPr>
            </a:lvl1pPr>
          </a:lstStyle>
          <a:p>
            <a:r>
              <a:rPr lang="en-US" dirty="0"/>
              <a:t>Click to edit Master title style</a:t>
            </a:r>
          </a:p>
        </p:txBody>
      </p:sp>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798921" y="2995925"/>
            <a:ext cx="7543800" cy="1143000"/>
          </a:xfrm>
        </p:spPr>
        <p:txBody>
          <a:bodyPr lIns="91440" rIns="91440">
            <a:normAutofit/>
          </a:bodyPr>
          <a:lstStyle>
            <a:lvl1pPr marL="0" indent="0" algn="ctr">
              <a:buNone/>
              <a:defRPr sz="2400" cap="all" spc="0" baseline="0">
                <a:solidFill>
                  <a:schemeClr val="tx2"/>
                </a:solidFill>
                <a:latin typeface="Arial Narrow" panose="020B0606020202030204"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r>
              <a:rPr lang="en-US" smtClean="0">
                <a:solidFill>
                  <a:schemeClr val="tx1"/>
                </a:solidFill>
              </a:rPr>
              <a:t>PLDI 2019</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SafeAsync: Compositional Safety Testing</a:t>
            </a:r>
            <a:endParaRPr lang="en-US" dirty="0"/>
          </a:p>
        </p:txBody>
      </p:sp>
      <p:sp>
        <p:nvSpPr>
          <p:cNvPr id="6" name="Slide Number Placeholder 5"/>
          <p:cNvSpPr>
            <a:spLocks noGrp="1"/>
          </p:cNvSpPr>
          <p:nvPr>
            <p:ph type="sldNum" sz="quarter" idx="12"/>
          </p:nvPr>
        </p:nvSpPr>
        <p:spPr/>
        <p:txBody>
          <a:bodyPr/>
          <a:lstStyle/>
          <a:p>
            <a:fld id="{77CC721F-1D71-470D-9ADD-E53F1C9EB23A}" type="slidenum">
              <a:rPr lang="en-US" smtClean="0"/>
              <a:t>‹#›</a:t>
            </a:fld>
            <a:endParaRPr lang="en-US" dirty="0"/>
          </a:p>
        </p:txBody>
      </p:sp>
      <p:sp>
        <p:nvSpPr>
          <p:cNvPr id="14" name="Title 1"/>
          <p:cNvSpPr txBox="1">
            <a:spLocks/>
          </p:cNvSpPr>
          <p:nvPr userDrawn="1"/>
        </p:nvSpPr>
        <p:spPr>
          <a:xfrm>
            <a:off x="822960" y="4452906"/>
            <a:ext cx="7543800" cy="12534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5400" kern="1200" spc="-50" baseline="0">
                <a:solidFill>
                  <a:schemeClr val="tx1">
                    <a:lumMod val="85000"/>
                    <a:lumOff val="15000"/>
                  </a:schemeClr>
                </a:solidFill>
                <a:latin typeface="+mj-lt"/>
                <a:ea typeface="+mj-ea"/>
                <a:cs typeface="+mj-cs"/>
              </a:defRPr>
            </a:lvl1pPr>
          </a:lstStyle>
          <a:p>
            <a:endParaRPr lang="en-US" dirty="0">
              <a:latin typeface="AngsanaUPC" panose="02020603050405020304" pitchFamily="18" charset="-34"/>
              <a:cs typeface="AngsanaUPC" panose="02020603050405020304" pitchFamily="18" charset="-34"/>
            </a:endParaRPr>
          </a:p>
        </p:txBody>
      </p:sp>
      <p:sp>
        <p:nvSpPr>
          <p:cNvPr id="16" name="Text Placeholder 15"/>
          <p:cNvSpPr>
            <a:spLocks noGrp="1"/>
          </p:cNvSpPr>
          <p:nvPr>
            <p:ph type="body" sz="quarter" idx="13" hasCustomPrompt="1"/>
          </p:nvPr>
        </p:nvSpPr>
        <p:spPr>
          <a:xfrm>
            <a:off x="798921" y="4621102"/>
            <a:ext cx="7543800" cy="914400"/>
          </a:xfrm>
        </p:spPr>
        <p:txBody>
          <a:bodyPr/>
          <a:lstStyle>
            <a:lvl1pPr algn="ctr">
              <a:defRPr>
                <a:latin typeface="Arial" panose="020B0604020202020204" pitchFamily="34" charset="0"/>
                <a:cs typeface="Arial" panose="020B0604020202020204" pitchFamily="34" charset="0"/>
              </a:defRPr>
            </a:lvl1pPr>
          </a:lstStyle>
          <a:p>
            <a:pPr lvl="0"/>
            <a:r>
              <a:rPr lang="en-US" dirty="0" err="1">
                <a:latin typeface="Arial" panose="020B0604020202020204" pitchFamily="34" charset="0"/>
                <a:cs typeface="Arial" panose="020B0604020202020204" pitchFamily="34" charset="0"/>
              </a:rPr>
              <a:t>asd</a:t>
            </a:r>
            <a:endParaRPr lang="en-US" dirty="0"/>
          </a:p>
        </p:txBody>
      </p:sp>
    </p:spTree>
    <p:extLst>
      <p:ext uri="{BB962C8B-B14F-4D97-AF65-F5344CB8AC3E}">
        <p14:creationId xmlns:p14="http://schemas.microsoft.com/office/powerpoint/2010/main" val="2091334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822959" y="1335640"/>
            <a:ext cx="7543801" cy="4533454"/>
          </a:xfrm>
        </p:spPr>
        <p:txBody>
          <a:bodyPr/>
          <a:lstStyle>
            <a:lvl1pPr marL="0" indent="0">
              <a:buFont typeface="Arial" panose="020B0604020202020204" pitchFamily="34" charset="0"/>
              <a:buNone/>
              <a:defRPr/>
            </a:lvl1pPr>
            <a:lvl2pPr marL="486918" indent="-285750">
              <a:buFont typeface="Arial" panose="020B0604020202020204" pitchFamily="34" charset="0"/>
              <a:buChar char="•"/>
              <a:defRPr>
                <a:solidFill>
                  <a:srgbClr val="0070C0"/>
                </a:solidFill>
              </a:defRPr>
            </a:lvl2pPr>
            <a:lvl3pPr marL="669798" indent="-285750">
              <a:buFont typeface="Arial" panose="020B0604020202020204" pitchFamily="34" charset="0"/>
              <a:buChar char="•"/>
              <a:defRPr/>
            </a:lvl3pPr>
            <a:lvl4pPr marL="852678" indent="-285750">
              <a:buFont typeface="Arial" panose="020B0604020202020204" pitchFamily="34" charset="0"/>
              <a:buChar char="•"/>
              <a:defRPr/>
            </a:lvl4pPr>
            <a:lvl5pPr marL="1035558" indent="-2857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tx1"/>
                </a:solidFill>
              </a:defRPr>
            </a:lvl1pPr>
          </a:lstStyle>
          <a:p>
            <a:r>
              <a:rPr lang="en-US" smtClean="0"/>
              <a:t>PLDI 2019</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SafeAsync: Compositional Safety Testing</a:t>
            </a:r>
            <a:endParaRPr lang="en-US" dirty="0"/>
          </a:p>
        </p:txBody>
      </p:sp>
      <p:sp>
        <p:nvSpPr>
          <p:cNvPr id="7" name="Slide Number Placeholder 5"/>
          <p:cNvSpPr>
            <a:spLocks noGrp="1"/>
          </p:cNvSpPr>
          <p:nvPr>
            <p:ph type="sldNum" sz="quarter" idx="12"/>
          </p:nvPr>
        </p:nvSpPr>
        <p:spPr>
          <a:xfrm>
            <a:off x="7425344" y="6459786"/>
            <a:ext cx="984019" cy="365125"/>
          </a:xfrm>
        </p:spPr>
        <p:txBody>
          <a:bodyPr/>
          <a:lstStyle>
            <a:lvl1pPr>
              <a:defRPr>
                <a:solidFill>
                  <a:schemeClr val="tx1"/>
                </a:solidFill>
              </a:defRPr>
            </a:lvl1pPr>
          </a:lstStyle>
          <a:p>
            <a:fld id="{77CC721F-1D71-470D-9ADD-E53F1C9EB23A}" type="slidenum">
              <a:rPr lang="en-US" smtClean="0"/>
              <a:pPr/>
              <a:t>‹#›</a:t>
            </a:fld>
            <a:endParaRPr lang="en-US" dirty="0"/>
          </a:p>
        </p:txBody>
      </p:sp>
    </p:spTree>
    <p:extLst>
      <p:ext uri="{BB962C8B-B14F-4D97-AF65-F5344CB8AC3E}">
        <p14:creationId xmlns:p14="http://schemas.microsoft.com/office/powerpoint/2010/main" val="32819459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792183"/>
          </a:xfrm>
        </p:spPr>
        <p:txBody>
          <a:bodyPr/>
          <a:lstStyle/>
          <a:p>
            <a:r>
              <a:rPr lang="en-US" dirty="0"/>
              <a:t>Click to edit Master title style</a:t>
            </a:r>
          </a:p>
        </p:txBody>
      </p:sp>
      <p:sp>
        <p:nvSpPr>
          <p:cNvPr id="3" name="Content Placeholder 2"/>
          <p:cNvSpPr>
            <a:spLocks noGrp="1"/>
          </p:cNvSpPr>
          <p:nvPr>
            <p:ph sz="half" idx="1"/>
          </p:nvPr>
        </p:nvSpPr>
        <p:spPr>
          <a:xfrm>
            <a:off x="822960" y="1273996"/>
            <a:ext cx="3703320" cy="4595098"/>
          </a:xfrm>
        </p:spPr>
        <p:txBody>
          <a:bodyPr/>
          <a:lstStyle>
            <a:lvl2pPr>
              <a:defRPr>
                <a:solidFill>
                  <a:srgbClr val="0070C0"/>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40" y="1273996"/>
            <a:ext cx="3703320" cy="4595099"/>
          </a:xfrm>
        </p:spPr>
        <p:txBody>
          <a:bodyPr/>
          <a:lstStyle>
            <a:lvl2pPr>
              <a:defRPr>
                <a:solidFill>
                  <a:srgbClr val="0070C0"/>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r>
              <a:rPr lang="en-US" smtClean="0"/>
              <a:t>PLDI 2019</a:t>
            </a:r>
            <a:endParaRPr lang="en-US" dirty="0"/>
          </a:p>
        </p:txBody>
      </p:sp>
      <p:sp>
        <p:nvSpPr>
          <p:cNvPr id="6" name="Footer Placeholder 5"/>
          <p:cNvSpPr>
            <a:spLocks noGrp="1"/>
          </p:cNvSpPr>
          <p:nvPr>
            <p:ph type="ftr" sz="quarter" idx="11"/>
          </p:nvPr>
        </p:nvSpPr>
        <p:spPr/>
        <p:txBody>
          <a:bodyPr/>
          <a:lstStyle/>
          <a:p>
            <a:r>
              <a:rPr lang="en-US" smtClean="0"/>
              <a:t>SafeAsync: Compositional Safety Testing</a:t>
            </a:r>
            <a:endParaRPr lang="en-US" dirty="0"/>
          </a:p>
        </p:txBody>
      </p:sp>
      <p:sp>
        <p:nvSpPr>
          <p:cNvPr id="7" name="Slide Number Placeholder 6"/>
          <p:cNvSpPr>
            <a:spLocks noGrp="1"/>
          </p:cNvSpPr>
          <p:nvPr>
            <p:ph type="sldNum" sz="quarter" idx="12"/>
          </p:nvPr>
        </p:nvSpPr>
        <p:spPr/>
        <p:txBody>
          <a:bodyPr/>
          <a:lstStyle/>
          <a:p>
            <a:fld id="{77CC721F-1D71-470D-9ADD-E53F1C9EB23A}" type="slidenum">
              <a:rPr lang="en-US" smtClean="0"/>
              <a:t>‹#›</a:t>
            </a:fld>
            <a:endParaRPr lang="en-US"/>
          </a:p>
        </p:txBody>
      </p:sp>
    </p:spTree>
    <p:extLst>
      <p:ext uri="{BB962C8B-B14F-4D97-AF65-F5344CB8AC3E}">
        <p14:creationId xmlns:p14="http://schemas.microsoft.com/office/powerpoint/2010/main" val="185166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lang="en-US" smtClean="0"/>
              <a:t>PLDI 2019</a:t>
            </a: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SafeAsync: Compositional Safety Testing</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7CC721F-1D71-470D-9ADD-E53F1C9EB23A}" type="slidenum">
              <a:rPr lang="en-US" smtClean="0"/>
              <a:t>‹#›</a:t>
            </a:fld>
            <a:endParaRPr lang="en-US"/>
          </a:p>
        </p:txBody>
      </p:sp>
    </p:spTree>
    <p:extLst>
      <p:ext uri="{BB962C8B-B14F-4D97-AF65-F5344CB8AC3E}">
        <p14:creationId xmlns:p14="http://schemas.microsoft.com/office/powerpoint/2010/main" val="3572670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t>PLDI 2019</a:t>
            </a:r>
            <a:endParaRPr lang="en-US"/>
          </a:p>
        </p:txBody>
      </p:sp>
      <p:sp>
        <p:nvSpPr>
          <p:cNvPr id="6" name="Footer Placeholder 5"/>
          <p:cNvSpPr>
            <a:spLocks noGrp="1"/>
          </p:cNvSpPr>
          <p:nvPr>
            <p:ph type="ftr" sz="quarter" idx="11"/>
          </p:nvPr>
        </p:nvSpPr>
        <p:spPr/>
        <p:txBody>
          <a:bodyPr/>
          <a:lstStyle/>
          <a:p>
            <a:r>
              <a:rPr lang="en-US" smtClean="0"/>
              <a:t>SafeAsync: Compositional Safety Testing</a:t>
            </a:r>
            <a:endParaRPr lang="en-US"/>
          </a:p>
        </p:txBody>
      </p:sp>
      <p:sp>
        <p:nvSpPr>
          <p:cNvPr id="7" name="Slide Number Placeholder 6"/>
          <p:cNvSpPr>
            <a:spLocks noGrp="1"/>
          </p:cNvSpPr>
          <p:nvPr>
            <p:ph type="sldNum" sz="quarter" idx="12"/>
          </p:nvPr>
        </p:nvSpPr>
        <p:spPr/>
        <p:txBody>
          <a:bodyPr/>
          <a:lstStyle/>
          <a:p>
            <a:fld id="{77CC721F-1D71-470D-9ADD-E53F1C9EB23A}" type="slidenum">
              <a:rPr lang="en-US" smtClean="0"/>
              <a:t>‹#›</a:t>
            </a:fld>
            <a:endParaRPr lang="en-US"/>
          </a:p>
        </p:txBody>
      </p:sp>
    </p:spTree>
    <p:extLst>
      <p:ext uri="{BB962C8B-B14F-4D97-AF65-F5344CB8AC3E}">
        <p14:creationId xmlns:p14="http://schemas.microsoft.com/office/powerpoint/2010/main" val="285712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PLDI 2019</a:t>
            </a:r>
            <a:endParaRPr lang="en-US"/>
          </a:p>
        </p:txBody>
      </p:sp>
      <p:sp>
        <p:nvSpPr>
          <p:cNvPr id="5" name="Footer Placeholder 4"/>
          <p:cNvSpPr>
            <a:spLocks noGrp="1"/>
          </p:cNvSpPr>
          <p:nvPr>
            <p:ph type="ftr" sz="quarter" idx="11"/>
          </p:nvPr>
        </p:nvSpPr>
        <p:spPr/>
        <p:txBody>
          <a:bodyPr/>
          <a:lstStyle/>
          <a:p>
            <a:r>
              <a:rPr lang="en-US" smtClean="0"/>
              <a:t>SafeAsync: Compositional Safety Testing</a:t>
            </a:r>
            <a:endParaRPr lang="en-US"/>
          </a:p>
        </p:txBody>
      </p:sp>
      <p:sp>
        <p:nvSpPr>
          <p:cNvPr id="6" name="Slide Number Placeholder 5"/>
          <p:cNvSpPr>
            <a:spLocks noGrp="1"/>
          </p:cNvSpPr>
          <p:nvPr>
            <p:ph type="sldNum" sz="quarter" idx="12"/>
          </p:nvPr>
        </p:nvSpPr>
        <p:spPr/>
        <p:txBody>
          <a:bodyPr/>
          <a:lstStyle/>
          <a:p>
            <a:fld id="{77CC721F-1D71-470D-9ADD-E53F1C9EB23A}" type="slidenum">
              <a:rPr lang="en-US" smtClean="0"/>
              <a:t>‹#›</a:t>
            </a:fld>
            <a:endParaRPr lang="en-US"/>
          </a:p>
        </p:txBody>
      </p:sp>
    </p:spTree>
    <p:extLst>
      <p:ext uri="{BB962C8B-B14F-4D97-AF65-F5344CB8AC3E}">
        <p14:creationId xmlns:p14="http://schemas.microsoft.com/office/powerpoint/2010/main" val="1034883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PLDI 2019</a:t>
            </a:r>
            <a:endParaRPr lang="en-US"/>
          </a:p>
        </p:txBody>
      </p:sp>
      <p:sp>
        <p:nvSpPr>
          <p:cNvPr id="5" name="Footer Placeholder 4"/>
          <p:cNvSpPr>
            <a:spLocks noGrp="1"/>
          </p:cNvSpPr>
          <p:nvPr>
            <p:ph type="ftr" sz="quarter" idx="11"/>
          </p:nvPr>
        </p:nvSpPr>
        <p:spPr/>
        <p:txBody>
          <a:bodyPr/>
          <a:lstStyle/>
          <a:p>
            <a:r>
              <a:rPr lang="en-US" smtClean="0"/>
              <a:t>SafeAsync: Compositional Safety Testing</a:t>
            </a:r>
            <a:endParaRPr lang="en-US"/>
          </a:p>
        </p:txBody>
      </p:sp>
      <p:sp>
        <p:nvSpPr>
          <p:cNvPr id="6" name="Slide Number Placeholder 5"/>
          <p:cNvSpPr>
            <a:spLocks noGrp="1"/>
          </p:cNvSpPr>
          <p:nvPr>
            <p:ph type="sldNum" sz="quarter" idx="12"/>
          </p:nvPr>
        </p:nvSpPr>
        <p:spPr/>
        <p:txBody>
          <a:bodyPr/>
          <a:lstStyle/>
          <a:p>
            <a:fld id="{77CC721F-1D71-470D-9ADD-E53F1C9EB23A}" type="slidenum">
              <a:rPr lang="en-US" smtClean="0"/>
              <a:t>‹#›</a:t>
            </a:fld>
            <a:endParaRPr lang="en-US"/>
          </a:p>
        </p:txBody>
      </p:sp>
    </p:spTree>
    <p:extLst>
      <p:ext uri="{BB962C8B-B14F-4D97-AF65-F5344CB8AC3E}">
        <p14:creationId xmlns:p14="http://schemas.microsoft.com/office/powerpoint/2010/main" val="1089873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a:t>
            </a:r>
          </a:p>
        </p:txBody>
      </p:sp>
      <p:sp>
        <p:nvSpPr>
          <p:cNvPr id="2" name="Title Placeholder 1"/>
          <p:cNvSpPr>
            <a:spLocks noGrp="1"/>
          </p:cNvSpPr>
          <p:nvPr>
            <p:ph type="title"/>
          </p:nvPr>
        </p:nvSpPr>
        <p:spPr>
          <a:xfrm>
            <a:off x="822960" y="208916"/>
            <a:ext cx="7543800" cy="8024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59" y="1271582"/>
            <a:ext cx="7543801" cy="4543728"/>
          </a:xfrm>
          <a:prstGeom prst="rect">
            <a:avLst/>
          </a:prstGeom>
        </p:spPr>
        <p:txBody>
          <a:bodyPr vert="horz" lIns="0" tIns="45720" rIns="0" bIns="45720" rtlCol="0">
            <a:normAutofit/>
          </a:bodyPr>
          <a:lstStyle/>
          <a:p>
            <a:pPr lvl="0"/>
            <a:r>
              <a:rPr lang="en-US" dirty="0"/>
              <a:t>Click to edit Master text styles</a:t>
            </a:r>
          </a:p>
          <a:p>
            <a:pPr marL="486918" lvl="1"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chemeClr val="tx2">
                    <a:lumMod val="50000"/>
                  </a:schemeClr>
                </a:solidFill>
              </a:defRPr>
            </a:lvl1pPr>
          </a:lstStyle>
          <a:p>
            <a:r>
              <a:rPr lang="en-US" smtClean="0"/>
              <a:t>PLDI 2019</a:t>
            </a:r>
            <a:endParaRPr lang="en-US" dirty="0"/>
          </a:p>
        </p:txBody>
      </p:sp>
      <p:sp>
        <p:nvSpPr>
          <p:cNvPr id="5" name="Footer Placeholder 4"/>
          <p:cNvSpPr>
            <a:spLocks noGrp="1"/>
          </p:cNvSpPr>
          <p:nvPr>
            <p:ph type="ftr" sz="quarter" idx="3"/>
          </p:nvPr>
        </p:nvSpPr>
        <p:spPr>
          <a:xfrm>
            <a:off x="2730300" y="6459786"/>
            <a:ext cx="4520679" cy="365125"/>
          </a:xfrm>
          <a:prstGeom prst="rect">
            <a:avLst/>
          </a:prstGeom>
        </p:spPr>
        <p:txBody>
          <a:bodyPr vert="horz" lIns="91440" tIns="45720" rIns="91440" bIns="45720" rtlCol="0" anchor="ctr"/>
          <a:lstStyle>
            <a:lvl1pPr algn="ctr">
              <a:defRPr sz="900" cap="all" baseline="0">
                <a:solidFill>
                  <a:schemeClr val="tx2">
                    <a:lumMod val="50000"/>
                  </a:schemeClr>
                </a:solidFill>
              </a:defRPr>
            </a:lvl1pPr>
          </a:lstStyle>
          <a:p>
            <a:r>
              <a:rPr lang="en-US" smtClean="0"/>
              <a:t>SafeAsync: Compositional Safety Testing</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chemeClr val="tx1"/>
                </a:solidFill>
              </a:defRPr>
            </a:lvl1pPr>
          </a:lstStyle>
          <a:p>
            <a:fld id="{77CC721F-1D71-470D-9ADD-E53F1C9EB23A}" type="slidenum">
              <a:rPr lang="en-US" smtClean="0"/>
              <a:pPr/>
              <a:t>‹#›</a:t>
            </a:fld>
            <a:endParaRPr lang="en-US" dirty="0"/>
          </a:p>
        </p:txBody>
      </p:sp>
      <p:cxnSp>
        <p:nvCxnSpPr>
          <p:cNvPr id="9" name="Straight Connector 8"/>
          <p:cNvCxnSpPr/>
          <p:nvPr userDrawn="1"/>
        </p:nvCxnSpPr>
        <p:spPr>
          <a:xfrm>
            <a:off x="394570" y="1058449"/>
            <a:ext cx="833607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8090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80" r:id="rId4"/>
    <p:sldLayoutId id="2147483681" r:id="rId5"/>
    <p:sldLayoutId id="2147483682" r:id="rId6"/>
    <p:sldLayoutId id="2147483683" r:id="rId7"/>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2">
              <a:lumMod val="50000"/>
            </a:schemeClr>
          </a:solidFill>
          <a:latin typeface="+mn-lt"/>
          <a:ea typeface="+mn-ea"/>
          <a:cs typeface="+mn-cs"/>
        </a:defRPr>
      </a:lvl1pPr>
      <a:lvl2pPr marL="201168" indent="0" algn="l" defTabSz="914400" rtl="0" eaLnBrk="1" latinLnBrk="0" hangingPunct="1">
        <a:lnSpc>
          <a:spcPct val="90000"/>
        </a:lnSpc>
        <a:spcBef>
          <a:spcPts val="200"/>
        </a:spcBef>
        <a:spcAft>
          <a:spcPts val="400"/>
        </a:spcAft>
        <a:buClr>
          <a:schemeClr val="accent1"/>
        </a:buClr>
        <a:buFont typeface="Calibri" pitchFamily="34" charset="0"/>
        <a:buNone/>
        <a:defRPr lang="en-US" sz="1800" kern="1200" dirty="0">
          <a:solidFill>
            <a:srgbClr val="0070C0"/>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3pPr>
      <a:lvl4pPr marL="85267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03555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0.png"/><Relationship Id="rId4" Type="http://schemas.openxmlformats.org/officeDocument/2006/relationships/image" Target="../media/image13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3200" b="1" dirty="0"/>
              <a:t>Safe Asynchronous Programming: Methodology, Language, and </a:t>
            </a:r>
            <a:r>
              <a:rPr lang="en-US" sz="3200" b="1" dirty="0" smtClean="0"/>
              <a:t>Tools</a:t>
            </a:r>
            <a:endParaRPr lang="en-US" sz="3200" dirty="0"/>
          </a:p>
        </p:txBody>
      </p:sp>
      <p:sp>
        <p:nvSpPr>
          <p:cNvPr id="3" name="Subtitle 2"/>
          <p:cNvSpPr>
            <a:spLocks noGrp="1"/>
          </p:cNvSpPr>
          <p:nvPr>
            <p:ph type="subTitle" idx="1"/>
          </p:nvPr>
        </p:nvSpPr>
        <p:spPr/>
        <p:txBody>
          <a:bodyPr/>
          <a:lstStyle/>
          <a:p>
            <a:r>
              <a:rPr lang="en-US" dirty="0" smtClean="0"/>
              <a:t>Compositional safety </a:t>
            </a:r>
            <a:r>
              <a:rPr lang="en-US" dirty="0" smtClean="0"/>
              <a:t>testing of </a:t>
            </a:r>
            <a:r>
              <a:rPr lang="en-US" dirty="0" err="1" smtClean="0"/>
              <a:t>Async</a:t>
            </a:r>
            <a:r>
              <a:rPr lang="en-US" dirty="0" smtClean="0"/>
              <a:t>. Programs</a:t>
            </a:r>
            <a:endParaRPr lang="en-US" dirty="0"/>
          </a:p>
        </p:txBody>
      </p:sp>
      <p:sp>
        <p:nvSpPr>
          <p:cNvPr id="4" name="Text Placeholder 3"/>
          <p:cNvSpPr>
            <a:spLocks noGrp="1"/>
          </p:cNvSpPr>
          <p:nvPr>
            <p:ph type="body" sz="quarter" idx="13"/>
          </p:nvPr>
        </p:nvSpPr>
        <p:spPr/>
        <p:txBody>
          <a:bodyPr/>
          <a:lstStyle/>
          <a:p>
            <a:r>
              <a:rPr lang="en-US" dirty="0" smtClean="0"/>
              <a:t>PLDI 2019</a:t>
            </a:r>
            <a:endParaRPr lang="en-US" dirty="0"/>
          </a:p>
        </p:txBody>
      </p:sp>
    </p:spTree>
    <p:extLst>
      <p:ext uri="{BB962C8B-B14F-4D97-AF65-F5344CB8AC3E}">
        <p14:creationId xmlns:p14="http://schemas.microsoft.com/office/powerpoint/2010/main" val="75095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9144000" cy="65485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5" name="Footer Placeholder 4">
            <a:extLst>
              <a:ext uri="{FF2B5EF4-FFF2-40B4-BE49-F238E27FC236}">
                <a16:creationId xmlns:a16="http://schemas.microsoft.com/office/drawing/2014/main" id="{7ADEF74A-5121-4C6B-99CC-23335279AE4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23D15299-38D8-4AB9-891B-2A57A403E0E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8" name="TextBox 7"/>
          <p:cNvSpPr txBox="1"/>
          <p:nvPr/>
        </p:nvSpPr>
        <p:spPr>
          <a:xfrm>
            <a:off x="326531" y="258833"/>
            <a:ext cx="2746457" cy="738664"/>
          </a:xfrm>
          <a:prstGeom prst="rect">
            <a:avLst/>
          </a:prstGeom>
          <a:solidFill>
            <a:schemeClr val="accent2"/>
          </a:solidFill>
          <a:ln>
            <a:solidFill>
              <a:schemeClr val="accent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 Events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event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eRequest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RequestType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event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eResponse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ResponseType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12" name="TextBox 11"/>
          <p:cNvSpPr txBox="1"/>
          <p:nvPr/>
        </p:nvSpPr>
        <p:spPr>
          <a:xfrm>
            <a:off x="326531" y="1152668"/>
            <a:ext cx="3956596" cy="5262979"/>
          </a:xfrm>
          <a:prstGeom prst="rect">
            <a:avLst/>
          </a:prstGeom>
          <a:solidFill>
            <a:schemeClr val="accent2"/>
          </a:solidFill>
          <a:ln>
            <a:solidFill>
              <a:schemeClr val="accent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/*Client Machine*/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machine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ClientImpl</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endPar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eResponse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sends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eRequest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endPar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creates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err="1">
                <a:ln>
                  <a:noFill/>
                </a:ln>
                <a:solidFill>
                  <a:srgbClr val="0070C0"/>
                </a:solidFill>
                <a:effectLst/>
                <a:uLnTx/>
                <a:uFillTx/>
                <a:latin typeface="Cambria" panose="02040503050406030204"/>
                <a:ea typeface="+mn-ea"/>
                <a:cs typeface="+mn-cs"/>
              </a:rPr>
              <a:t>var</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server :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start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state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Init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entry</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server = </a:t>
            </a:r>
            <a:r>
              <a:rPr kumimoji="0" lang="en-US" sz="1400" b="1" i="0" u="none" strike="noStrike" kern="1200" cap="none" spc="0" normalizeH="0" baseline="0" noProof="0" dirty="0">
                <a:ln>
                  <a:noFill/>
                </a:ln>
                <a:solidFill>
                  <a:srgbClr val="7030A0"/>
                </a:solidFill>
                <a:effectLst/>
                <a:uLnTx/>
                <a:uFillTx/>
                <a:latin typeface="Cambria" panose="02040503050406030204"/>
                <a:ea typeface="+mn-ea"/>
                <a:cs typeface="+mn-cs"/>
              </a:rPr>
              <a:t>new</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err="1">
                <a:ln>
                  <a:noFill/>
                </a:ln>
                <a:solidFill>
                  <a:srgbClr val="7030A0"/>
                </a:solidFill>
                <a:effectLst/>
                <a:uLnTx/>
                <a:uFillTx/>
                <a:latin typeface="Cambria" panose="02040503050406030204"/>
                <a:ea typeface="+mn-ea"/>
                <a:cs typeface="+mn-cs"/>
              </a:rPr>
              <a:t>goto</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StartPumpingRequests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state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StartPumpingRequests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entry</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7030A0"/>
                </a:solidFill>
                <a:effectLst/>
                <a:uLnTx/>
                <a:uFillTx/>
                <a:latin typeface="Cambria" panose="02040503050406030204"/>
                <a:ea typeface="+mn-ea"/>
                <a:cs typeface="+mn-cs"/>
              </a:rPr>
              <a:t>      send</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server,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eRequest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payload;</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on</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eResponse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do</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(payload: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ResponseType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err="1">
                <a:ln>
                  <a:noFill/>
                </a:ln>
                <a:solidFill>
                  <a:srgbClr val="7030A0"/>
                </a:solidFill>
                <a:effectLst/>
                <a:uLnTx/>
                <a:uFillTx/>
                <a:latin typeface="Cambria" panose="02040503050406030204"/>
                <a:ea typeface="+mn-ea"/>
                <a:cs typeface="+mn-cs"/>
              </a:rPr>
              <a:t>goto</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StartPumpingRequests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14" name="TextBox 13"/>
          <p:cNvSpPr txBox="1"/>
          <p:nvPr/>
        </p:nvSpPr>
        <p:spPr>
          <a:xfrm>
            <a:off x="4618181" y="1291214"/>
            <a:ext cx="3439083" cy="3323987"/>
          </a:xfrm>
          <a:prstGeom prst="rect">
            <a:avLst/>
          </a:prstGeom>
          <a:solidFill>
            <a:schemeClr val="bg1"/>
          </a:solidFill>
          <a:ln>
            <a:solidFill>
              <a:schemeClr val="accent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 Server Machine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machine</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ServerImpl</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sends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eResponse</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eProcessReq</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eRequest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eReqSuccess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eReqFail</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creates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err="1">
                <a:ln>
                  <a:noFill/>
                </a:ln>
                <a:solidFill>
                  <a:srgbClr val="0070C0"/>
                </a:solidFill>
                <a:effectLst/>
                <a:uLnTx/>
                <a:uFillTx/>
                <a:latin typeface="Cambria" panose="02040503050406030204"/>
                <a:ea typeface="+mn-ea"/>
                <a:cs typeface="+mn-cs"/>
              </a:rPr>
              <a:t>var</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helper: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start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state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Init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entry</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helper = </a:t>
            </a:r>
            <a:r>
              <a:rPr kumimoji="0" lang="en-US" sz="1400" b="1" i="0" u="none" strike="noStrike" kern="1200" cap="none" spc="0" normalizeH="0" baseline="0" noProof="0" dirty="0">
                <a:ln>
                  <a:noFill/>
                </a:ln>
                <a:solidFill>
                  <a:srgbClr val="7030A0"/>
                </a:solidFill>
                <a:effectLst/>
                <a:uLnTx/>
                <a:uFillTx/>
                <a:latin typeface="Cambria" panose="02040503050406030204"/>
                <a:ea typeface="+mn-ea"/>
                <a:cs typeface="+mn-cs"/>
              </a:rPr>
              <a:t>new</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err="1">
                <a:ln>
                  <a:noFill/>
                </a:ln>
                <a:solidFill>
                  <a:srgbClr val="7030A0"/>
                </a:solidFill>
                <a:effectLst/>
                <a:uLnTx/>
                <a:uFillTx/>
                <a:latin typeface="Cambria" panose="02040503050406030204"/>
                <a:ea typeface="+mn-ea"/>
                <a:cs typeface="+mn-cs"/>
              </a:rPr>
              <a:t>goto</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WaitForRequests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8" name="TextBox 17"/>
          <p:cNvSpPr txBox="1"/>
          <p:nvPr/>
        </p:nvSpPr>
        <p:spPr>
          <a:xfrm>
            <a:off x="4486671" y="151111"/>
            <a:ext cx="3696781" cy="954107"/>
          </a:xfrm>
          <a:prstGeom prst="rect">
            <a:avLst/>
          </a:prstGeom>
          <a:solidFill>
            <a:schemeClr val="accent2"/>
          </a:solidFill>
          <a:ln>
            <a:solidFill>
              <a:schemeClr val="accent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 Interfaces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interface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eRequest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interface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iClient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eResponse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interface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eProcessReq</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19" name="TextBox 18"/>
          <p:cNvSpPr txBox="1"/>
          <p:nvPr/>
        </p:nvSpPr>
        <p:spPr>
          <a:xfrm>
            <a:off x="4618181" y="4978400"/>
            <a:ext cx="2645404" cy="1384995"/>
          </a:xfrm>
          <a:prstGeom prst="rect">
            <a:avLst/>
          </a:prstGeom>
          <a:solidFill>
            <a:schemeClr val="accent2"/>
          </a:solidFill>
          <a:ln>
            <a:solidFill>
              <a:schemeClr val="accent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 Helper Machine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machine</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HelperImpl</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endPar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eProcessReq</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sends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eReqSuccess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eReqFail</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 </a:t>
            </a:r>
            <a:endPar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creates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 body */ </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20" name="Rounded Rectangle 19"/>
          <p:cNvSpPr/>
          <p:nvPr/>
        </p:nvSpPr>
        <p:spPr>
          <a:xfrm>
            <a:off x="326531" y="1626049"/>
            <a:ext cx="2653007" cy="69227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21" name="Rounded Rectangle 20"/>
          <p:cNvSpPr/>
          <p:nvPr/>
        </p:nvSpPr>
        <p:spPr>
          <a:xfrm>
            <a:off x="512620" y="3135752"/>
            <a:ext cx="2752437" cy="2216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22" name="Rounded Rectangle 21"/>
          <p:cNvSpPr/>
          <p:nvPr/>
        </p:nvSpPr>
        <p:spPr>
          <a:xfrm>
            <a:off x="512620" y="4399256"/>
            <a:ext cx="2752437" cy="2216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59992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4" grpId="0" animBg="1"/>
      <p:bldP spid="18" grpId="0" animBg="1"/>
      <p:bldP spid="19" grpId="0" animBg="1"/>
      <p:bldP spid="20" grpId="0" animBg="1"/>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38"/>
            <a:ext cx="2908531" cy="802457"/>
          </a:xfrm>
        </p:spPr>
        <p:txBody>
          <a:bodyPr/>
          <a:lstStyle/>
          <a:p>
            <a:r>
              <a:rPr lang="en-US" dirty="0" smtClean="0"/>
              <a:t>Road Map</a:t>
            </a:r>
            <a:endParaRPr lang="en-US"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1080655" y="1199667"/>
                <a:ext cx="7777018" cy="5071823"/>
              </a:xfrm>
            </p:spPr>
            <p:txBody>
              <a:bodyPr>
                <a:noAutofit/>
              </a:bodyPr>
              <a:lstStyle/>
              <a:p>
                <a:r>
                  <a:rPr lang="en-US" sz="2400" dirty="0" smtClean="0">
                    <a:solidFill>
                      <a:srgbClr val="FF0000"/>
                    </a:solidFill>
                  </a:rPr>
                  <a:t>[Goal] </a:t>
                </a:r>
                <a:r>
                  <a:rPr lang="en-US" sz="2400" dirty="0" smtClean="0"/>
                  <a:t>Module System that enable circular assume guarantee and compositional refinement.</a:t>
                </a:r>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r>
                      <a:rPr lang="en-US" sz="2200" b="0" i="1" smtClean="0">
                        <a:latin typeface="Cambria Math" panose="02040503050406030204" pitchFamily="18" charset="0"/>
                      </a:rPr>
                      <m:t>𝑎𝑛𝑑</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oMath>
                </a14:m>
                <a:endParaRPr lang="en-US" sz="2200" dirty="0" smtClean="0"/>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𝑅</m:t>
                    </m:r>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𝑅</m:t>
                    </m:r>
                  </m:oMath>
                </a14:m>
                <a:endParaRPr lang="en-US" sz="2200" dirty="0" smtClean="0"/>
              </a:p>
              <a:p>
                <a:endParaRPr lang="en-US" sz="2400" dirty="0" smtClean="0">
                  <a:solidFill>
                    <a:srgbClr val="7030A0"/>
                  </a:solidFill>
                </a:endParaRPr>
              </a:p>
              <a:p>
                <a:endParaRPr lang="en-US" sz="2400" dirty="0">
                  <a:solidFill>
                    <a:srgbClr val="7030A0"/>
                  </a:solidFill>
                </a:endParaRPr>
              </a:p>
              <a:p>
                <a:endParaRPr lang="en-US" sz="2400" dirty="0" smtClean="0">
                  <a:solidFill>
                    <a:srgbClr val="7030A0"/>
                  </a:solidFill>
                </a:endParaRPr>
              </a:p>
              <a:p>
                <a:r>
                  <a:rPr lang="en-US" sz="2400" dirty="0" smtClean="0">
                    <a:solidFill>
                      <a:srgbClr val="7030A0"/>
                    </a:solidFill>
                  </a:rPr>
                  <a:t>[Step] </a:t>
                </a:r>
                <a:r>
                  <a:rPr lang="en-US" sz="2400" dirty="0" smtClean="0"/>
                  <a:t>Module as a unit of composition.</a:t>
                </a:r>
                <a:endParaRPr lang="en-US" sz="2400" dirty="0"/>
              </a:p>
              <a:p>
                <a:r>
                  <a:rPr lang="en-US" sz="2400" dirty="0" smtClean="0">
                    <a:solidFill>
                      <a:srgbClr val="7030A0"/>
                    </a:solidFill>
                  </a:rPr>
                  <a:t>[Step] </a:t>
                </a:r>
                <a:r>
                  <a:rPr lang="en-US" sz="2400" dirty="0" smtClean="0"/>
                  <a:t>Extensions to P machines (actor model).</a:t>
                </a:r>
                <a:endParaRPr lang="en-US" sz="2400" dirty="0"/>
              </a:p>
              <a:p>
                <a:r>
                  <a:rPr lang="en-US" sz="2400" dirty="0" smtClean="0">
                    <a:solidFill>
                      <a:srgbClr val="00B050"/>
                    </a:solidFill>
                  </a:rPr>
                  <a:t>[Start]</a:t>
                </a:r>
                <a:r>
                  <a:rPr lang="en-US" sz="2400" dirty="0" smtClean="0"/>
                  <a:t> Distributed System as a collection of P machines.</a:t>
                </a: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1080655" y="1199667"/>
                <a:ext cx="7777018" cy="5071823"/>
              </a:xfrm>
              <a:blipFill>
                <a:blip r:embed="rId3"/>
                <a:stretch>
                  <a:fillRect l="-2351" t="-1683"/>
                </a:stretch>
              </a:blipFill>
            </p:spPr>
            <p:txBody>
              <a:bodyPr/>
              <a:lstStyle/>
              <a:p>
                <a:r>
                  <a:rPr lang="en-US">
                    <a:noFill/>
                  </a:rPr>
                  <a:t> </a:t>
                </a:r>
              </a:p>
            </p:txBody>
          </p:sp>
        </mc:Fallback>
      </mc:AlternateContent>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27" y="1136072"/>
            <a:ext cx="786534" cy="4521257"/>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Image result for yellow flag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410346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BCB8D-707A-410C-86C8-DB8B6E893498}"/>
              </a:ext>
            </a:extLst>
          </p:cNvPr>
          <p:cNvSpPr>
            <a:spLocks noGrp="1"/>
          </p:cNvSpPr>
          <p:nvPr>
            <p:ph type="title"/>
          </p:nvPr>
        </p:nvSpPr>
        <p:spPr/>
        <p:txBody>
          <a:bodyPr>
            <a:normAutofit/>
          </a:bodyPr>
          <a:lstStyle/>
          <a:p>
            <a:r>
              <a:rPr lang="en-US" dirty="0" smtClean="0"/>
              <a:t>ModP Module</a:t>
            </a:r>
            <a:endParaRPr lang="en-US" dirty="0"/>
          </a:p>
        </p:txBody>
      </p:sp>
      <p:sp>
        <p:nvSpPr>
          <p:cNvPr id="5" name="Footer Placeholder 4">
            <a:extLst>
              <a:ext uri="{FF2B5EF4-FFF2-40B4-BE49-F238E27FC236}">
                <a16:creationId xmlns:a16="http://schemas.microsoft.com/office/drawing/2014/main" id="{92FD2F20-5264-4AD6-BA27-2D4CC7BD0A3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B57F8386-5AFA-452C-BFDD-3A796A00FC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TextBox 7"/>
              <p:cNvSpPr txBox="1"/>
              <p:nvPr/>
            </p:nvSpPr>
            <p:spPr>
              <a:xfrm>
                <a:off x="249150" y="1602066"/>
                <a:ext cx="8691417" cy="646331"/>
              </a:xfrm>
              <a:prstGeom prst="rect">
                <a:avLst/>
              </a:prstGeom>
              <a:no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ambria" panose="02040503050406030204"/>
                    <a:ea typeface="+mn-ea"/>
                    <a:cs typeface="+mn-cs"/>
                  </a:rPr>
                  <a:t>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ClientModule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iClient</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ClientImpl</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ambria" panose="02040503050406030204"/>
                    <a:ea typeface="+mn-ea"/>
                    <a:cs typeface="+mn-cs"/>
                  </a:rPr>
                  <a:t>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ServerModule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ServerImpl</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49150" y="1602066"/>
                <a:ext cx="8691417" cy="646331"/>
              </a:xfrm>
              <a:prstGeom prst="rect">
                <a:avLst/>
              </a:prstGeom>
              <a:blipFill>
                <a:blip r:embed="rId3"/>
                <a:stretch>
                  <a:fillRect l="-560" t="-5556" b="-12037"/>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49150" y="2761402"/>
                <a:ext cx="5258919" cy="378962"/>
              </a:xfrm>
              <a:prstGeom prst="rect">
                <a:avLst/>
              </a:prstGeom>
              <a:no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ambria" panose="02040503050406030204"/>
                    <a:ea typeface="+mn-ea"/>
                    <a:cs typeface="+mn-cs"/>
                  </a:rPr>
                  <a:t>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System =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ClientModule</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ServerModule</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49150" y="2761402"/>
                <a:ext cx="5258919" cy="378962"/>
              </a:xfrm>
              <a:prstGeom prst="rect">
                <a:avLst/>
              </a:prstGeom>
              <a:blipFill>
                <a:blip r:embed="rId4"/>
                <a:stretch>
                  <a:fillRect l="-925" t="-9375" b="-18750"/>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49150" y="3769316"/>
                <a:ext cx="7998923" cy="584775"/>
              </a:xfrm>
              <a:prstGeom prst="rect">
                <a:avLst/>
              </a:prstGeom>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C0"/>
                    </a:solidFill>
                    <a:effectLst/>
                    <a:uLnTx/>
                    <a:uFillTx/>
                    <a:latin typeface="Cambria" panose="02040503050406030204"/>
                    <a:ea typeface="+mn-ea"/>
                    <a:cs typeface="+mn-cs"/>
                  </a:rPr>
                  <a:t>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AbstractModule</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ServerAbs</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C0"/>
                    </a:solidFill>
                    <a:effectLst/>
                    <a:uLnTx/>
                    <a:uFillTx/>
                    <a:latin typeface="Cambria" panose="02040503050406030204"/>
                    <a:ea typeface="+mn-ea"/>
                    <a:cs typeface="+mn-cs"/>
                  </a:rPr>
                  <a:t>module</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System =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ClientModule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AbstractModule;</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3" name="Rectangle 2"/>
              <p:cNvSpPr>
                <a:spLocks noRot="1" noChangeAspect="1" noMove="1" noResize="1" noEditPoints="1" noAdjustHandles="1" noChangeArrowheads="1" noChangeShapeType="1" noTextEdit="1"/>
              </p:cNvSpPr>
              <p:nvPr/>
            </p:nvSpPr>
            <p:spPr>
              <a:xfrm>
                <a:off x="249150" y="3769316"/>
                <a:ext cx="7998923" cy="584775"/>
              </a:xfrm>
              <a:prstGeom prst="rect">
                <a:avLst/>
              </a:prstGeom>
              <a:blipFill>
                <a:blip r:embed="rId5"/>
                <a:stretch>
                  <a:fillRect l="-381" t="-3061" b="-10204"/>
                </a:stretch>
              </a:blipFill>
              <a:ln>
                <a:solidFill>
                  <a:schemeClr val="accent1"/>
                </a:solidFill>
              </a:ln>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88900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087" y="296391"/>
            <a:ext cx="7932651" cy="802457"/>
          </a:xfrm>
        </p:spPr>
        <p:txBody>
          <a:bodyPr>
            <a:normAutofit fontScale="90000"/>
          </a:bodyPr>
          <a:lstStyle/>
          <a:p>
            <a:r>
              <a:rPr lang="en-US" dirty="0" smtClean="0"/>
              <a:t>Abstraction based Decomposition</a:t>
            </a:r>
            <a:endParaRPr lang="en-US" dirty="0"/>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6" name="TextBox 5"/>
          <p:cNvSpPr txBox="1"/>
          <p:nvPr/>
        </p:nvSpPr>
        <p:spPr>
          <a:xfrm>
            <a:off x="676506" y="3537527"/>
            <a:ext cx="7836708" cy="1077218"/>
          </a:xfrm>
          <a:prstGeom prst="rect">
            <a:avLst/>
          </a:prstGeom>
          <a:no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92D050"/>
                </a:solidFill>
                <a:effectLst/>
                <a:uLnTx/>
                <a:uFillTx/>
                <a:latin typeface="Cambria" panose="02040503050406030204"/>
                <a:ea typeface="+mn-ea"/>
                <a:cs typeface="+mn-cs"/>
              </a:rPr>
              <a:t>//check: </a:t>
            </a:r>
            <a:r>
              <a:rPr kumimoji="0" lang="en-US" sz="1600" b="0" i="0" u="none" strike="noStrike" kern="1200" cap="none" spc="0" normalizeH="0" baseline="0" noProof="0" dirty="0" err="1">
                <a:ln>
                  <a:noFill/>
                </a:ln>
                <a:solidFill>
                  <a:srgbClr val="92D050"/>
                </a:solidFill>
                <a:effectLst/>
                <a:uLnTx/>
                <a:uFillTx/>
                <a:latin typeface="Cambria" panose="02040503050406030204"/>
                <a:ea typeface="+mn-ea"/>
                <a:cs typeface="+mn-cs"/>
              </a:rPr>
              <a:t>ClientModule</a:t>
            </a:r>
            <a:r>
              <a:rPr kumimoji="0" lang="en-US" sz="1600" b="0" i="0" u="none" strike="noStrike" kern="1200" cap="none" spc="0" normalizeH="0" baseline="0" noProof="0" dirty="0">
                <a:ln>
                  <a:noFill/>
                </a:ln>
                <a:solidFill>
                  <a:srgbClr val="92D05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0070C0"/>
                </a:solidFill>
                <a:effectLst/>
                <a:uLnTx/>
                <a:uFillTx/>
                <a:latin typeface="Cambria" panose="02040503050406030204"/>
                <a:ea typeface="+mn-ea"/>
                <a:cs typeface="+mn-cs"/>
              </a:rPr>
              <a:t>check</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c0: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a:t>
            </a:r>
            <a:r>
              <a:rPr kumimoji="0" lang="en-US" sz="1600" b="0" i="0" u="none" strike="noStrike" kern="1200" cap="none" spc="0" normalizeH="0" baseline="0" noProof="0" dirty="0">
                <a:ln>
                  <a:noFill/>
                </a:ln>
                <a:solidFill>
                  <a:srgbClr val="FF0000"/>
                </a:solidFill>
                <a:effectLst/>
                <a:uLnTx/>
                <a:uFillTx/>
                <a:latin typeface="Cambria" panose="02040503050406030204"/>
                <a:ea typeface="+mn-ea"/>
                <a:cs typeface="+mn-cs"/>
              </a:rPr>
              <a:t>assert</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ReqIdsAreMonoInc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a:ln>
                  <a:noFill/>
                </a:ln>
                <a:solidFill>
                  <a:srgbClr val="FF0000"/>
                </a:solidFill>
                <a:effectLst/>
                <a:uLnTx/>
                <a:uFillTx/>
                <a:latin typeface="Cambria" panose="02040503050406030204"/>
                <a:ea typeface="+mn-ea"/>
                <a:cs typeface="+mn-cs"/>
              </a:rPr>
              <a:t>in</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ClientModule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AbstractServerModule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92D050"/>
                </a:solidFill>
                <a:effectLst/>
                <a:uLnTx/>
                <a:uFillTx/>
                <a:latin typeface="Cambria" panose="02040503050406030204"/>
                <a:ea typeface="+mn-ea"/>
                <a:cs typeface="+mn-cs"/>
              </a:rPr>
              <a:t>//check: </a:t>
            </a:r>
            <a:r>
              <a:rPr kumimoji="0" lang="en-US" sz="1600" b="0" i="0" u="none" strike="noStrike" kern="1200" cap="none" spc="0" normalizeH="0" baseline="0" noProof="0" dirty="0" err="1">
                <a:ln>
                  <a:noFill/>
                </a:ln>
                <a:solidFill>
                  <a:srgbClr val="92D050"/>
                </a:solidFill>
                <a:effectLst/>
                <a:uLnTx/>
                <a:uFillTx/>
                <a:latin typeface="Cambria" panose="02040503050406030204"/>
                <a:ea typeface="+mn-ea"/>
                <a:cs typeface="+mn-cs"/>
              </a:rPr>
              <a:t>ServerModule</a:t>
            </a:r>
            <a:r>
              <a:rPr kumimoji="0" lang="en-US" sz="1600" b="0" i="0" u="none" strike="noStrike" kern="1200" cap="none" spc="0" normalizeH="0" baseline="0" noProof="0" dirty="0">
                <a:ln>
                  <a:noFill/>
                </a:ln>
                <a:solidFill>
                  <a:srgbClr val="92D05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C0"/>
                </a:solidFill>
                <a:effectLst/>
                <a:uLnTx/>
                <a:uFillTx/>
                <a:latin typeface="Cambria" panose="02040503050406030204"/>
                <a:ea typeface="+mn-ea"/>
                <a:cs typeface="+mn-cs"/>
              </a:rPr>
              <a:t>check</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c1: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a:t>
            </a:r>
            <a:r>
              <a:rPr kumimoji="0" lang="en-US" sz="1600" b="0" i="0" u="none" strike="noStrike" kern="1200" cap="none" spc="0" normalizeH="0" baseline="0" noProof="0" dirty="0">
                <a:ln>
                  <a:noFill/>
                </a:ln>
                <a:solidFill>
                  <a:srgbClr val="FF0000"/>
                </a:solidFill>
                <a:effectLst/>
                <a:uLnTx/>
                <a:uFillTx/>
                <a:latin typeface="Cambria" panose="02040503050406030204"/>
                <a:ea typeface="+mn-ea"/>
                <a:cs typeface="+mn-cs"/>
              </a:rPr>
              <a:t>assert</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ResIdsAreMonoInc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a:ln>
                  <a:noFill/>
                </a:ln>
                <a:solidFill>
                  <a:srgbClr val="FF0000"/>
                </a:solidFill>
                <a:effectLst/>
                <a:uLnTx/>
                <a:uFillTx/>
                <a:latin typeface="Cambria" panose="02040503050406030204"/>
                <a:ea typeface="+mn-ea"/>
                <a:cs typeface="+mn-cs"/>
              </a:rPr>
              <a:t>in</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ServerModule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AbstractClientModule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7" name="TextBox 6">
            <a:extLst>
              <a:ext uri="{FF2B5EF4-FFF2-40B4-BE49-F238E27FC236}">
                <a16:creationId xmlns:a16="http://schemas.microsoft.com/office/drawing/2014/main" id="{C1D53010-3C0E-4E6A-A21E-9307586FD01F}"/>
              </a:ext>
            </a:extLst>
          </p:cNvPr>
          <p:cNvSpPr txBox="1"/>
          <p:nvPr/>
        </p:nvSpPr>
        <p:spPr>
          <a:xfrm>
            <a:off x="982674" y="1372025"/>
            <a:ext cx="2535951" cy="830997"/>
          </a:xfrm>
          <a:prstGeom prst="rect">
            <a:avLst/>
          </a:prstGeom>
          <a:no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spec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ReqIdsAreMonotonic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observes</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eRequest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8" name="TextBox 7">
            <a:extLst>
              <a:ext uri="{FF2B5EF4-FFF2-40B4-BE49-F238E27FC236}">
                <a16:creationId xmlns:a16="http://schemas.microsoft.com/office/drawing/2014/main" id="{A146CE58-4E94-46A5-B0E7-01653ACA695A}"/>
              </a:ext>
            </a:extLst>
          </p:cNvPr>
          <p:cNvSpPr txBox="1"/>
          <p:nvPr/>
        </p:nvSpPr>
        <p:spPr>
          <a:xfrm>
            <a:off x="5145114" y="1367256"/>
            <a:ext cx="2619307" cy="830997"/>
          </a:xfrm>
          <a:prstGeom prst="rect">
            <a:avLst/>
          </a:prstGeom>
          <a:no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spec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RespIdsAreMonotonic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observes</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eResponse</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4256648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38"/>
            <a:ext cx="2908531" cy="802457"/>
          </a:xfrm>
        </p:spPr>
        <p:txBody>
          <a:bodyPr/>
          <a:lstStyle/>
          <a:p>
            <a:r>
              <a:rPr lang="en-US" dirty="0" smtClean="0"/>
              <a:t>Road Map</a:t>
            </a:r>
            <a:endParaRPr lang="en-US"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1080655" y="1199667"/>
                <a:ext cx="7777018" cy="5071823"/>
              </a:xfrm>
            </p:spPr>
            <p:txBody>
              <a:bodyPr>
                <a:noAutofit/>
              </a:bodyPr>
              <a:lstStyle/>
              <a:p>
                <a:r>
                  <a:rPr lang="en-US" sz="2400" dirty="0" smtClean="0">
                    <a:solidFill>
                      <a:srgbClr val="FF0000"/>
                    </a:solidFill>
                  </a:rPr>
                  <a:t>[Goal] </a:t>
                </a:r>
                <a:r>
                  <a:rPr lang="en-US" sz="2400" dirty="0" smtClean="0"/>
                  <a:t>Module System that enable circular assume guarantee and compositional refinement.</a:t>
                </a:r>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r>
                      <a:rPr lang="en-US" sz="2200" b="0" i="1" smtClean="0">
                        <a:latin typeface="Cambria Math" panose="02040503050406030204" pitchFamily="18" charset="0"/>
                      </a:rPr>
                      <m:t>𝑎𝑛𝑑</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oMath>
                </a14:m>
                <a:endParaRPr lang="en-US" sz="2200" dirty="0" smtClean="0"/>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𝑅</m:t>
                    </m:r>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𝑅</m:t>
                    </m:r>
                  </m:oMath>
                </a14:m>
                <a:endParaRPr lang="en-US" sz="2200" dirty="0" smtClean="0"/>
              </a:p>
              <a:p>
                <a:endParaRPr lang="en-US" sz="2400" dirty="0" smtClean="0">
                  <a:solidFill>
                    <a:srgbClr val="7030A0"/>
                  </a:solidFill>
                </a:endParaRPr>
              </a:p>
              <a:p>
                <a:endParaRPr lang="en-US" sz="2400" dirty="0">
                  <a:solidFill>
                    <a:srgbClr val="7030A0"/>
                  </a:solidFill>
                </a:endParaRPr>
              </a:p>
              <a:p>
                <a:r>
                  <a:rPr lang="en-US" sz="2400" dirty="0">
                    <a:solidFill>
                      <a:srgbClr val="7030A0"/>
                    </a:solidFill>
                  </a:rPr>
                  <a:t>[Step] </a:t>
                </a:r>
                <a:r>
                  <a:rPr lang="en-US" sz="2400" dirty="0"/>
                  <a:t>Module as a open system, traces and </a:t>
                </a:r>
                <a:r>
                  <a:rPr lang="en-US" sz="2400" dirty="0" smtClean="0"/>
                  <a:t>refinement</a:t>
                </a:r>
                <a:endParaRPr lang="en-US" sz="2400" dirty="0" smtClean="0">
                  <a:solidFill>
                    <a:srgbClr val="7030A0"/>
                  </a:solidFill>
                </a:endParaRPr>
              </a:p>
              <a:p>
                <a:r>
                  <a:rPr lang="en-US" sz="2400" dirty="0" smtClean="0">
                    <a:solidFill>
                      <a:srgbClr val="7030A0"/>
                    </a:solidFill>
                  </a:rPr>
                  <a:t>[Step] </a:t>
                </a:r>
                <a:r>
                  <a:rPr lang="en-US" sz="2400" dirty="0" smtClean="0"/>
                  <a:t>Module as a unit of composition.</a:t>
                </a:r>
                <a:endParaRPr lang="en-US" sz="2400" dirty="0"/>
              </a:p>
              <a:p>
                <a:r>
                  <a:rPr lang="en-US" sz="2400" dirty="0" smtClean="0">
                    <a:solidFill>
                      <a:srgbClr val="7030A0"/>
                    </a:solidFill>
                  </a:rPr>
                  <a:t>[Step] </a:t>
                </a:r>
                <a:r>
                  <a:rPr lang="en-US" sz="2400" dirty="0" smtClean="0"/>
                  <a:t>Extensions to P machines (actor model).</a:t>
                </a:r>
                <a:endParaRPr lang="en-US" sz="2400" dirty="0"/>
              </a:p>
              <a:p>
                <a:r>
                  <a:rPr lang="en-US" sz="2400" dirty="0" smtClean="0">
                    <a:solidFill>
                      <a:srgbClr val="00B050"/>
                    </a:solidFill>
                  </a:rPr>
                  <a:t>[Start]</a:t>
                </a:r>
                <a:r>
                  <a:rPr lang="en-US" sz="2400" dirty="0" smtClean="0"/>
                  <a:t> Distributed System as a collection of P machines.</a:t>
                </a: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1080655" y="1199667"/>
                <a:ext cx="7777018" cy="5071823"/>
              </a:xfrm>
              <a:blipFill>
                <a:blip r:embed="rId3"/>
                <a:stretch>
                  <a:fillRect l="-2351" t="-1683"/>
                </a:stretch>
              </a:blipFill>
            </p:spPr>
            <p:txBody>
              <a:bodyPr/>
              <a:lstStyle/>
              <a:p>
                <a:r>
                  <a:rPr lang="en-US">
                    <a:noFill/>
                  </a:rPr>
                  <a:t> </a:t>
                </a:r>
              </a:p>
            </p:txBody>
          </p:sp>
        </mc:Fallback>
      </mc:AlternateContent>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27" y="1136072"/>
            <a:ext cx="786534" cy="4521257"/>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Image result for yellow flag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12217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BCB8D-707A-410C-86C8-DB8B6E893498}"/>
              </a:ext>
            </a:extLst>
          </p:cNvPr>
          <p:cNvSpPr>
            <a:spLocks noGrp="1"/>
          </p:cNvSpPr>
          <p:nvPr>
            <p:ph type="title"/>
          </p:nvPr>
        </p:nvSpPr>
        <p:spPr/>
        <p:txBody>
          <a:bodyPr>
            <a:normAutofit/>
          </a:bodyPr>
          <a:lstStyle/>
          <a:p>
            <a:r>
              <a:rPr lang="en-US" dirty="0"/>
              <a:t>ModP </a:t>
            </a:r>
            <a:r>
              <a:rPr lang="en-US" dirty="0" smtClean="0"/>
              <a:t>Module</a:t>
            </a:r>
            <a:endParaRPr lang="en-US" dirty="0"/>
          </a:p>
        </p:txBody>
      </p:sp>
      <p:sp>
        <p:nvSpPr>
          <p:cNvPr id="5" name="Footer Placeholder 4">
            <a:extLst>
              <a:ext uri="{FF2B5EF4-FFF2-40B4-BE49-F238E27FC236}">
                <a16:creationId xmlns:a16="http://schemas.microsoft.com/office/drawing/2014/main" id="{92FD2F20-5264-4AD6-BA27-2D4CC7BD0A3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B57F8386-5AFA-452C-BFDD-3A796A00FC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TextBox 7"/>
              <p:cNvSpPr txBox="1"/>
              <p:nvPr/>
            </p:nvSpPr>
            <p:spPr>
              <a:xfrm>
                <a:off x="249150" y="1602066"/>
                <a:ext cx="869141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ambria" panose="02040503050406030204"/>
                    <a:ea typeface="+mn-ea"/>
                    <a:cs typeface="+mn-cs"/>
                  </a:rPr>
                  <a:t>module</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ServerModule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ServerImpl</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49150" y="1602066"/>
                <a:ext cx="8691417" cy="369332"/>
              </a:xfrm>
              <a:prstGeom prst="rect">
                <a:avLst/>
              </a:prstGeom>
              <a:blipFill>
                <a:blip r:embed="rId3"/>
                <a:stretch>
                  <a:fillRect l="-631" t="-11667" b="-25000"/>
                </a:stretch>
              </a:blipFill>
            </p:spPr>
            <p:txBody>
              <a:bodyPr/>
              <a:lstStyle/>
              <a:p>
                <a:r>
                  <a:rPr lang="en-US">
                    <a:noFill/>
                  </a:rPr>
                  <a:t> </a:t>
                </a:r>
              </a:p>
            </p:txBody>
          </p:sp>
        </mc:Fallback>
      </mc:AlternateContent>
      <p:grpSp>
        <p:nvGrpSpPr>
          <p:cNvPr id="23" name="Group 22"/>
          <p:cNvGrpSpPr/>
          <p:nvPr/>
        </p:nvGrpSpPr>
        <p:grpSpPr>
          <a:xfrm>
            <a:off x="2764639" y="2402504"/>
            <a:ext cx="3861882" cy="1098970"/>
            <a:chOff x="2298772" y="2747735"/>
            <a:chExt cx="4147695" cy="1369977"/>
          </a:xfrm>
        </p:grpSpPr>
        <p:sp>
          <p:nvSpPr>
            <p:cNvPr id="9" name="Rounded Rectangle 8"/>
            <p:cNvSpPr/>
            <p:nvPr/>
          </p:nvSpPr>
          <p:spPr>
            <a:xfrm>
              <a:off x="3149598" y="2759967"/>
              <a:ext cx="2410691" cy="1357745"/>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smtClean="0">
                  <a:ln>
                    <a:noFill/>
                  </a:ln>
                  <a:solidFill>
                    <a:prstClr val="white"/>
                  </a:solidFill>
                  <a:effectLst/>
                  <a:uLnTx/>
                  <a:uFillTx/>
                  <a:latin typeface="Cambria" panose="02040503050406030204"/>
                  <a:ea typeface="+mn-ea"/>
                  <a:cs typeface="+mn-cs"/>
                </a:rPr>
                <a:t>ServerModule</a:t>
              </a:r>
              <a:endParaRPr kumimoji="0" lang="en-US" sz="24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10" name="Rounded Rectangle 9"/>
            <p:cNvSpPr/>
            <p:nvPr/>
          </p:nvSpPr>
          <p:spPr>
            <a:xfrm>
              <a:off x="2873431" y="2885270"/>
              <a:ext cx="294640" cy="3048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11" name="Rounded Rectangle 10"/>
            <p:cNvSpPr/>
            <p:nvPr/>
          </p:nvSpPr>
          <p:spPr>
            <a:xfrm>
              <a:off x="2854957" y="3549238"/>
              <a:ext cx="294640" cy="3048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12" name="Rounded Rectangle 11"/>
            <p:cNvSpPr/>
            <p:nvPr/>
          </p:nvSpPr>
          <p:spPr>
            <a:xfrm>
              <a:off x="5560290" y="2877467"/>
              <a:ext cx="294640" cy="3048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13" name="Rounded Rectangle 12"/>
            <p:cNvSpPr/>
            <p:nvPr/>
          </p:nvSpPr>
          <p:spPr>
            <a:xfrm>
              <a:off x="5560290" y="3541435"/>
              <a:ext cx="294640" cy="3048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14" name="TextBox 13"/>
            <p:cNvSpPr txBox="1"/>
            <p:nvPr/>
          </p:nvSpPr>
          <p:spPr>
            <a:xfrm>
              <a:off x="2298772" y="2747735"/>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ER</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5" name="TextBox 14"/>
            <p:cNvSpPr txBox="1"/>
            <p:nvPr/>
          </p:nvSpPr>
          <p:spPr>
            <a:xfrm>
              <a:off x="2301894" y="3516972"/>
              <a:ext cx="39305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IE</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6" name="TextBox 15"/>
            <p:cNvSpPr txBox="1"/>
            <p:nvPr/>
          </p:nvSpPr>
          <p:spPr>
            <a:xfrm>
              <a:off x="6014939" y="2747735"/>
              <a:ext cx="4315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ES</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7" name="TextBox 16"/>
            <p:cNvSpPr txBox="1"/>
            <p:nvPr/>
          </p:nvSpPr>
          <p:spPr>
            <a:xfrm>
              <a:off x="6018061" y="3516972"/>
              <a:ext cx="3898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IC</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grpSp>
        <p:nvGrpSpPr>
          <p:cNvPr id="22" name="Group 21"/>
          <p:cNvGrpSpPr/>
          <p:nvPr/>
        </p:nvGrpSpPr>
        <p:grpSpPr>
          <a:xfrm>
            <a:off x="429333" y="4089510"/>
            <a:ext cx="7755385" cy="1793563"/>
            <a:chOff x="429333" y="4089510"/>
            <a:chExt cx="7755385" cy="1793563"/>
          </a:xfrm>
        </p:grpSpPr>
        <mc:AlternateContent xmlns:mc="http://schemas.openxmlformats.org/markup-compatibility/2006" xmlns:a14="http://schemas.microsoft.com/office/drawing/2010/main">
          <mc:Choice Requires="a14">
            <p:sp>
              <p:nvSpPr>
                <p:cNvPr id="18" name="TextBox 17"/>
                <p:cNvSpPr txBox="1"/>
                <p:nvPr/>
              </p:nvSpPr>
              <p:spPr>
                <a:xfrm>
                  <a:off x="1089891" y="4405745"/>
                  <a:ext cx="7094827"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Events Sent (ES) = Sends(</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ServerImpl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Sends(</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Events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Received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ER)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Receives(</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ServerImpl</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Receives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Interfaces Exported (IE) = {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Interfaces Created (IC) = Creates(</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ServerImpl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Creates(</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1089891" y="4405745"/>
                  <a:ext cx="7094827" cy="1477328"/>
                </a:xfrm>
                <a:prstGeom prst="rect">
                  <a:avLst/>
                </a:prstGeom>
                <a:blipFill>
                  <a:blip r:embed="rId4"/>
                  <a:stretch>
                    <a:fillRect l="-773" t="-2893"/>
                  </a:stretch>
                </a:blipFill>
              </p:spPr>
              <p:txBody>
                <a:bodyPr/>
                <a:lstStyle/>
                <a:p>
                  <a:r>
                    <a:rPr lang="en-US">
                      <a:noFill/>
                    </a:rPr>
                    <a:t> </a:t>
                  </a:r>
                </a:p>
              </p:txBody>
            </p:sp>
          </mc:Fallback>
        </mc:AlternateContent>
        <p:sp>
          <p:nvSpPr>
            <p:cNvPr id="19" name="TextBox 18"/>
            <p:cNvSpPr txBox="1"/>
            <p:nvPr/>
          </p:nvSpPr>
          <p:spPr>
            <a:xfrm>
              <a:off x="429333" y="4089510"/>
              <a:ext cx="181351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mbria" panose="02040503050406030204"/>
                  <a:ea typeface="+mn-ea"/>
                  <a:cs typeface="+mn-cs"/>
                </a:rPr>
                <a:t>Visible Actions:</a:t>
              </a:r>
            </a:p>
          </p:txBody>
        </p:sp>
      </p:gr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64039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E995-8435-4942-A2D8-6873E5E6B8CC}"/>
              </a:ext>
            </a:extLst>
          </p:cNvPr>
          <p:cNvSpPr>
            <a:spLocks noGrp="1"/>
          </p:cNvSpPr>
          <p:nvPr>
            <p:ph type="title"/>
          </p:nvPr>
        </p:nvSpPr>
        <p:spPr/>
        <p:txBody>
          <a:bodyPr/>
          <a:lstStyle/>
          <a:p>
            <a:r>
              <a:rPr lang="en-US" dirty="0" smtClean="0"/>
              <a:t>Traces and Refinement</a:t>
            </a:r>
            <a:endParaRPr lang="en-US" dirty="0"/>
          </a:p>
        </p:txBody>
      </p:sp>
      <p:sp>
        <p:nvSpPr>
          <p:cNvPr id="5" name="Footer Placeholder 4">
            <a:extLst>
              <a:ext uri="{FF2B5EF4-FFF2-40B4-BE49-F238E27FC236}">
                <a16:creationId xmlns:a16="http://schemas.microsoft.com/office/drawing/2014/main" id="{200E9622-CCBB-4652-B4FA-D3C76590E6C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2151B4A0-F39A-49BE-9603-AD47AB5122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7" name="Content Placeholder 2">
            <a:extLst>
              <a:ext uri="{FF2B5EF4-FFF2-40B4-BE49-F238E27FC236}">
                <a16:creationId xmlns:a16="http://schemas.microsoft.com/office/drawing/2014/main" id="{961F5684-A91D-4944-AAC9-92BA3ABFDF40}"/>
              </a:ext>
            </a:extLst>
          </p:cNvPr>
          <p:cNvSpPr>
            <a:spLocks noGrp="1"/>
          </p:cNvSpPr>
          <p:nvPr>
            <p:ph idx="1"/>
          </p:nvPr>
        </p:nvSpPr>
        <p:spPr/>
        <p:txBody>
          <a:bodyPr>
            <a:normAutofit/>
          </a:bodyPr>
          <a:lstStyle/>
          <a:p>
            <a:pPr marL="342900" indent="-342900">
              <a:buFont typeface="Arial" panose="020B0604020202020204" pitchFamily="34" charset="0"/>
              <a:buChar char="•"/>
            </a:pPr>
            <a:r>
              <a:rPr lang="en-US" sz="2800" dirty="0" smtClean="0"/>
              <a:t>Trace is a sequence of visible actions of the module.</a:t>
            </a:r>
          </a:p>
          <a:p>
            <a:pPr lvl="1" indent="0">
              <a:buNone/>
            </a:pPr>
            <a:endParaRPr lang="en-US" sz="2800" dirty="0"/>
          </a:p>
          <a:p>
            <a:pPr lvl="1" indent="0">
              <a:buNone/>
            </a:pPr>
            <a:endParaRPr lang="en-US" sz="2800" dirty="0"/>
          </a:p>
          <a:p>
            <a:pPr marL="342900" indent="-342900">
              <a:buFont typeface="Arial" panose="020B0604020202020204" pitchFamily="34" charset="0"/>
              <a:buChar char="•"/>
            </a:pPr>
            <a:r>
              <a:rPr lang="en-US" sz="2800" dirty="0" smtClean="0"/>
              <a:t>[X refines Y]: Each </a:t>
            </a:r>
            <a:r>
              <a:rPr lang="en-US" sz="2800" dirty="0"/>
              <a:t>trace of X is a trace of Y when projected on vocabulary of Y</a:t>
            </a:r>
          </a:p>
          <a:p>
            <a:pPr marL="342900" indent="-342900"/>
            <a:endParaRPr lang="en-US" sz="2800" dirty="0" smtClean="0"/>
          </a:p>
          <a:p>
            <a:pPr marL="829818" lvl="1" indent="-342900"/>
            <a:endParaRPr lang="en-US" sz="2800" dirty="0"/>
          </a:p>
          <a:p>
            <a:pPr marL="342900" indent="-342900">
              <a:buFont typeface="Arial" panose="020B0604020202020204" pitchFamily="34" charset="0"/>
              <a:buChar char="•"/>
            </a:pPr>
            <a:endParaRPr lang="en-US" sz="2800" dirty="0"/>
          </a:p>
        </p:txBody>
      </p:sp>
      <p:sp>
        <p:nvSpPr>
          <p:cNvPr id="8" name="Content Placeholder 2">
            <a:extLst>
              <a:ext uri="{FF2B5EF4-FFF2-40B4-BE49-F238E27FC236}">
                <a16:creationId xmlns:a16="http://schemas.microsoft.com/office/drawing/2014/main" id="{03192DF7-0773-45B3-B011-711A1EF27DBA}"/>
              </a:ext>
            </a:extLst>
          </p:cNvPr>
          <p:cNvSpPr txBox="1">
            <a:spLocks/>
          </p:cNvSpPr>
          <p:nvPr/>
        </p:nvSpPr>
        <p:spPr>
          <a:xfrm>
            <a:off x="841865" y="3830622"/>
            <a:ext cx="8166019" cy="203847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2">
                    <a:lumMod val="50000"/>
                  </a:schemeClr>
                </a:solidFill>
                <a:latin typeface="+mn-lt"/>
                <a:ea typeface="+mn-ea"/>
                <a:cs typeface="+mn-cs"/>
              </a:defRPr>
            </a:lvl1pPr>
            <a:lvl2pPr marL="48691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lang="en-US" sz="1800" kern="1200">
                <a:solidFill>
                  <a:schemeClr val="accent3">
                    <a:lumMod val="75000"/>
                    <a:lumOff val="25000"/>
                  </a:schemeClr>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3pPr>
            <a:lvl4pPr marL="85267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03555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200"/>
              </a:spcAft>
              <a:buClr>
                <a:srgbClr val="1F394D"/>
              </a:buClr>
              <a:buSzPct val="100000"/>
              <a:buFont typeface="Arial" panose="020B0604020202020204" pitchFamily="34" charset="0"/>
              <a:buNone/>
              <a:tabLst/>
              <a:defRPr/>
            </a:pPr>
            <a:endParaRPr kumimoji="0" lang="en-US" sz="2000" b="0" i="0" u="none" strike="noStrike" kern="1200" cap="none" spc="0" normalizeH="0" baseline="0" noProof="0" dirty="0">
              <a:ln>
                <a:noFill/>
              </a:ln>
              <a:solidFill>
                <a:srgbClr val="3F739B">
                  <a:lumMod val="50000"/>
                </a:srgbClr>
              </a:solidFill>
              <a:effectLst/>
              <a:uLnTx/>
              <a:uFillTx/>
              <a:latin typeface="Cambria" panose="02040503050406030204"/>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275389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38"/>
            <a:ext cx="2908531" cy="802457"/>
          </a:xfrm>
        </p:spPr>
        <p:txBody>
          <a:bodyPr/>
          <a:lstStyle/>
          <a:p>
            <a:r>
              <a:rPr lang="en-US" dirty="0" smtClean="0"/>
              <a:t>Road Map</a:t>
            </a:r>
            <a:endParaRPr lang="en-US"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1080655" y="1199667"/>
                <a:ext cx="7777018" cy="5071823"/>
              </a:xfrm>
            </p:spPr>
            <p:txBody>
              <a:bodyPr>
                <a:noAutofit/>
              </a:bodyPr>
              <a:lstStyle/>
              <a:p>
                <a:r>
                  <a:rPr lang="en-US" sz="2400" dirty="0" smtClean="0">
                    <a:solidFill>
                      <a:srgbClr val="FF0000"/>
                    </a:solidFill>
                  </a:rPr>
                  <a:t>[Goal] </a:t>
                </a:r>
                <a:r>
                  <a:rPr lang="en-US" sz="2400" dirty="0" smtClean="0"/>
                  <a:t>Module System that enable circular assume guarantee and compositional refinement.</a:t>
                </a:r>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r>
                      <a:rPr lang="en-US" sz="2200" b="0" i="1" smtClean="0">
                        <a:latin typeface="Cambria Math" panose="02040503050406030204" pitchFamily="18" charset="0"/>
                      </a:rPr>
                      <m:t>𝑎𝑛𝑑</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oMath>
                </a14:m>
                <a:endParaRPr lang="en-US" sz="2200" dirty="0" smtClean="0"/>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𝑅</m:t>
                    </m:r>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𝑅</m:t>
                    </m:r>
                  </m:oMath>
                </a14:m>
                <a:endParaRPr lang="en-US" sz="2400" dirty="0" smtClean="0">
                  <a:solidFill>
                    <a:srgbClr val="7030A0"/>
                  </a:solidFill>
                </a:endParaRPr>
              </a:p>
              <a:p>
                <a:r>
                  <a:rPr lang="en-US" sz="2400" dirty="0">
                    <a:solidFill>
                      <a:srgbClr val="7030A0"/>
                    </a:solidFill>
                  </a:rPr>
                  <a:t>[Step] </a:t>
                </a:r>
                <a:r>
                  <a:rPr lang="en-US" sz="2400" dirty="0"/>
                  <a:t>Composition is language intersection.</a:t>
                </a:r>
              </a:p>
              <a:p>
                <a:r>
                  <a:rPr lang="en-US" sz="2400" dirty="0">
                    <a:solidFill>
                      <a:srgbClr val="7030A0"/>
                    </a:solidFill>
                  </a:rPr>
                  <a:t>[Step] </a:t>
                </a:r>
                <a:r>
                  <a:rPr lang="en-US" sz="2400" dirty="0"/>
                  <a:t>Well-formedness checks for Module Constructors</a:t>
                </a:r>
                <a:r>
                  <a:rPr lang="en-US" sz="2400" dirty="0" smtClean="0"/>
                  <a:t>.</a:t>
                </a:r>
                <a:endParaRPr lang="en-US" sz="2400" dirty="0">
                  <a:solidFill>
                    <a:srgbClr val="7030A0"/>
                  </a:solidFill>
                </a:endParaRPr>
              </a:p>
              <a:p>
                <a:r>
                  <a:rPr lang="en-US" sz="2400" dirty="0">
                    <a:solidFill>
                      <a:srgbClr val="7030A0"/>
                    </a:solidFill>
                  </a:rPr>
                  <a:t>[Step] </a:t>
                </a:r>
                <a:r>
                  <a:rPr lang="en-US" sz="2400" dirty="0"/>
                  <a:t>Module as a open system, traces and </a:t>
                </a:r>
                <a:r>
                  <a:rPr lang="en-US" sz="2400" dirty="0" smtClean="0"/>
                  <a:t>refinement</a:t>
                </a:r>
                <a:endParaRPr lang="en-US" sz="2400" dirty="0" smtClean="0">
                  <a:solidFill>
                    <a:srgbClr val="7030A0"/>
                  </a:solidFill>
                </a:endParaRPr>
              </a:p>
              <a:p>
                <a:r>
                  <a:rPr lang="en-US" sz="2400" dirty="0" smtClean="0">
                    <a:solidFill>
                      <a:srgbClr val="7030A0"/>
                    </a:solidFill>
                  </a:rPr>
                  <a:t>[Step] </a:t>
                </a:r>
                <a:r>
                  <a:rPr lang="en-US" sz="2400" dirty="0" smtClean="0"/>
                  <a:t>Module as a unit of composition.</a:t>
                </a:r>
                <a:endParaRPr lang="en-US" sz="2400" dirty="0"/>
              </a:p>
              <a:p>
                <a:r>
                  <a:rPr lang="en-US" sz="2400" dirty="0" smtClean="0">
                    <a:solidFill>
                      <a:srgbClr val="7030A0"/>
                    </a:solidFill>
                  </a:rPr>
                  <a:t>[Step] </a:t>
                </a:r>
                <a:r>
                  <a:rPr lang="en-US" sz="2400" dirty="0" smtClean="0"/>
                  <a:t>Extensions to P machines (actor model).</a:t>
                </a:r>
                <a:endParaRPr lang="en-US" sz="2400" dirty="0"/>
              </a:p>
              <a:p>
                <a:r>
                  <a:rPr lang="en-US" sz="2400" dirty="0" smtClean="0">
                    <a:solidFill>
                      <a:srgbClr val="00B050"/>
                    </a:solidFill>
                  </a:rPr>
                  <a:t>[Start]</a:t>
                </a:r>
                <a:r>
                  <a:rPr lang="en-US" sz="2400" dirty="0" smtClean="0"/>
                  <a:t> Distributed System as a collection of P machines.</a:t>
                </a: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1080655" y="1199667"/>
                <a:ext cx="7777018" cy="5071823"/>
              </a:xfrm>
              <a:blipFill>
                <a:blip r:embed="rId3"/>
                <a:stretch>
                  <a:fillRect l="-2351" t="-1683"/>
                </a:stretch>
              </a:blipFill>
            </p:spPr>
            <p:txBody>
              <a:bodyPr/>
              <a:lstStyle/>
              <a:p>
                <a:r>
                  <a:rPr lang="en-US">
                    <a:noFill/>
                  </a:rPr>
                  <a:t> </a:t>
                </a:r>
              </a:p>
            </p:txBody>
          </p:sp>
        </mc:Fallback>
      </mc:AlternateContent>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27" y="1136072"/>
            <a:ext cx="786534" cy="4521257"/>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Image result for yellow flag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27577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is Intersection</a:t>
            </a:r>
            <a:endParaRPr lang="en-US" dirty="0"/>
          </a:p>
        </p:txBody>
      </p:sp>
      <p:sp>
        <p:nvSpPr>
          <p:cNvPr id="3" name="Content Placeholder 2"/>
          <p:cNvSpPr>
            <a:spLocks noGrp="1"/>
          </p:cNvSpPr>
          <p:nvPr>
            <p:ph idx="1"/>
          </p:nvPr>
        </p:nvSpPr>
        <p:spPr/>
        <p:txBody>
          <a:bodyPr>
            <a:normAutofit/>
          </a:bodyPr>
          <a:lstStyle/>
          <a:p>
            <a:r>
              <a:rPr lang="en-US" sz="2400" dirty="0" smtClean="0"/>
              <a:t>The fundamental theorem for enabling compositional reasoning:</a:t>
            </a:r>
          </a:p>
          <a:p>
            <a:endParaRPr lang="en-US" sz="2400" dirty="0"/>
          </a:p>
          <a:p>
            <a:r>
              <a:rPr lang="en-US" sz="2400" b="1" dirty="0" smtClean="0"/>
              <a:t>Theorem [Composition is Intersection]:</a:t>
            </a:r>
          </a:p>
          <a:p>
            <a:r>
              <a:rPr lang="en-US" sz="2400" i="1" dirty="0" smtClean="0"/>
              <a:t>For </a:t>
            </a:r>
            <a:r>
              <a:rPr lang="en-US" sz="2400" i="1" dirty="0" err="1" smtClean="0"/>
              <a:t>composable</a:t>
            </a:r>
            <a:r>
              <a:rPr lang="en-US" sz="2400" i="1" dirty="0" smtClean="0"/>
              <a:t> modules P and Q, a trace t belong to module P || Q </a:t>
            </a:r>
            <a:r>
              <a:rPr lang="en-US" sz="2400" b="1" i="1" dirty="0" err="1" smtClean="0"/>
              <a:t>iff</a:t>
            </a:r>
            <a:r>
              <a:rPr lang="en-US" sz="2400" i="1" dirty="0" smtClean="0"/>
              <a:t> t[P] is a trace of P and t[Q] is a trace of Q.</a:t>
            </a:r>
          </a:p>
          <a:p>
            <a:endParaRPr lang="en-US" sz="2400" dirty="0"/>
          </a:p>
          <a:p>
            <a:endParaRPr lang="en-US" sz="2400" dirty="0" smtClean="0"/>
          </a:p>
          <a:p>
            <a:r>
              <a:rPr lang="en-US" sz="2400" dirty="0" smtClean="0"/>
              <a:t>Module Constructors: Composition, Hide, Rename.</a:t>
            </a: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6" name="Date Placehold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39519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Composition</a:t>
            </a:r>
            <a:endParaRPr lang="en-US" dirty="0"/>
          </a:p>
        </p:txBody>
      </p:sp>
      <p:sp>
        <p:nvSpPr>
          <p:cNvPr id="5" name="Footer Placeholder 4"/>
          <p:cNvSpPr>
            <a:spLocks noGrp="1"/>
          </p:cNvSpPr>
          <p:nvPr>
            <p:ph type="ftr" sz="quarter" idx="11"/>
          </p:nvPr>
        </p:nvSpPr>
        <p:spPr/>
        <p:txBody>
          <a:bodyPr/>
          <a:lstStyle/>
          <a:p>
            <a:r>
              <a:rPr lang="en-US" smtClean="0"/>
              <a:t>SafeAsync: Compositional Safety Testing</a:t>
            </a:r>
            <a:endParaRPr lang="en-US" dirty="0"/>
          </a:p>
        </p:txBody>
      </p:sp>
      <p:sp>
        <p:nvSpPr>
          <p:cNvPr id="6" name="Slide Number Placeholder 5"/>
          <p:cNvSpPr>
            <a:spLocks noGrp="1"/>
          </p:cNvSpPr>
          <p:nvPr>
            <p:ph type="sldNum" sz="quarter" idx="12"/>
          </p:nvPr>
        </p:nvSpPr>
        <p:spPr/>
        <p:txBody>
          <a:bodyPr/>
          <a:lstStyle/>
          <a:p>
            <a:fld id="{77CC721F-1D71-470D-9ADD-E53F1C9EB23A}" type="slidenum">
              <a:rPr lang="en-US" smtClean="0"/>
              <a:pPr/>
              <a:t>19</a:t>
            </a:fld>
            <a:endParaRPr lang="en-US" dirty="0"/>
          </a:p>
        </p:txBody>
      </p:sp>
      <p:sp>
        <p:nvSpPr>
          <p:cNvPr id="8" name="Content Placeholder 7"/>
          <p:cNvSpPr>
            <a:spLocks noGrp="1"/>
          </p:cNvSpPr>
          <p:nvPr>
            <p:ph idx="1"/>
          </p:nvPr>
        </p:nvSpPr>
        <p:spPr/>
        <p:txBody>
          <a:bodyPr>
            <a:normAutofit/>
          </a:bodyPr>
          <a:lstStyle/>
          <a:p>
            <a:endParaRPr lang="en-US" dirty="0"/>
          </a:p>
          <a:p>
            <a:r>
              <a:rPr lang="en-US" dirty="0" smtClean="0"/>
              <a:t>Module Composition requires output </a:t>
            </a:r>
            <a:r>
              <a:rPr lang="en-US" dirty="0" err="1" smtClean="0"/>
              <a:t>disjointness</a:t>
            </a:r>
            <a:r>
              <a:rPr lang="en-US" dirty="0" smtClean="0"/>
              <a:t> </a:t>
            </a:r>
            <a:r>
              <a:rPr lang="en-US" dirty="0" smtClean="0">
                <a:solidFill>
                  <a:srgbClr val="00B050"/>
                </a:solidFill>
              </a:rPr>
              <a:t>[Reactive Module, IOA]</a:t>
            </a:r>
            <a:r>
              <a:rPr lang="en-US" dirty="0" smtClean="0"/>
              <a:t>:</a:t>
            </a:r>
          </a:p>
          <a:p>
            <a:pPr marL="342900" indent="-342900">
              <a:buFont typeface="Arial" panose="020B0604020202020204" pitchFamily="34" charset="0"/>
              <a:buChar char="•"/>
            </a:pPr>
            <a:r>
              <a:rPr lang="en-US" dirty="0" smtClean="0"/>
              <a:t>Created </a:t>
            </a:r>
            <a:r>
              <a:rPr lang="en-US" dirty="0"/>
              <a:t>interfaces are disjoint</a:t>
            </a:r>
          </a:p>
          <a:p>
            <a:pPr marL="342900" indent="-342900">
              <a:buFont typeface="Arial" panose="020B0604020202020204" pitchFamily="34" charset="0"/>
              <a:buChar char="•"/>
            </a:pPr>
            <a:r>
              <a:rPr lang="en-US" dirty="0"/>
              <a:t>Sent events are disjoint</a:t>
            </a:r>
          </a:p>
          <a:p>
            <a:endParaRPr lang="en-US" dirty="0"/>
          </a:p>
        </p:txBody>
      </p:sp>
      <p:sp>
        <p:nvSpPr>
          <p:cNvPr id="3" name="Date Placeholder 2"/>
          <p:cNvSpPr>
            <a:spLocks noGrp="1"/>
          </p:cNvSpPr>
          <p:nvPr>
            <p:ph type="dt" sz="half" idx="10"/>
          </p:nvPr>
        </p:nvSpPr>
        <p:spPr/>
        <p:txBody>
          <a:bodyPr/>
          <a:lstStyle/>
          <a:p>
            <a:r>
              <a:rPr lang="en-US" smtClean="0"/>
              <a:t>PLDI 2019</a:t>
            </a:r>
            <a:endParaRPr lang="en-US" dirty="0"/>
          </a:p>
        </p:txBody>
      </p:sp>
    </p:spTree>
    <p:extLst>
      <p:ext uri="{BB962C8B-B14F-4D97-AF65-F5344CB8AC3E}">
        <p14:creationId xmlns:p14="http://schemas.microsoft.com/office/powerpoint/2010/main" val="607590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9F5F-44C6-4243-9AF5-0AF170083B80}"/>
              </a:ext>
            </a:extLst>
          </p:cNvPr>
          <p:cNvSpPr>
            <a:spLocks noGrp="1"/>
          </p:cNvSpPr>
          <p:nvPr>
            <p:ph type="title"/>
          </p:nvPr>
        </p:nvSpPr>
        <p:spPr>
          <a:xfrm>
            <a:off x="732899" y="334521"/>
            <a:ext cx="7543800" cy="547523"/>
          </a:xfrm>
        </p:spPr>
        <p:txBody>
          <a:bodyPr>
            <a:noAutofit/>
          </a:bodyPr>
          <a:lstStyle/>
          <a:p>
            <a:pPr algn="ctr"/>
            <a:r>
              <a:rPr lang="en-US" sz="4000" dirty="0"/>
              <a:t>Fault-Tolerant Distributed Services</a:t>
            </a:r>
          </a:p>
        </p:txBody>
      </p:sp>
      <p:sp>
        <p:nvSpPr>
          <p:cNvPr id="5" name="Footer Placeholder 4">
            <a:extLst>
              <a:ext uri="{FF2B5EF4-FFF2-40B4-BE49-F238E27FC236}">
                <a16:creationId xmlns:a16="http://schemas.microsoft.com/office/drawing/2014/main" id="{F6FD975B-EB86-485B-9DBC-5D8A8B5290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240D3FB3-D5FE-4C2D-8AD1-045A8D0A4C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nvGrpSpPr>
          <p:cNvPr id="7" name="Group 6"/>
          <p:cNvGrpSpPr/>
          <p:nvPr/>
        </p:nvGrpSpPr>
        <p:grpSpPr>
          <a:xfrm>
            <a:off x="3346958" y="1760656"/>
            <a:ext cx="2618753" cy="908662"/>
            <a:chOff x="3091249" y="1843818"/>
            <a:chExt cx="2618753" cy="908662"/>
          </a:xfrm>
        </p:grpSpPr>
        <p:sp>
          <p:nvSpPr>
            <p:cNvPr id="32" name="Rectangle: Rounded Corners 31">
              <a:extLst>
                <a:ext uri="{FF2B5EF4-FFF2-40B4-BE49-F238E27FC236}">
                  <a16:creationId xmlns:a16="http://schemas.microsoft.com/office/drawing/2014/main" id="{4D6729E2-8D46-4C44-8A73-896A55CA7C1B}"/>
                </a:ext>
              </a:extLst>
            </p:cNvPr>
            <p:cNvSpPr/>
            <p:nvPr/>
          </p:nvSpPr>
          <p:spPr>
            <a:xfrm>
              <a:off x="3091249" y="1843818"/>
              <a:ext cx="2618753" cy="908662"/>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33" name="Rectangle: Rounded Corners 32">
              <a:extLst>
                <a:ext uri="{FF2B5EF4-FFF2-40B4-BE49-F238E27FC236}">
                  <a16:creationId xmlns:a16="http://schemas.microsoft.com/office/drawing/2014/main" id="{980CAC4D-A111-4026-BF05-7B0319727097}"/>
                </a:ext>
              </a:extLst>
            </p:cNvPr>
            <p:cNvSpPr/>
            <p:nvPr/>
          </p:nvSpPr>
          <p:spPr>
            <a:xfrm>
              <a:off x="3179407" y="2270767"/>
              <a:ext cx="2400077" cy="349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rPr>
                <a:t>Two Phase Commit</a:t>
              </a:r>
            </a:p>
          </p:txBody>
        </p:sp>
        <p:sp>
          <p:nvSpPr>
            <p:cNvPr id="34" name="TextBox 33">
              <a:extLst>
                <a:ext uri="{FF2B5EF4-FFF2-40B4-BE49-F238E27FC236}">
                  <a16:creationId xmlns:a16="http://schemas.microsoft.com/office/drawing/2014/main" id="{EDD332FC-0975-467F-AC68-79A9B4593B06}"/>
                </a:ext>
              </a:extLst>
            </p:cNvPr>
            <p:cNvSpPr txBox="1"/>
            <p:nvPr/>
          </p:nvSpPr>
          <p:spPr>
            <a:xfrm>
              <a:off x="3240004" y="1881989"/>
              <a:ext cx="233628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Transaction Commit Service</a:t>
              </a:r>
            </a:p>
          </p:txBody>
        </p:sp>
      </p:grpSp>
      <p:grpSp>
        <p:nvGrpSpPr>
          <p:cNvPr id="3" name="Group 2"/>
          <p:cNvGrpSpPr/>
          <p:nvPr/>
        </p:nvGrpSpPr>
        <p:grpSpPr>
          <a:xfrm>
            <a:off x="1671052" y="2785423"/>
            <a:ext cx="2661666" cy="2373307"/>
            <a:chOff x="1671052" y="2877783"/>
            <a:chExt cx="2661666" cy="2373307"/>
          </a:xfrm>
        </p:grpSpPr>
        <p:sp>
          <p:nvSpPr>
            <p:cNvPr id="39" name="Rectangle: Rounded Corners 38">
              <a:extLst>
                <a:ext uri="{FF2B5EF4-FFF2-40B4-BE49-F238E27FC236}">
                  <a16:creationId xmlns:a16="http://schemas.microsoft.com/office/drawing/2014/main" id="{AE468AC7-1617-4109-9D81-763B7167CBF7}"/>
                </a:ext>
              </a:extLst>
            </p:cNvPr>
            <p:cNvSpPr/>
            <p:nvPr/>
          </p:nvSpPr>
          <p:spPr>
            <a:xfrm>
              <a:off x="1671052" y="2877783"/>
              <a:ext cx="2661666" cy="237330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40" name="TextBox 39">
              <a:extLst>
                <a:ext uri="{FF2B5EF4-FFF2-40B4-BE49-F238E27FC236}">
                  <a16:creationId xmlns:a16="http://schemas.microsoft.com/office/drawing/2014/main" id="{2A8AD5EC-6138-4E62-AB09-B57171F8D018}"/>
                </a:ext>
              </a:extLst>
            </p:cNvPr>
            <p:cNvSpPr txBox="1"/>
            <p:nvPr/>
          </p:nvSpPr>
          <p:spPr>
            <a:xfrm>
              <a:off x="1861979" y="2962639"/>
              <a:ext cx="238260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ambria" panose="02040503050406030204"/>
                  <a:ea typeface="+mn-ea"/>
                  <a:cs typeface="+mn-cs"/>
                </a:rPr>
                <a:t>State </a:t>
              </a: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Machine Replication (SMR)</a:t>
              </a:r>
            </a:p>
          </p:txBody>
        </p:sp>
        <p:sp>
          <p:nvSpPr>
            <p:cNvPr id="41" name="Rectangle 40">
              <a:extLst>
                <a:ext uri="{FF2B5EF4-FFF2-40B4-BE49-F238E27FC236}">
                  <a16:creationId xmlns:a16="http://schemas.microsoft.com/office/drawing/2014/main" id="{71141C74-9F0A-4167-B8FE-653D792FAF08}"/>
                </a:ext>
              </a:extLst>
            </p:cNvPr>
            <p:cNvSpPr/>
            <p:nvPr/>
          </p:nvSpPr>
          <p:spPr>
            <a:xfrm>
              <a:off x="1974079" y="3252498"/>
              <a:ext cx="2119358" cy="1815395"/>
            </a:xfrm>
            <a:prstGeom prst="rect">
              <a:avLst/>
            </a:prstGeom>
            <a:solidFill>
              <a:schemeClr val="bg1"/>
            </a:solidFill>
            <a:ln w="31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9B8357"/>
                </a:solidFill>
                <a:effectLst/>
                <a:uLnTx/>
                <a:uFillTx/>
                <a:latin typeface="Cambria" panose="02040503050406030204"/>
                <a:ea typeface="+mn-ea"/>
                <a:cs typeface="+mn-cs"/>
              </a:endParaRPr>
            </a:p>
          </p:txBody>
        </p:sp>
        <p:sp>
          <p:nvSpPr>
            <p:cNvPr id="43" name="TextBox 42">
              <a:extLst>
                <a:ext uri="{FF2B5EF4-FFF2-40B4-BE49-F238E27FC236}">
                  <a16:creationId xmlns:a16="http://schemas.microsoft.com/office/drawing/2014/main" id="{84A9DD53-7F8D-4A9A-8DB3-364ED444C37E}"/>
                </a:ext>
              </a:extLst>
            </p:cNvPr>
            <p:cNvSpPr txBox="1"/>
            <p:nvPr/>
          </p:nvSpPr>
          <p:spPr>
            <a:xfrm>
              <a:off x="2113736" y="3261088"/>
              <a:ext cx="1879090" cy="2879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sng" strike="noStrike" kern="1200" cap="none" spc="0" normalizeH="0" baseline="0" noProof="0" dirty="0">
                  <a:ln>
                    <a:noFill/>
                  </a:ln>
                  <a:solidFill>
                    <a:srgbClr val="000000"/>
                  </a:solidFill>
                  <a:effectLst/>
                  <a:uLnTx/>
                  <a:uFillTx/>
                  <a:latin typeface="Cambria" panose="02040503050406030204"/>
                  <a:ea typeface="+mn-ea"/>
                  <a:cs typeface="+mn-cs"/>
                </a:rPr>
                <a:t>Multi Paxos based SMR</a:t>
              </a:r>
            </a:p>
          </p:txBody>
        </p:sp>
        <p:sp>
          <p:nvSpPr>
            <p:cNvPr id="45" name="Rectangle: Rounded Corners 44">
              <a:extLst>
                <a:ext uri="{FF2B5EF4-FFF2-40B4-BE49-F238E27FC236}">
                  <a16:creationId xmlns:a16="http://schemas.microsoft.com/office/drawing/2014/main" id="{E096901B-7A48-454D-B19F-1E6800A099DA}"/>
                </a:ext>
              </a:extLst>
            </p:cNvPr>
            <p:cNvSpPr/>
            <p:nvPr/>
          </p:nvSpPr>
          <p:spPr>
            <a:xfrm>
              <a:off x="2113736" y="3607673"/>
              <a:ext cx="1795685" cy="3551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Multi Paxos</a:t>
              </a:r>
            </a:p>
          </p:txBody>
        </p:sp>
        <p:sp>
          <p:nvSpPr>
            <p:cNvPr id="46" name="Rectangle: Rounded Corners 45">
              <a:extLst>
                <a:ext uri="{FF2B5EF4-FFF2-40B4-BE49-F238E27FC236}">
                  <a16:creationId xmlns:a16="http://schemas.microsoft.com/office/drawing/2014/main" id="{9B569F7E-F5C2-47D1-979B-71E85ABA1CAD}"/>
                </a:ext>
              </a:extLst>
            </p:cNvPr>
            <p:cNvSpPr/>
            <p:nvPr/>
          </p:nvSpPr>
          <p:spPr>
            <a:xfrm>
              <a:off x="2036859" y="4170460"/>
              <a:ext cx="1996589" cy="6907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Leader Election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mbria" panose="02040503050406030204"/>
                  <a:ea typeface="+mn-ea"/>
                  <a:cs typeface="+mn-cs"/>
                </a:rPr>
                <a:t>(with view membership)</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grpSp>
        <p:nvGrpSpPr>
          <p:cNvPr id="9" name="Group 8"/>
          <p:cNvGrpSpPr/>
          <p:nvPr/>
        </p:nvGrpSpPr>
        <p:grpSpPr>
          <a:xfrm>
            <a:off x="1873482" y="5266444"/>
            <a:ext cx="5565706" cy="1079032"/>
            <a:chOff x="1873482" y="5358804"/>
            <a:chExt cx="5565706" cy="1079032"/>
          </a:xfrm>
        </p:grpSpPr>
        <p:grpSp>
          <p:nvGrpSpPr>
            <p:cNvPr id="59" name="Group 58">
              <a:extLst>
                <a:ext uri="{FF2B5EF4-FFF2-40B4-BE49-F238E27FC236}">
                  <a16:creationId xmlns:a16="http://schemas.microsoft.com/office/drawing/2014/main" id="{9FE561E5-CB75-420D-A238-6BD537D15B11}"/>
                </a:ext>
              </a:extLst>
            </p:cNvPr>
            <p:cNvGrpSpPr/>
            <p:nvPr/>
          </p:nvGrpSpPr>
          <p:grpSpPr>
            <a:xfrm>
              <a:off x="2009085" y="5358804"/>
              <a:ext cx="5325663" cy="740478"/>
              <a:chOff x="1841968" y="4752223"/>
              <a:chExt cx="5325663" cy="740478"/>
            </a:xfrm>
          </p:grpSpPr>
          <p:sp>
            <p:nvSpPr>
              <p:cNvPr id="50" name="Rectangle: Rounded Corners 49">
                <a:extLst>
                  <a:ext uri="{FF2B5EF4-FFF2-40B4-BE49-F238E27FC236}">
                    <a16:creationId xmlns:a16="http://schemas.microsoft.com/office/drawing/2014/main" id="{733B3B94-1A03-48BE-AB05-865911C8840E}"/>
                  </a:ext>
                </a:extLst>
              </p:cNvPr>
              <p:cNvSpPr/>
              <p:nvPr/>
            </p:nvSpPr>
            <p:spPr>
              <a:xfrm>
                <a:off x="1841968" y="4804000"/>
                <a:ext cx="5325663" cy="688701"/>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51" name="Rectangle: Rounded Corners 50">
                <a:extLst>
                  <a:ext uri="{FF2B5EF4-FFF2-40B4-BE49-F238E27FC236}">
                    <a16:creationId xmlns:a16="http://schemas.microsoft.com/office/drawing/2014/main" id="{A53F5FEE-D359-4BCF-9540-615EFCB83E9B}"/>
                  </a:ext>
                </a:extLst>
              </p:cNvPr>
              <p:cNvSpPr/>
              <p:nvPr/>
            </p:nvSpPr>
            <p:spPr>
              <a:xfrm>
                <a:off x="2083748" y="5075011"/>
                <a:ext cx="1158650" cy="349058"/>
              </a:xfrm>
              <a:prstGeom prst="roundRect">
                <a:avLst/>
              </a:prstGeom>
              <a:solidFill>
                <a:srgbClr val="FF7C8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Timer</a:t>
                </a:r>
              </a:p>
            </p:txBody>
          </p:sp>
          <p:sp>
            <p:nvSpPr>
              <p:cNvPr id="52" name="TextBox 51">
                <a:extLst>
                  <a:ext uri="{FF2B5EF4-FFF2-40B4-BE49-F238E27FC236}">
                    <a16:creationId xmlns:a16="http://schemas.microsoft.com/office/drawing/2014/main" id="{6291FC73-E146-41CC-9BDF-F7AE75C436A4}"/>
                  </a:ext>
                </a:extLst>
              </p:cNvPr>
              <p:cNvSpPr txBox="1"/>
              <p:nvPr/>
            </p:nvSpPr>
            <p:spPr>
              <a:xfrm>
                <a:off x="2804425" y="4752223"/>
                <a:ext cx="3641357" cy="3385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Operating system and other services</a:t>
                </a:r>
              </a:p>
            </p:txBody>
          </p:sp>
          <p:sp>
            <p:nvSpPr>
              <p:cNvPr id="53" name="Rectangle: Rounded Corners 52">
                <a:extLst>
                  <a:ext uri="{FF2B5EF4-FFF2-40B4-BE49-F238E27FC236}">
                    <a16:creationId xmlns:a16="http://schemas.microsoft.com/office/drawing/2014/main" id="{4FCF03DC-1DAE-4A6E-8EAD-45644DA33FA8}"/>
                  </a:ext>
                </a:extLst>
              </p:cNvPr>
              <p:cNvSpPr/>
              <p:nvPr/>
            </p:nvSpPr>
            <p:spPr>
              <a:xfrm>
                <a:off x="3925474" y="5074756"/>
                <a:ext cx="1158650" cy="349058"/>
              </a:xfrm>
              <a:prstGeom prst="roundRect">
                <a:avLst/>
              </a:prstGeom>
              <a:solidFill>
                <a:srgbClr val="FF7C8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Storage</a:t>
                </a:r>
              </a:p>
            </p:txBody>
          </p:sp>
          <p:sp>
            <p:nvSpPr>
              <p:cNvPr id="54" name="Rectangle: Rounded Corners 53">
                <a:extLst>
                  <a:ext uri="{FF2B5EF4-FFF2-40B4-BE49-F238E27FC236}">
                    <a16:creationId xmlns:a16="http://schemas.microsoft.com/office/drawing/2014/main" id="{39ACBB57-B8E9-4038-876E-F84EEBC1010A}"/>
                  </a:ext>
                </a:extLst>
              </p:cNvPr>
              <p:cNvSpPr/>
              <p:nvPr/>
            </p:nvSpPr>
            <p:spPr>
              <a:xfrm>
                <a:off x="5717163" y="5067150"/>
                <a:ext cx="1158650" cy="349058"/>
              </a:xfrm>
              <a:prstGeom prst="roundRect">
                <a:avLst/>
              </a:prstGeom>
              <a:solidFill>
                <a:srgbClr val="FF7C8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Network</a:t>
                </a:r>
              </a:p>
            </p:txBody>
          </p:sp>
        </p:grpSp>
        <p:sp>
          <p:nvSpPr>
            <p:cNvPr id="55" name="TextBox 54">
              <a:extLst>
                <a:ext uri="{FF2B5EF4-FFF2-40B4-BE49-F238E27FC236}">
                  <a16:creationId xmlns:a16="http://schemas.microsoft.com/office/drawing/2014/main" id="{4D333333-E160-46D5-A30F-8E07D41CAAAC}"/>
                </a:ext>
              </a:extLst>
            </p:cNvPr>
            <p:cNvSpPr txBox="1"/>
            <p:nvPr/>
          </p:nvSpPr>
          <p:spPr>
            <a:xfrm>
              <a:off x="1873482" y="6099282"/>
              <a:ext cx="556570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Cambria" panose="02040503050406030204"/>
                  <a:ea typeface="+mn-ea"/>
                  <a:cs typeface="+mn-cs"/>
                </a:rPr>
                <a:t>Software stack of a fault-tolerant distributed application</a:t>
              </a:r>
            </a:p>
          </p:txBody>
        </p:sp>
      </p:grpSp>
      <p:sp>
        <p:nvSpPr>
          <p:cNvPr id="56" name="Rectangle 55">
            <a:extLst>
              <a:ext uri="{FF2B5EF4-FFF2-40B4-BE49-F238E27FC236}">
                <a16:creationId xmlns:a16="http://schemas.microsoft.com/office/drawing/2014/main" id="{8B41ABA7-268D-46D6-809D-235B20F964E3}"/>
              </a:ext>
            </a:extLst>
          </p:cNvPr>
          <p:cNvSpPr/>
          <p:nvPr/>
        </p:nvSpPr>
        <p:spPr>
          <a:xfrm>
            <a:off x="477994" y="1153309"/>
            <a:ext cx="8203285"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52525"/>
                </a:solidFill>
                <a:effectLst/>
                <a:uLnTx/>
                <a:uFillTx/>
                <a:latin typeface="Arial" panose="020B0604020202020204" pitchFamily="34" charset="0"/>
                <a:ea typeface="+mn-ea"/>
                <a:cs typeface="+mn-cs"/>
              </a:rPr>
              <a:t>State machine replication</a:t>
            </a:r>
            <a:r>
              <a:rPr kumimoji="0" lang="en-US" sz="1800" b="0" i="0" u="none" strike="noStrike" kern="1200" cap="none" spc="0" normalizeH="0" baseline="0" noProof="0" dirty="0">
                <a:ln>
                  <a:noFill/>
                </a:ln>
                <a:solidFill>
                  <a:srgbClr val="252525"/>
                </a:solidFill>
                <a:effectLst/>
                <a:uLnTx/>
                <a:uFillTx/>
                <a:latin typeface="Arial" panose="020B0604020202020204" pitchFamily="34" charset="0"/>
                <a:ea typeface="+mn-ea"/>
                <a:cs typeface="+mn-cs"/>
              </a:rPr>
              <a:t> is a general method for implementing a fault-tolerant service by replicating logs. </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8" name="TextBox 7"/>
          <p:cNvSpPr txBox="1"/>
          <p:nvPr/>
        </p:nvSpPr>
        <p:spPr>
          <a:xfrm>
            <a:off x="4408144" y="3738003"/>
            <a:ext cx="4780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OR</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nvGrpSpPr>
          <p:cNvPr id="10" name="Group 9"/>
          <p:cNvGrpSpPr/>
          <p:nvPr/>
        </p:nvGrpSpPr>
        <p:grpSpPr>
          <a:xfrm>
            <a:off x="4940379" y="2812136"/>
            <a:ext cx="2661666" cy="2373307"/>
            <a:chOff x="4940379" y="2904496"/>
            <a:chExt cx="2661666" cy="2373307"/>
          </a:xfrm>
        </p:grpSpPr>
        <p:sp>
          <p:nvSpPr>
            <p:cNvPr id="57" name="Rectangle: Rounded Corners 38">
              <a:extLst>
                <a:ext uri="{FF2B5EF4-FFF2-40B4-BE49-F238E27FC236}">
                  <a16:creationId xmlns:a16="http://schemas.microsoft.com/office/drawing/2014/main" id="{AE468AC7-1617-4109-9D81-763B7167CBF7}"/>
                </a:ext>
              </a:extLst>
            </p:cNvPr>
            <p:cNvSpPr/>
            <p:nvPr/>
          </p:nvSpPr>
          <p:spPr>
            <a:xfrm>
              <a:off x="4940379" y="2904496"/>
              <a:ext cx="2661666" cy="237330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60" name="TextBox 59">
              <a:extLst>
                <a:ext uri="{FF2B5EF4-FFF2-40B4-BE49-F238E27FC236}">
                  <a16:creationId xmlns:a16="http://schemas.microsoft.com/office/drawing/2014/main" id="{2A8AD5EC-6138-4E62-AB09-B57171F8D018}"/>
                </a:ext>
              </a:extLst>
            </p:cNvPr>
            <p:cNvSpPr txBox="1"/>
            <p:nvPr/>
          </p:nvSpPr>
          <p:spPr>
            <a:xfrm>
              <a:off x="5131306" y="2989352"/>
              <a:ext cx="238260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ambria" panose="02040503050406030204"/>
                  <a:ea typeface="+mn-ea"/>
                  <a:cs typeface="+mn-cs"/>
                </a:rPr>
                <a:t>State </a:t>
              </a: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Machine Replication (SMR)</a:t>
              </a:r>
            </a:p>
          </p:txBody>
        </p:sp>
        <p:sp>
          <p:nvSpPr>
            <p:cNvPr id="42" name="Rectangle 41">
              <a:extLst>
                <a:ext uri="{FF2B5EF4-FFF2-40B4-BE49-F238E27FC236}">
                  <a16:creationId xmlns:a16="http://schemas.microsoft.com/office/drawing/2014/main" id="{1F55547F-E158-495E-BCB0-86C20928C6FC}"/>
                </a:ext>
              </a:extLst>
            </p:cNvPr>
            <p:cNvSpPr/>
            <p:nvPr/>
          </p:nvSpPr>
          <p:spPr>
            <a:xfrm>
              <a:off x="5193253" y="3315561"/>
              <a:ext cx="2232091" cy="1815395"/>
            </a:xfrm>
            <a:prstGeom prst="rect">
              <a:avLst/>
            </a:prstGeom>
            <a:solidFill>
              <a:schemeClr val="bg1"/>
            </a:solid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9B8357"/>
                </a:solidFill>
                <a:effectLst/>
                <a:uLnTx/>
                <a:uFillTx/>
                <a:latin typeface="Cambria" panose="02040503050406030204"/>
                <a:ea typeface="+mn-ea"/>
                <a:cs typeface="+mn-cs"/>
              </a:endParaRPr>
            </a:p>
          </p:txBody>
        </p:sp>
        <p:sp>
          <p:nvSpPr>
            <p:cNvPr id="44" name="TextBox 43">
              <a:extLst>
                <a:ext uri="{FF2B5EF4-FFF2-40B4-BE49-F238E27FC236}">
                  <a16:creationId xmlns:a16="http://schemas.microsoft.com/office/drawing/2014/main" id="{07D393CB-7E6D-465A-86C5-9BDA0AE5D7E7}"/>
                </a:ext>
              </a:extLst>
            </p:cNvPr>
            <p:cNvSpPr txBox="1"/>
            <p:nvPr/>
          </p:nvSpPr>
          <p:spPr>
            <a:xfrm>
              <a:off x="5247472" y="3301658"/>
              <a:ext cx="2191716" cy="2879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sng" strike="noStrike" kern="1200" cap="none" spc="0" normalizeH="0" baseline="0" noProof="0" dirty="0">
                  <a:ln>
                    <a:noFill/>
                  </a:ln>
                  <a:solidFill>
                    <a:srgbClr val="000000"/>
                  </a:solidFill>
                  <a:effectLst/>
                  <a:uLnTx/>
                  <a:uFillTx/>
                  <a:latin typeface="Cambria" panose="02040503050406030204"/>
                  <a:ea typeface="+mn-ea"/>
                  <a:cs typeface="+mn-cs"/>
                </a:rPr>
                <a:t>Chain Replication based SMR</a:t>
              </a:r>
            </a:p>
          </p:txBody>
        </p:sp>
        <p:sp>
          <p:nvSpPr>
            <p:cNvPr id="47" name="Rectangle: Rounded Corners 46">
              <a:extLst>
                <a:ext uri="{FF2B5EF4-FFF2-40B4-BE49-F238E27FC236}">
                  <a16:creationId xmlns:a16="http://schemas.microsoft.com/office/drawing/2014/main" id="{81E130FA-1F51-47D0-8C13-A191340412BA}"/>
                </a:ext>
              </a:extLst>
            </p:cNvPr>
            <p:cNvSpPr/>
            <p:nvPr/>
          </p:nvSpPr>
          <p:spPr>
            <a:xfrm>
              <a:off x="5282335" y="3670621"/>
              <a:ext cx="2070757" cy="2921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Chain Replication</a:t>
              </a:r>
            </a:p>
          </p:txBody>
        </p:sp>
        <p:sp>
          <p:nvSpPr>
            <p:cNvPr id="48" name="Rectangle: Rounded Corners 47">
              <a:extLst>
                <a:ext uri="{FF2B5EF4-FFF2-40B4-BE49-F238E27FC236}">
                  <a16:creationId xmlns:a16="http://schemas.microsoft.com/office/drawing/2014/main" id="{FE5819F9-4370-496E-B4DD-7C3D08F32159}"/>
                </a:ext>
              </a:extLst>
            </p:cNvPr>
            <p:cNvSpPr/>
            <p:nvPr/>
          </p:nvSpPr>
          <p:spPr>
            <a:xfrm>
              <a:off x="5379031" y="4086048"/>
              <a:ext cx="1872969" cy="2921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Fault Detector</a:t>
              </a:r>
            </a:p>
          </p:txBody>
        </p:sp>
        <p:sp>
          <p:nvSpPr>
            <p:cNvPr id="49" name="Rectangle: Rounded Corners 48">
              <a:extLst>
                <a:ext uri="{FF2B5EF4-FFF2-40B4-BE49-F238E27FC236}">
                  <a16:creationId xmlns:a16="http://schemas.microsoft.com/office/drawing/2014/main" id="{71691D13-FA9B-47F4-970D-B2E5611AD71E}"/>
                </a:ext>
              </a:extLst>
            </p:cNvPr>
            <p:cNvSpPr/>
            <p:nvPr/>
          </p:nvSpPr>
          <p:spPr>
            <a:xfrm>
              <a:off x="5271243" y="4532194"/>
              <a:ext cx="2092944" cy="5377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Master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Protocol</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mbria" panose="02040503050406030204"/>
                  <a:ea typeface="+mn-ea"/>
                  <a:cs typeface="+mn-cs"/>
                </a:rPr>
                <a:t>(with view membership)</a:t>
              </a:r>
            </a:p>
          </p:txBody>
        </p:sp>
      </p:gr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64170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BFC4-6A44-42DC-AFE7-25211D2966F4}"/>
              </a:ext>
            </a:extLst>
          </p:cNvPr>
          <p:cNvSpPr>
            <a:spLocks noGrp="1"/>
          </p:cNvSpPr>
          <p:nvPr>
            <p:ph type="title"/>
          </p:nvPr>
        </p:nvSpPr>
        <p:spPr/>
        <p:txBody>
          <a:bodyPr>
            <a:normAutofit/>
          </a:bodyPr>
          <a:lstStyle/>
          <a:p>
            <a:r>
              <a:rPr lang="en-US" dirty="0"/>
              <a:t>Hiding E</a:t>
            </a:r>
            <a:r>
              <a:rPr lang="en-US" dirty="0" smtClean="0"/>
              <a:t>vents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AD2026-0C84-4D6E-8ED6-B841A20C03C7}"/>
                  </a:ext>
                </a:extLst>
              </p:cNvPr>
              <p:cNvSpPr>
                <a:spLocks noGrp="1"/>
              </p:cNvSpPr>
              <p:nvPr>
                <p:ph idx="1"/>
              </p:nvPr>
            </p:nvSpPr>
            <p:spPr>
              <a:xfrm>
                <a:off x="822959" y="1335640"/>
                <a:ext cx="7543801" cy="4557160"/>
              </a:xfrm>
            </p:spPr>
            <p:txBody>
              <a:bodyPr>
                <a:normAutofit fontScale="92500" lnSpcReduction="20000"/>
              </a:bodyPr>
              <a:lstStyle/>
              <a:p>
                <a:pPr marL="457200" indent="-457200">
                  <a:buFont typeface="Arial" panose="020B0604020202020204" pitchFamily="34" charset="0"/>
                  <a:buChar char="•"/>
                </a:pPr>
                <a:r>
                  <a:rPr lang="en-US" sz="2600" dirty="0" smtClean="0"/>
                  <a:t>Hide adds private events to a module.</a:t>
                </a:r>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P </a:t>
                </a:r>
                <a14:m>
                  <m:oMath xmlns:m="http://schemas.openxmlformats.org/officeDocument/2006/math">
                    <m:r>
                      <a:rPr lang="en-US" sz="2400" i="1">
                        <a:latin typeface="Cambria Math" panose="02040503050406030204" pitchFamily="18" charset="0"/>
                      </a:rPr>
                      <m:t>≤</m:t>
                    </m:r>
                  </m:oMath>
                </a14:m>
                <a:r>
                  <a:rPr lang="en-US" sz="2400" dirty="0"/>
                  <a:t> Q, we assume that environment only sends public events</a:t>
                </a:r>
                <a:r>
                  <a:rPr lang="en-US" sz="2400" dirty="0" smtClean="0"/>
                  <a:t>.</a:t>
                </a:r>
              </a:p>
              <a:p>
                <a:endParaRPr lang="en-US" sz="2400" dirty="0" smtClean="0"/>
              </a:p>
              <a:p>
                <a:pPr marL="457200" indent="-457200">
                  <a:buFont typeface="Arial" panose="020B0604020202020204" pitchFamily="34" charset="0"/>
                  <a:buChar char="•"/>
                </a:pPr>
                <a:r>
                  <a:rPr lang="en-US" sz="2600" dirty="0" smtClean="0">
                    <a:effectLst>
                      <a:outerShdw blurRad="38100" dist="38100" dir="2700000" algn="tl">
                        <a:srgbClr val="000000">
                          <a:alpha val="43137"/>
                        </a:srgbClr>
                      </a:outerShdw>
                    </a:effectLst>
                  </a:rPr>
                  <a:t>P </a:t>
                </a:r>
                <a14:m>
                  <m:oMath xmlns:m="http://schemas.openxmlformats.org/officeDocument/2006/math">
                    <m:r>
                      <a:rPr lang="en-US" sz="2600" i="1">
                        <a:effectLst>
                          <a:outerShdw blurRad="38100" dist="38100" dir="2700000" algn="tl">
                            <a:srgbClr val="000000">
                              <a:alpha val="43137"/>
                            </a:srgbClr>
                          </a:outerShdw>
                        </a:effectLst>
                        <a:latin typeface="Cambria Math" panose="02040503050406030204" pitchFamily="18" charset="0"/>
                      </a:rPr>
                      <m:t>≤</m:t>
                    </m:r>
                  </m:oMath>
                </a14:m>
                <a:r>
                  <a:rPr lang="en-US" sz="2600" dirty="0">
                    <a:effectLst>
                      <a:outerShdw blurRad="38100" dist="38100" dir="2700000" algn="tl">
                        <a:srgbClr val="000000">
                          <a:alpha val="43137"/>
                        </a:srgbClr>
                      </a:outerShdw>
                    </a:effectLst>
                  </a:rPr>
                  <a:t> Q  implies P || R </a:t>
                </a:r>
                <a14:m>
                  <m:oMath xmlns:m="http://schemas.openxmlformats.org/officeDocument/2006/math">
                    <m:r>
                      <a:rPr lang="en-US" sz="2600" i="1">
                        <a:effectLst>
                          <a:outerShdw blurRad="38100" dist="38100" dir="2700000" algn="tl">
                            <a:srgbClr val="000000">
                              <a:alpha val="43137"/>
                            </a:srgbClr>
                          </a:outerShdw>
                        </a:effectLst>
                        <a:latin typeface="Cambria Math" panose="02040503050406030204" pitchFamily="18" charset="0"/>
                      </a:rPr>
                      <m:t>≤</m:t>
                    </m:r>
                  </m:oMath>
                </a14:m>
                <a:r>
                  <a:rPr lang="en-US" sz="2600" dirty="0">
                    <a:effectLst>
                      <a:outerShdw blurRad="38100" dist="38100" dir="2700000" algn="tl">
                        <a:srgbClr val="000000">
                          <a:alpha val="43137"/>
                        </a:srgbClr>
                      </a:outerShdw>
                    </a:effectLst>
                  </a:rPr>
                  <a:t> Q || </a:t>
                </a:r>
                <a:r>
                  <a:rPr lang="en-US" sz="2600" dirty="0" smtClean="0">
                    <a:effectLst>
                      <a:outerShdw blurRad="38100" dist="38100" dir="2700000" algn="tl">
                        <a:srgbClr val="000000">
                          <a:alpha val="43137"/>
                        </a:srgbClr>
                      </a:outerShdw>
                    </a:effectLst>
                  </a:rPr>
                  <a:t>R.</a:t>
                </a:r>
              </a:p>
              <a:p>
                <a:pPr marL="457200" indent="-457200">
                  <a:buFont typeface="Arial" panose="020B0604020202020204" pitchFamily="34" charset="0"/>
                  <a:buChar char="•"/>
                </a:pPr>
                <a:endParaRPr lang="en-US" sz="2600" dirty="0" smtClean="0"/>
              </a:p>
              <a:p>
                <a:pPr marL="457200" indent="-457200">
                  <a:buFont typeface="Arial" panose="020B0604020202020204" pitchFamily="34" charset="0"/>
                  <a:buChar char="•"/>
                </a:pPr>
                <a:r>
                  <a:rPr lang="en-US" sz="2400" dirty="0"/>
                  <a:t>I</a:t>
                </a:r>
                <a:r>
                  <a:rPr lang="en-US" sz="2400" dirty="0" smtClean="0"/>
                  <a:t>f </a:t>
                </a:r>
                <a:r>
                  <a:rPr lang="en-US" sz="2400" dirty="0"/>
                  <a:t>P has a private </a:t>
                </a:r>
                <a:r>
                  <a:rPr lang="en-US" sz="2400" dirty="0" smtClean="0"/>
                  <a:t>event, </a:t>
                </a:r>
                <a:r>
                  <a:rPr lang="en-US" sz="2400" dirty="0"/>
                  <a:t>then in P||R, R must not be able to send this event to </a:t>
                </a:r>
                <a:r>
                  <a:rPr lang="en-US" sz="2400" dirty="0" smtClean="0"/>
                  <a:t>P.</a:t>
                </a:r>
                <a:endParaRPr lang="en-US" sz="2400" dirty="0"/>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Permission </a:t>
                </a:r>
                <a:r>
                  <a:rPr lang="en-US" sz="2400" dirty="0"/>
                  <a:t>(or capability) to send private event must not leak outside the module.</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endParaRPr lang="en-US" sz="2800" dirty="0"/>
              </a:p>
            </p:txBody>
          </p:sp>
        </mc:Choice>
        <mc:Fallback xmlns="">
          <p:sp>
            <p:nvSpPr>
              <p:cNvPr id="3" name="Content Placeholder 2">
                <a:extLst>
                  <a:ext uri="{FF2B5EF4-FFF2-40B4-BE49-F238E27FC236}">
                    <a16:creationId xmlns:a16="http://schemas.microsoft.com/office/drawing/2014/main" id="{2DAD2026-0C84-4D6E-8ED6-B841A20C03C7}"/>
                  </a:ext>
                </a:extLst>
              </p:cNvPr>
              <p:cNvSpPr>
                <a:spLocks noGrp="1" noRot="1" noChangeAspect="1" noMove="1" noResize="1" noEditPoints="1" noAdjustHandles="1" noChangeArrowheads="1" noChangeShapeType="1" noTextEdit="1"/>
              </p:cNvSpPr>
              <p:nvPr>
                <p:ph idx="1"/>
              </p:nvPr>
            </p:nvSpPr>
            <p:spPr>
              <a:xfrm>
                <a:off x="822959" y="1335640"/>
                <a:ext cx="7543801" cy="4557160"/>
              </a:xfrm>
              <a:blipFill>
                <a:blip r:embed="rId3"/>
                <a:stretch>
                  <a:fillRect l="-2342" t="-334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6" name="Date Placehold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87672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2F59-93C1-4621-98BA-663ECDEAEABA}"/>
              </a:ext>
            </a:extLst>
          </p:cNvPr>
          <p:cNvSpPr>
            <a:spLocks noGrp="1"/>
          </p:cNvSpPr>
          <p:nvPr>
            <p:ph type="title"/>
          </p:nvPr>
        </p:nvSpPr>
        <p:spPr/>
        <p:txBody>
          <a:bodyPr>
            <a:noAutofit/>
          </a:bodyPr>
          <a:lstStyle/>
          <a:p>
            <a:r>
              <a:rPr lang="en-US" sz="4000" dirty="0"/>
              <a:t>Permissioned machine identifiers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CC38DF-8880-4647-95AF-BEFC07677DFD}"/>
                  </a:ext>
                </a:extLst>
              </p:cNvPr>
              <p:cNvSpPr>
                <a:spLocks noGrp="1"/>
              </p:cNvSpPr>
              <p:nvPr>
                <p:ph idx="1"/>
              </p:nvPr>
            </p:nvSpPr>
            <p:spPr/>
            <p:txBody>
              <a:bodyPr>
                <a:noAutofit/>
              </a:bodyPr>
              <a:lstStyle/>
              <a:p>
                <a:r>
                  <a:rPr lang="en-US" dirty="0" smtClean="0"/>
                  <a:t>Machine identifier is extended with permissions.</a:t>
                </a:r>
                <a:endParaRPr lang="en-US" dirty="0"/>
              </a:p>
              <a:p>
                <a:pPr lvl="1"/>
                <a:r>
                  <a:rPr lang="en-US" dirty="0" smtClean="0"/>
                  <a:t>Permission is </a:t>
                </a:r>
                <a:r>
                  <a:rPr lang="en-US" dirty="0"/>
                  <a:t>a set of </a:t>
                </a:r>
                <a:r>
                  <a:rPr lang="en-US" dirty="0" smtClean="0"/>
                  <a:t>events that can be sent to target machine using the identifier.</a:t>
                </a:r>
              </a:p>
              <a:p>
                <a:pPr lvl="1"/>
                <a:r>
                  <a:rPr lang="en-US" dirty="0" smtClean="0"/>
                  <a:t>Identifier i, permissions is perm(i)</a:t>
                </a:r>
                <a:endParaRPr lang="en-US" dirty="0"/>
              </a:p>
              <a:p>
                <a:endParaRPr lang="en-US" dirty="0"/>
              </a:p>
              <a:p>
                <a:r>
                  <a:rPr lang="en-US" dirty="0"/>
                  <a:t>A(e): annotation on event </a:t>
                </a:r>
                <a:r>
                  <a:rPr lang="en-US" dirty="0" smtClean="0"/>
                  <a:t>e  (capabilities).</a:t>
                </a:r>
                <a:endParaRPr lang="en-US" dirty="0"/>
              </a:p>
              <a:p>
                <a:pPr lvl="1"/>
                <a:r>
                  <a:rPr lang="en-US" dirty="0"/>
                  <a:t>permission of identifier embedded in payload of e must be contained in A(e</a:t>
                </a:r>
                <a:r>
                  <a:rPr lang="en-US" dirty="0" smtClean="0"/>
                  <a:t>). </a:t>
                </a:r>
              </a:p>
              <a:p>
                <a:pPr lvl="1"/>
                <a:endParaRPr lang="en-US" dirty="0"/>
              </a:p>
              <a:p>
                <a:pPr lvl="1"/>
                <a:r>
                  <a:rPr lang="en-US" dirty="0" smtClean="0"/>
                  <a:t>If identifier i is embedded in the payload of event e then perm(i) </a:t>
                </a:r>
                <a14:m>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 </m:t>
                    </m:r>
                  </m:oMath>
                </a14:m>
                <a:r>
                  <a:rPr lang="en-US" dirty="0" smtClean="0"/>
                  <a:t>A(e).</a:t>
                </a:r>
              </a:p>
              <a:p>
                <a:pPr marL="201168" lvl="1" indent="0">
                  <a:buNone/>
                </a:pPr>
                <a:endParaRPr lang="en-US" dirty="0" smtClean="0"/>
              </a:p>
              <a:p>
                <a:pPr lvl="1"/>
                <a:endParaRPr lang="en-US" dirty="0"/>
              </a:p>
            </p:txBody>
          </p:sp>
        </mc:Choice>
        <mc:Fallback xmlns="">
          <p:sp>
            <p:nvSpPr>
              <p:cNvPr id="3" name="Content Placeholder 2">
                <a:extLst>
                  <a:ext uri="{FF2B5EF4-FFF2-40B4-BE49-F238E27FC236}">
                    <a16:creationId xmlns:a16="http://schemas.microsoft.com/office/drawing/2014/main" id="{97CC38DF-8880-4647-95AF-BEFC07677DFD}"/>
                  </a:ext>
                </a:extLst>
              </p:cNvPr>
              <p:cNvSpPr>
                <a:spLocks noGrp="1" noRot="1" noChangeAspect="1" noMove="1" noResize="1" noEditPoints="1" noAdjustHandles="1" noChangeArrowheads="1" noChangeShapeType="1" noTextEdit="1"/>
              </p:cNvSpPr>
              <p:nvPr>
                <p:ph idx="1"/>
              </p:nvPr>
            </p:nvSpPr>
            <p:spPr>
              <a:blipFill>
                <a:blip r:embed="rId3"/>
                <a:stretch>
                  <a:fillRect l="-2423" t="-188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SafeAsync: Compositional Safety Testing</a:t>
            </a:r>
            <a:endParaRPr lang="en-US" dirty="0"/>
          </a:p>
        </p:txBody>
      </p:sp>
      <p:sp>
        <p:nvSpPr>
          <p:cNvPr id="5" name="Slide Number Placeholder 4"/>
          <p:cNvSpPr>
            <a:spLocks noGrp="1"/>
          </p:cNvSpPr>
          <p:nvPr>
            <p:ph type="sldNum" sz="quarter" idx="12"/>
          </p:nvPr>
        </p:nvSpPr>
        <p:spPr/>
        <p:txBody>
          <a:bodyPr/>
          <a:lstStyle/>
          <a:p>
            <a:fld id="{77CC721F-1D71-470D-9ADD-E53F1C9EB23A}" type="slidenum">
              <a:rPr lang="en-US" smtClean="0"/>
              <a:pPr/>
              <a:t>21</a:t>
            </a:fld>
            <a:endParaRPr lang="en-US" dirty="0"/>
          </a:p>
        </p:txBody>
      </p:sp>
      <p:sp>
        <p:nvSpPr>
          <p:cNvPr id="6" name="Date Placeholder 5"/>
          <p:cNvSpPr>
            <a:spLocks noGrp="1"/>
          </p:cNvSpPr>
          <p:nvPr>
            <p:ph type="dt" sz="half" idx="10"/>
          </p:nvPr>
        </p:nvSpPr>
        <p:spPr/>
        <p:txBody>
          <a:bodyPr/>
          <a:lstStyle/>
          <a:p>
            <a:r>
              <a:rPr lang="en-US" smtClean="0"/>
              <a:t>PLDI 2019</a:t>
            </a:r>
            <a:endParaRPr lang="en-US" dirty="0"/>
          </a:p>
        </p:txBody>
      </p:sp>
    </p:spTree>
    <p:extLst>
      <p:ext uri="{BB962C8B-B14F-4D97-AF65-F5344CB8AC3E}">
        <p14:creationId xmlns:p14="http://schemas.microsoft.com/office/powerpoint/2010/main" val="119102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A9AB-0718-46E9-89E5-82629C18CBDB}"/>
              </a:ext>
            </a:extLst>
          </p:cNvPr>
          <p:cNvSpPr>
            <a:spLocks noGrp="1"/>
          </p:cNvSpPr>
          <p:nvPr>
            <p:ph type="title"/>
          </p:nvPr>
        </p:nvSpPr>
        <p:spPr/>
        <p:txBody>
          <a:bodyPr/>
          <a:lstStyle/>
          <a:p>
            <a:r>
              <a:rPr lang="en-US" dirty="0"/>
              <a:t>Hiding events soundly</a:t>
            </a:r>
          </a:p>
        </p:txBody>
      </p:sp>
      <p:sp>
        <p:nvSpPr>
          <p:cNvPr id="3" name="Content Placeholder 2">
            <a:extLst>
              <a:ext uri="{FF2B5EF4-FFF2-40B4-BE49-F238E27FC236}">
                <a16:creationId xmlns:a16="http://schemas.microsoft.com/office/drawing/2014/main" id="{C82E2FFD-305E-4535-A867-E7C1FE4E83B6}"/>
              </a:ext>
            </a:extLst>
          </p:cNvPr>
          <p:cNvSpPr>
            <a:spLocks noGrp="1"/>
          </p:cNvSpPr>
          <p:nvPr>
            <p:ph idx="1"/>
          </p:nvPr>
        </p:nvSpPr>
        <p:spPr/>
        <p:txBody>
          <a:bodyPr>
            <a:normAutofit/>
          </a:bodyPr>
          <a:lstStyle/>
          <a:p>
            <a:r>
              <a:rPr lang="en-US" dirty="0"/>
              <a:t>Dynamic enforcement of </a:t>
            </a:r>
            <a:r>
              <a:rPr lang="en-US" dirty="0">
                <a:solidFill>
                  <a:srgbClr val="0000FF"/>
                </a:solidFill>
              </a:rPr>
              <a:t>send </a:t>
            </a:r>
            <a:r>
              <a:rPr lang="en-US" dirty="0" smtClean="0">
                <a:solidFill>
                  <a:srgbClr val="0000FF"/>
                </a:solidFill>
              </a:rPr>
              <a:t>t, </a:t>
            </a:r>
            <a:r>
              <a:rPr lang="en-US" dirty="0">
                <a:solidFill>
                  <a:srgbClr val="0000FF"/>
                </a:solidFill>
              </a:rPr>
              <a:t>e, v</a:t>
            </a:r>
          </a:p>
          <a:p>
            <a:pPr lvl="1"/>
            <a:r>
              <a:rPr lang="en-US" dirty="0" smtClean="0"/>
              <a:t>If e </a:t>
            </a:r>
            <a:r>
              <a:rPr lang="en-US" dirty="0" smtClean="0">
                <a:sym typeface="Symbol" panose="05050102010706020507" pitchFamily="18" charset="2"/>
              </a:rPr>
              <a:t></a:t>
            </a:r>
            <a:r>
              <a:rPr lang="en-US" dirty="0" smtClean="0"/>
              <a:t> ES then for </a:t>
            </a:r>
            <a:r>
              <a:rPr lang="en-US" dirty="0"/>
              <a:t>each </a:t>
            </a:r>
            <a:r>
              <a:rPr lang="en-US" dirty="0" smtClean="0"/>
              <a:t>identifier i embedded </a:t>
            </a:r>
            <a:r>
              <a:rPr lang="en-US" dirty="0"/>
              <a:t>in v: </a:t>
            </a:r>
            <a:r>
              <a:rPr lang="en-US" dirty="0" smtClean="0"/>
              <a:t>perm(i) </a:t>
            </a:r>
            <a:r>
              <a:rPr lang="en-US" dirty="0">
                <a:sym typeface="Symbol" panose="05050102010706020507" pitchFamily="18" charset="2"/>
              </a:rPr>
              <a:t> A(e</a:t>
            </a:r>
            <a:r>
              <a:rPr lang="en-US" dirty="0" smtClean="0">
                <a:sym typeface="Symbol" panose="05050102010706020507" pitchFamily="18" charset="2"/>
              </a:rPr>
              <a:t>).</a:t>
            </a:r>
          </a:p>
          <a:p>
            <a:pPr lvl="1"/>
            <a:r>
              <a:rPr lang="en-US" dirty="0" smtClean="0">
                <a:sym typeface="Symbol" panose="05050102010706020507" pitchFamily="18" charset="2"/>
              </a:rPr>
              <a:t>e is in perm(t).</a:t>
            </a:r>
            <a:endParaRPr lang="en-US" dirty="0">
              <a:sym typeface="Symbol" panose="05050102010706020507" pitchFamily="18" charset="2"/>
            </a:endParaRPr>
          </a:p>
          <a:p>
            <a:endParaRPr lang="en-US" dirty="0">
              <a:sym typeface="Symbol" panose="05050102010706020507" pitchFamily="18" charset="2"/>
            </a:endParaRPr>
          </a:p>
          <a:p>
            <a:r>
              <a:rPr lang="en-US" dirty="0">
                <a:sym typeface="Symbol" panose="05050102010706020507" pitchFamily="18" charset="2"/>
              </a:rPr>
              <a:t>Static enforcement of </a:t>
            </a:r>
            <a:r>
              <a:rPr lang="en-US" dirty="0">
                <a:solidFill>
                  <a:srgbClr val="0000FF"/>
                </a:solidFill>
                <a:sym typeface="Symbol" panose="05050102010706020507" pitchFamily="18" charset="2"/>
              </a:rPr>
              <a:t>hide </a:t>
            </a:r>
            <a:r>
              <a:rPr lang="en-US" dirty="0" smtClean="0">
                <a:solidFill>
                  <a:srgbClr val="0000FF"/>
                </a:solidFill>
                <a:sym typeface="Symbol" panose="05050102010706020507" pitchFamily="18" charset="2"/>
              </a:rPr>
              <a:t>e </a:t>
            </a:r>
            <a:r>
              <a:rPr lang="en-US" dirty="0">
                <a:solidFill>
                  <a:srgbClr val="0000FF"/>
                </a:solidFill>
                <a:sym typeface="Symbol" panose="05050102010706020507" pitchFamily="18" charset="2"/>
              </a:rPr>
              <a:t>in P</a:t>
            </a:r>
          </a:p>
          <a:p>
            <a:pPr lvl="1"/>
            <a:r>
              <a:rPr lang="en-US" dirty="0" smtClean="0"/>
              <a:t>after hiding e, no input or output event x has e in A(x).</a:t>
            </a:r>
            <a:endParaRPr lang="en-US" dirty="0"/>
          </a:p>
          <a:p>
            <a:endParaRPr lang="en-US" dirty="0"/>
          </a:p>
          <a:p>
            <a:r>
              <a:rPr lang="en-US" dirty="0"/>
              <a:t>Permission to </a:t>
            </a:r>
            <a:r>
              <a:rPr lang="en-US" dirty="0" smtClean="0"/>
              <a:t>send a </a:t>
            </a:r>
            <a:r>
              <a:rPr lang="en-US" dirty="0"/>
              <a:t>private event will not cross module boundary</a:t>
            </a:r>
          </a:p>
        </p:txBody>
      </p:sp>
      <p:sp>
        <p:nvSpPr>
          <p:cNvPr id="4" name="Footer Placeholder 3"/>
          <p:cNvSpPr>
            <a:spLocks noGrp="1"/>
          </p:cNvSpPr>
          <p:nvPr>
            <p:ph type="ftr" sz="quarter" idx="11"/>
          </p:nvPr>
        </p:nvSpPr>
        <p:spPr/>
        <p:txBody>
          <a:bodyPr/>
          <a:lstStyle/>
          <a:p>
            <a:r>
              <a:rPr lang="en-US" smtClean="0"/>
              <a:t>SafeAsync: Compositional Safety Testing</a:t>
            </a:r>
            <a:endParaRPr lang="en-US" dirty="0"/>
          </a:p>
        </p:txBody>
      </p:sp>
      <p:sp>
        <p:nvSpPr>
          <p:cNvPr id="5" name="Slide Number Placeholder 4"/>
          <p:cNvSpPr>
            <a:spLocks noGrp="1"/>
          </p:cNvSpPr>
          <p:nvPr>
            <p:ph type="sldNum" sz="quarter" idx="12"/>
          </p:nvPr>
        </p:nvSpPr>
        <p:spPr/>
        <p:txBody>
          <a:bodyPr/>
          <a:lstStyle/>
          <a:p>
            <a:fld id="{77CC721F-1D71-470D-9ADD-E53F1C9EB23A}" type="slidenum">
              <a:rPr lang="en-US" smtClean="0"/>
              <a:pPr/>
              <a:t>22</a:t>
            </a:fld>
            <a:endParaRPr lang="en-US" dirty="0"/>
          </a:p>
        </p:txBody>
      </p:sp>
      <p:sp>
        <p:nvSpPr>
          <p:cNvPr id="6" name="Date Placeholder 5"/>
          <p:cNvSpPr>
            <a:spLocks noGrp="1"/>
          </p:cNvSpPr>
          <p:nvPr>
            <p:ph type="dt" sz="half" idx="10"/>
          </p:nvPr>
        </p:nvSpPr>
        <p:spPr/>
        <p:txBody>
          <a:bodyPr/>
          <a:lstStyle/>
          <a:p>
            <a:r>
              <a:rPr lang="en-US" smtClean="0"/>
              <a:t>PLDI 2019</a:t>
            </a:r>
            <a:endParaRPr lang="en-US" dirty="0"/>
          </a:p>
        </p:txBody>
      </p:sp>
    </p:spTree>
    <p:extLst>
      <p:ext uri="{BB962C8B-B14F-4D97-AF65-F5344CB8AC3E}">
        <p14:creationId xmlns:p14="http://schemas.microsoft.com/office/powerpoint/2010/main" val="223777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C602-4D86-4C80-AF55-CFD996391960}"/>
              </a:ext>
            </a:extLst>
          </p:cNvPr>
          <p:cNvSpPr>
            <a:spLocks noGrp="1"/>
          </p:cNvSpPr>
          <p:nvPr>
            <p:ph type="title"/>
          </p:nvPr>
        </p:nvSpPr>
        <p:spPr/>
        <p:txBody>
          <a:bodyPr>
            <a:noAutofit/>
          </a:bodyPr>
          <a:lstStyle/>
          <a:p>
            <a:r>
              <a:rPr lang="en-US" sz="3200" dirty="0"/>
              <a:t>Compositional Testing the Software Stack</a:t>
            </a:r>
          </a:p>
        </p:txBody>
      </p:sp>
      <p:sp>
        <p:nvSpPr>
          <p:cNvPr id="5" name="Footer Placeholder 4">
            <a:extLst>
              <a:ext uri="{FF2B5EF4-FFF2-40B4-BE49-F238E27FC236}">
                <a16:creationId xmlns:a16="http://schemas.microsoft.com/office/drawing/2014/main" id="{9B4D82B7-CE3A-46D2-9F48-0D477286FE9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14092814-F2DB-42B4-99FB-98756E0105E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7" name="TextBox 6"/>
          <p:cNvSpPr txBox="1"/>
          <p:nvPr/>
        </p:nvSpPr>
        <p:spPr>
          <a:xfrm>
            <a:off x="1025236" y="1265382"/>
            <a:ext cx="715869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92D050"/>
                </a:solidFill>
                <a:effectLst/>
                <a:uLnTx/>
                <a:uFillTx/>
                <a:latin typeface="Cambria" panose="02040503050406030204"/>
                <a:ea typeface="+mn-ea"/>
                <a:cs typeface="+mn-cs"/>
              </a:rPr>
              <a:t>//monolithic testing of software stack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ambria" panose="02040503050406030204"/>
                <a:ea typeface="+mn-ea"/>
                <a:cs typeface="+mn-cs"/>
              </a:rPr>
              <a:t>check</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mono: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assert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Atomicity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in</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2PC) ||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MultiPaxosSMR</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8" name="TextBox 7"/>
          <p:cNvSpPr txBox="1"/>
          <p:nvPr/>
        </p:nvSpPr>
        <p:spPr>
          <a:xfrm>
            <a:off x="1108364" y="2161984"/>
            <a:ext cx="6886052"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92D050"/>
                </a:solidFill>
                <a:effectLst/>
                <a:uLnTx/>
                <a:uFillTx/>
                <a:latin typeface="Cambria" panose="02040503050406030204"/>
                <a:ea typeface="+mn-ea"/>
                <a:cs typeface="+mn-cs"/>
              </a:rPr>
              <a:t>/* Compositional Safety </a:t>
            </a:r>
            <a:r>
              <a:rPr kumimoji="0" lang="en-US" sz="1800" b="0" i="0" u="none" strike="noStrike" kern="1200" cap="none" spc="0" normalizeH="0" baseline="0" noProof="0" dirty="0" smtClean="0">
                <a:ln>
                  <a:noFill/>
                </a:ln>
                <a:solidFill>
                  <a:srgbClr val="92D050"/>
                </a:solidFill>
                <a:effectLst/>
                <a:uLnTx/>
                <a:uFillTx/>
                <a:latin typeface="Cambria" panose="02040503050406030204"/>
                <a:ea typeface="+mn-ea"/>
                <a:cs typeface="+mn-cs"/>
              </a:rPr>
              <a:t>Theorem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ambria" panose="02040503050406030204"/>
                <a:ea typeface="+mn-ea"/>
                <a:cs typeface="+mn-cs"/>
              </a:rPr>
              <a:t>check</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t1: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assert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Atomicity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in</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2PC)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SMRLinearizAbs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ambria" panose="02040503050406030204"/>
                <a:ea typeface="+mn-ea"/>
                <a:cs typeface="+mn-cs"/>
              </a:rPr>
              <a:t>check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t2: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SMRClientAbs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MultiPaxosSMR</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9" name="TextBox 8"/>
          <p:cNvSpPr txBox="1"/>
          <p:nvPr/>
        </p:nvSpPr>
        <p:spPr>
          <a:xfrm>
            <a:off x="1025236" y="3433721"/>
            <a:ext cx="6400108"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92D050"/>
                </a:solidFill>
                <a:effectLst/>
                <a:uLnTx/>
                <a:uFillTx/>
                <a:latin typeface="Cambria" panose="02040503050406030204"/>
                <a:ea typeface="+mn-ea"/>
                <a:cs typeface="+mn-cs"/>
              </a:rPr>
              <a:t>/* Circular Assume-Guarantee </a:t>
            </a:r>
            <a:r>
              <a:rPr kumimoji="0" lang="en-US" sz="1800" b="0" i="0" u="none" strike="noStrike" kern="1200" cap="none" spc="0" normalizeH="0" baseline="0" noProof="0" dirty="0" smtClean="0">
                <a:ln>
                  <a:noFill/>
                </a:ln>
                <a:solidFill>
                  <a:srgbClr val="92D050"/>
                </a:solidFill>
                <a:effectLst/>
                <a:uLnTx/>
                <a:uFillTx/>
                <a:latin typeface="Cambria" panose="02040503050406030204"/>
                <a:ea typeface="+mn-ea"/>
                <a:cs typeface="+mn-cs"/>
              </a:rPr>
              <a:t> Theorem*/</a:t>
            </a:r>
            <a:endParaRPr kumimoji="0" lang="en-US" sz="1800" b="0" i="0" u="none" strike="noStrike" kern="1200" cap="none" spc="0" normalizeH="0" baseline="0" noProof="0" dirty="0">
              <a:ln>
                <a:noFill/>
              </a:ln>
              <a:solidFill>
                <a:srgbClr val="92D05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ambria" panose="02040503050406030204"/>
                <a:ea typeface="+mn-ea"/>
                <a:cs typeface="+mn-cs"/>
              </a:rPr>
              <a:t>check</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t3: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SMRClientAbs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MultiPaxosSMR</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refines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SMRClientAbs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SMRLinearizAbs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ambria" panose="02040503050406030204"/>
                <a:ea typeface="+mn-ea"/>
                <a:cs typeface="+mn-cs"/>
              </a:rPr>
              <a:t>check</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t4: 2PC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SMRLinearizAbs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refines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SMRClientAbs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SMRLinearizAbs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346237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333C-07DA-44FE-8A88-0FD7222B4079}"/>
              </a:ext>
            </a:extLst>
          </p:cNvPr>
          <p:cNvSpPr>
            <a:spLocks noGrp="1"/>
          </p:cNvSpPr>
          <p:nvPr>
            <p:ph type="title"/>
          </p:nvPr>
        </p:nvSpPr>
        <p:spPr/>
        <p:txBody>
          <a:bodyPr>
            <a:noAutofit/>
          </a:bodyPr>
          <a:lstStyle/>
          <a:p>
            <a:r>
              <a:rPr lang="en-US" sz="3600" dirty="0" smtClean="0"/>
              <a:t>Discharging Test Obligations</a:t>
            </a:r>
            <a:endParaRPr lang="en-US" sz="3600" dirty="0"/>
          </a:p>
        </p:txBody>
      </p:sp>
      <p:sp>
        <p:nvSpPr>
          <p:cNvPr id="3" name="Content Placeholder 2">
            <a:extLst>
              <a:ext uri="{FF2B5EF4-FFF2-40B4-BE49-F238E27FC236}">
                <a16:creationId xmlns:a16="http://schemas.microsoft.com/office/drawing/2014/main" id="{D905F3BE-DA87-444B-A916-461CE20308F8}"/>
              </a:ext>
            </a:extLst>
          </p:cNvPr>
          <p:cNvSpPr>
            <a:spLocks noGrp="1"/>
          </p:cNvSpPr>
          <p:nvPr>
            <p:ph idx="1"/>
          </p:nvPr>
        </p:nvSpPr>
        <p:spPr/>
        <p:txBody>
          <a:bodyPr>
            <a:noAutofit/>
          </a:bodyPr>
          <a:lstStyle/>
          <a:p>
            <a:r>
              <a:rPr lang="en-US" sz="2800" dirty="0"/>
              <a:t>For safety tests, programmer provides a “test harness” module to “close” the module</a:t>
            </a:r>
          </a:p>
          <a:p>
            <a:pPr lvl="1"/>
            <a:r>
              <a:rPr lang="en-US" sz="2400" dirty="0"/>
              <a:t>systematic testing </a:t>
            </a:r>
            <a:r>
              <a:rPr lang="en-US" sz="2400" dirty="0" smtClean="0"/>
              <a:t>backend explores </a:t>
            </a:r>
            <a:r>
              <a:rPr lang="en-US" sz="2400" dirty="0"/>
              <a:t>the closed module</a:t>
            </a:r>
          </a:p>
          <a:p>
            <a:endParaRPr lang="en-US" sz="2800" dirty="0"/>
          </a:p>
          <a:p>
            <a:r>
              <a:rPr lang="en-US" sz="2800" dirty="0"/>
              <a:t>For refinement tests, test harness is provided for both left (L) and right (R) modules</a:t>
            </a:r>
          </a:p>
          <a:p>
            <a:pPr lvl="1"/>
            <a:r>
              <a:rPr lang="en-US" sz="2400" dirty="0"/>
              <a:t>generate executions of R and store them in a cache</a:t>
            </a:r>
          </a:p>
          <a:p>
            <a:pPr lvl="1"/>
            <a:r>
              <a:rPr lang="en-US" sz="2400" dirty="0"/>
              <a:t>generate executions of L </a:t>
            </a:r>
          </a:p>
          <a:p>
            <a:pPr lvl="2"/>
            <a:r>
              <a:rPr lang="en-US" sz="1800" dirty="0"/>
              <a:t>for each execution, attempt to match with some trace in </a:t>
            </a:r>
            <a:r>
              <a:rPr lang="en-US" sz="1800" dirty="0" smtClean="0"/>
              <a:t>cache</a:t>
            </a:r>
            <a:endParaRPr lang="en-US" sz="1800" dirty="0"/>
          </a:p>
        </p:txBody>
      </p:sp>
      <p:sp>
        <p:nvSpPr>
          <p:cNvPr id="5" name="Footer Placeholder 4">
            <a:extLst>
              <a:ext uri="{FF2B5EF4-FFF2-40B4-BE49-F238E27FC236}">
                <a16:creationId xmlns:a16="http://schemas.microsoft.com/office/drawing/2014/main" id="{DF100CCB-5939-493A-891E-67797CCB695B}"/>
              </a:ext>
            </a:extLst>
          </p:cNvPr>
          <p:cNvSpPr>
            <a:spLocks noGrp="1"/>
          </p:cNvSpPr>
          <p:nvPr>
            <p:ph type="ftr" sz="quarter" idx="11"/>
          </p:nvPr>
        </p:nvSpPr>
        <p:spPr/>
        <p:txBody>
          <a:bodyPr/>
          <a:lstStyle/>
          <a:p>
            <a:r>
              <a:rPr lang="en-US" smtClean="0"/>
              <a:t>SafeAsync: Compositional Safety Testing</a:t>
            </a:r>
            <a:endParaRPr lang="en-US" dirty="0"/>
          </a:p>
        </p:txBody>
      </p:sp>
      <p:sp>
        <p:nvSpPr>
          <p:cNvPr id="6" name="Slide Number Placeholder 5">
            <a:extLst>
              <a:ext uri="{FF2B5EF4-FFF2-40B4-BE49-F238E27FC236}">
                <a16:creationId xmlns:a16="http://schemas.microsoft.com/office/drawing/2014/main" id="{30DCE139-B074-437A-B68C-2F5B488D00CD}"/>
              </a:ext>
            </a:extLst>
          </p:cNvPr>
          <p:cNvSpPr>
            <a:spLocks noGrp="1"/>
          </p:cNvSpPr>
          <p:nvPr>
            <p:ph type="sldNum" sz="quarter" idx="12"/>
          </p:nvPr>
        </p:nvSpPr>
        <p:spPr/>
        <p:txBody>
          <a:bodyPr/>
          <a:lstStyle/>
          <a:p>
            <a:fld id="{77CC721F-1D71-470D-9ADD-E53F1C9EB23A}" type="slidenum">
              <a:rPr lang="en-US" smtClean="0"/>
              <a:pPr/>
              <a:t>24</a:t>
            </a:fld>
            <a:endParaRPr lang="en-US" dirty="0"/>
          </a:p>
        </p:txBody>
      </p:sp>
      <p:sp>
        <p:nvSpPr>
          <p:cNvPr id="4" name="Date Placeholder 3"/>
          <p:cNvSpPr>
            <a:spLocks noGrp="1"/>
          </p:cNvSpPr>
          <p:nvPr>
            <p:ph type="dt" sz="half" idx="10"/>
          </p:nvPr>
        </p:nvSpPr>
        <p:spPr/>
        <p:txBody>
          <a:bodyPr/>
          <a:lstStyle/>
          <a:p>
            <a:r>
              <a:rPr lang="en-US" smtClean="0"/>
              <a:t>PLDI 2019</a:t>
            </a:r>
            <a:endParaRPr lang="en-US" dirty="0"/>
          </a:p>
        </p:txBody>
      </p:sp>
    </p:spTree>
    <p:extLst>
      <p:ext uri="{BB962C8B-B14F-4D97-AF65-F5344CB8AC3E}">
        <p14:creationId xmlns:p14="http://schemas.microsoft.com/office/powerpoint/2010/main" val="4120424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PLDI 2019</a:t>
            </a:r>
            <a:endParaRPr lang="en-US" dirty="0"/>
          </a:p>
        </p:txBody>
      </p:sp>
      <p:sp>
        <p:nvSpPr>
          <p:cNvPr id="5" name="Footer Placeholder 4"/>
          <p:cNvSpPr>
            <a:spLocks noGrp="1"/>
          </p:cNvSpPr>
          <p:nvPr>
            <p:ph type="ftr" sz="quarter" idx="11"/>
          </p:nvPr>
        </p:nvSpPr>
        <p:spPr/>
        <p:txBody>
          <a:bodyPr/>
          <a:lstStyle/>
          <a:p>
            <a:r>
              <a:rPr lang="en-US" smtClean="0"/>
              <a:t>SafeAsync: Compositional Safety Testing</a:t>
            </a:r>
            <a:endParaRPr lang="en-US" dirty="0"/>
          </a:p>
        </p:txBody>
      </p:sp>
      <p:sp>
        <p:nvSpPr>
          <p:cNvPr id="6" name="Slide Number Placeholder 5"/>
          <p:cNvSpPr>
            <a:spLocks noGrp="1"/>
          </p:cNvSpPr>
          <p:nvPr>
            <p:ph type="sldNum" sz="quarter" idx="12"/>
          </p:nvPr>
        </p:nvSpPr>
        <p:spPr/>
        <p:txBody>
          <a:bodyPr/>
          <a:lstStyle/>
          <a:p>
            <a:fld id="{77CC721F-1D71-470D-9ADD-E53F1C9EB23A}" type="slidenum">
              <a:rPr lang="en-US" smtClean="0"/>
              <a:pPr/>
              <a:t>25</a:t>
            </a:fld>
            <a:endParaRPr lang="en-US" dirty="0"/>
          </a:p>
        </p:txBody>
      </p:sp>
    </p:spTree>
    <p:extLst>
      <p:ext uri="{BB962C8B-B14F-4D97-AF65-F5344CB8AC3E}">
        <p14:creationId xmlns:p14="http://schemas.microsoft.com/office/powerpoint/2010/main" val="3517763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870E-9A4E-4F86-B0EB-033E53419D03}"/>
              </a:ext>
            </a:extLst>
          </p:cNvPr>
          <p:cNvSpPr>
            <a:spLocks noGrp="1"/>
          </p:cNvSpPr>
          <p:nvPr>
            <p:ph type="title"/>
          </p:nvPr>
        </p:nvSpPr>
        <p:spPr/>
        <p:txBody>
          <a:bodyPr>
            <a:normAutofit fontScale="90000"/>
          </a:bodyPr>
          <a:lstStyle/>
          <a:p>
            <a:r>
              <a:rPr lang="en-US" dirty="0"/>
              <a:t>Performance of ModP Services</a:t>
            </a:r>
          </a:p>
        </p:txBody>
      </p:sp>
      <p:pic>
        <p:nvPicPr>
          <p:cNvPr id="8" name="Content Placeholder 7">
            <a:extLst>
              <a:ext uri="{FF2B5EF4-FFF2-40B4-BE49-F238E27FC236}">
                <a16:creationId xmlns:a16="http://schemas.microsoft.com/office/drawing/2014/main" id="{22147564-8802-40DE-86AE-CEE1A0CCF34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39052" y="1361721"/>
            <a:ext cx="5693790" cy="3432221"/>
          </a:xfrm>
        </p:spPr>
      </p:pic>
      <p:sp>
        <p:nvSpPr>
          <p:cNvPr id="5" name="Footer Placeholder 4">
            <a:extLst>
              <a:ext uri="{FF2B5EF4-FFF2-40B4-BE49-F238E27FC236}">
                <a16:creationId xmlns:a16="http://schemas.microsoft.com/office/drawing/2014/main" id="{D5C035F1-95D9-4598-B25C-167D36E4FD1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4E0CCC44-784F-49FE-AE2A-079D78DA2A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9" name="Rectangle 8">
            <a:extLst>
              <a:ext uri="{FF2B5EF4-FFF2-40B4-BE49-F238E27FC236}">
                <a16:creationId xmlns:a16="http://schemas.microsoft.com/office/drawing/2014/main" id="{2B58E04D-B2CD-4A0D-A7DF-0F4731A432E5}"/>
              </a:ext>
            </a:extLst>
          </p:cNvPr>
          <p:cNvSpPr/>
          <p:nvPr/>
        </p:nvSpPr>
        <p:spPr>
          <a:xfrm>
            <a:off x="1336088" y="5144290"/>
            <a:ext cx="6089255"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inBiolinumT"/>
                <a:ea typeface="+mn-ea"/>
                <a:cs typeface="+mn-cs"/>
              </a:rPr>
              <a:t>ModP </a:t>
            </a:r>
            <a:r>
              <a:rPr kumimoji="0" lang="en-US" sz="1800" b="0" i="0" u="none" strike="noStrike" kern="1200" cap="none" spc="0" normalizeH="0" baseline="0" noProof="0" dirty="0">
                <a:ln>
                  <a:noFill/>
                </a:ln>
                <a:solidFill>
                  <a:srgbClr val="000000"/>
                </a:solidFill>
                <a:effectLst/>
                <a:uLnTx/>
                <a:uFillTx/>
                <a:latin typeface="LinLibertineT"/>
                <a:ea typeface="+mn-ea"/>
                <a:cs typeface="+mn-cs"/>
              </a:rPr>
              <a:t>implementation achieves between 72% (2FT, 64 clients) to 80% (1FT, 64 clients) of peak throughput of the open source </a:t>
            </a:r>
            <a:r>
              <a:rPr kumimoji="0" lang="en-US" sz="1800" b="0" i="0" u="none" strike="noStrike" kern="1200" cap="none" spc="0" normalizeH="0" baseline="0" noProof="0" dirty="0" err="1">
                <a:ln>
                  <a:noFill/>
                </a:ln>
                <a:solidFill>
                  <a:srgbClr val="000000"/>
                </a:solidFill>
                <a:effectLst/>
                <a:uLnTx/>
                <a:uFillTx/>
                <a:latin typeface="LinLibertineT"/>
                <a:ea typeface="+mn-ea"/>
                <a:cs typeface="+mn-cs"/>
              </a:rPr>
              <a:t>EPaxos</a:t>
            </a:r>
            <a:r>
              <a:rPr kumimoji="0" lang="en-US" sz="1800" b="0" i="0" u="none" strike="noStrike" kern="1200" cap="none" spc="0" normalizeH="0" baseline="0" noProof="0" dirty="0">
                <a:ln>
                  <a:noFill/>
                </a:ln>
                <a:solidFill>
                  <a:srgbClr val="000000"/>
                </a:solidFill>
                <a:effectLst/>
                <a:uLnTx/>
                <a:uFillTx/>
                <a:latin typeface="LinLibertineT"/>
                <a:ea typeface="+mn-ea"/>
                <a:cs typeface="+mn-cs"/>
              </a:rPr>
              <a:t> [</a:t>
            </a:r>
            <a:r>
              <a:rPr kumimoji="0" lang="en-US" sz="1800" b="0" i="0" u="none" strike="noStrike" kern="1200" cap="none" spc="0" normalizeH="0" baseline="0" noProof="0" dirty="0" err="1">
                <a:ln>
                  <a:noFill/>
                </a:ln>
                <a:solidFill>
                  <a:srgbClr val="4D00DA"/>
                </a:solidFill>
                <a:effectLst/>
                <a:uLnTx/>
                <a:uFillTx/>
                <a:latin typeface="LinLibertineT"/>
                <a:ea typeface="+mn-ea"/>
                <a:cs typeface="+mn-cs"/>
              </a:rPr>
              <a:t>Moraru</a:t>
            </a:r>
            <a:r>
              <a:rPr kumimoji="0" lang="en-US" sz="1800" b="0" i="0" u="none" strike="noStrike" kern="1200" cap="none" spc="0" normalizeH="0" baseline="0" noProof="0" dirty="0">
                <a:ln>
                  <a:noFill/>
                </a:ln>
                <a:solidFill>
                  <a:srgbClr val="4D00DA"/>
                </a:solidFill>
                <a:effectLst/>
                <a:uLnTx/>
                <a:uFillTx/>
                <a:latin typeface="LinLibertineT"/>
                <a:ea typeface="+mn-ea"/>
                <a:cs typeface="+mn-cs"/>
              </a:rPr>
              <a:t> et al. 2013</a:t>
            </a:r>
            <a:r>
              <a:rPr kumimoji="0" lang="en-US" sz="1800" b="0" i="0" u="none" strike="noStrike" kern="1200" cap="none" spc="0" normalizeH="0" baseline="0" noProof="0" dirty="0">
                <a:ln>
                  <a:noFill/>
                </a:ln>
                <a:solidFill>
                  <a:srgbClr val="000000"/>
                </a:solidFill>
                <a:effectLst/>
                <a:uLnTx/>
                <a:uFillTx/>
                <a:latin typeface="LinLibertineT"/>
                <a:ea typeface="+mn-ea"/>
                <a:cs typeface="+mn-cs"/>
              </a:rPr>
              <a:t>] implementation in Go.</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4325613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mage result for smiley face su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640" y="2876247"/>
            <a:ext cx="1577395" cy="132629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5C3ED9C6-D41F-4559-8FCF-4762BC7A4BD2}"/>
              </a:ext>
            </a:extLst>
          </p:cNvPr>
          <p:cNvSpPr txBox="1">
            <a:spLocks/>
          </p:cNvSpPr>
          <p:nvPr/>
        </p:nvSpPr>
        <p:spPr>
          <a:xfrm>
            <a:off x="865562" y="1421512"/>
            <a:ext cx="7543801" cy="700533"/>
          </a:xfrm>
          <a:prstGeom prst="rect">
            <a:avLst/>
          </a:prstGeom>
        </p:spPr>
        <p:txBody>
          <a:bodyPr vert="horz" lIns="0" tIns="45720" rIns="0" bIns="45720" rtlCol="0">
            <a:normAutofit fontScale="92500"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400" kern="1200">
                <a:solidFill>
                  <a:schemeClr val="tx2">
                    <a:lumMod val="75000"/>
                  </a:schemeClr>
                </a:solidFill>
                <a:latin typeface="+mn-lt"/>
                <a:ea typeface="+mn-ea"/>
                <a:cs typeface="+mn-cs"/>
              </a:defRPr>
            </a:lvl1pPr>
            <a:lvl2pPr marL="48691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lang="en-US" sz="2000" kern="1200">
                <a:solidFill>
                  <a:schemeClr val="accent4">
                    <a:lumMod val="75000"/>
                  </a:schemeClr>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3pPr>
            <a:lvl4pPr marL="85267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4pPr>
            <a:lvl5pPr marL="103555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200"/>
              </a:spcAft>
              <a:buClr>
                <a:srgbClr val="1F394D"/>
              </a:buClr>
              <a:buSzPct val="100000"/>
              <a:buFont typeface="Arial" panose="020B0604020202020204" pitchFamily="34" charset="0"/>
              <a:buNone/>
              <a:tabLst/>
              <a:defRPr/>
            </a:pPr>
            <a:r>
              <a:rPr kumimoji="0" lang="en-US" sz="2400" b="0" i="0" u="none" strike="noStrike" kern="1200" cap="none" spc="0" normalizeH="0" baseline="0" noProof="0" dirty="0" smtClean="0">
                <a:ln>
                  <a:noFill/>
                </a:ln>
                <a:solidFill>
                  <a:srgbClr val="3F739B">
                    <a:lumMod val="75000"/>
                  </a:srgbClr>
                </a:solidFill>
                <a:effectLst/>
                <a:uLnTx/>
                <a:uFillTx/>
                <a:latin typeface="Cambria" panose="02040503050406030204"/>
                <a:ea typeface="+mn-ea"/>
                <a:cs typeface="+mn-cs"/>
              </a:rPr>
              <a:t>Building </a:t>
            </a:r>
            <a:r>
              <a:rPr kumimoji="0" lang="en-US" sz="2400" b="0" i="0" u="none" strike="noStrike" kern="1200" cap="none" spc="0" normalizeH="0" baseline="0" noProof="0" dirty="0">
                <a:ln>
                  <a:noFill/>
                </a:ln>
                <a:solidFill>
                  <a:srgbClr val="3F739B">
                    <a:lumMod val="75000"/>
                  </a:srgbClr>
                </a:solidFill>
                <a:effectLst/>
                <a:uLnTx/>
                <a:uFillTx/>
                <a:latin typeface="Cambria" panose="02040503050406030204"/>
                <a:ea typeface="+mn-ea"/>
                <a:cs typeface="+mn-cs"/>
              </a:rPr>
              <a:t>reliable </a:t>
            </a:r>
            <a:r>
              <a:rPr kumimoji="0" lang="en-US" sz="2400" b="0" i="0" u="none" strike="noStrike" kern="1200" cap="none" spc="0" normalizeH="0" baseline="0" noProof="0" dirty="0" smtClean="0">
                <a:ln>
                  <a:noFill/>
                </a:ln>
                <a:solidFill>
                  <a:srgbClr val="3F739B">
                    <a:lumMod val="75000"/>
                  </a:srgbClr>
                </a:solidFill>
                <a:effectLst/>
                <a:uLnTx/>
                <a:uFillTx/>
                <a:latin typeface="Cambria" panose="02040503050406030204"/>
                <a:ea typeface="+mn-ea"/>
                <a:cs typeface="+mn-cs"/>
              </a:rPr>
              <a:t>systems </a:t>
            </a:r>
            <a:r>
              <a:rPr kumimoji="0" lang="en-US" sz="2400" b="0" i="0" u="none" strike="noStrike" kern="1200" cap="none" spc="0" normalizeH="0" baseline="0" noProof="0" dirty="0">
                <a:ln>
                  <a:noFill/>
                </a:ln>
                <a:solidFill>
                  <a:srgbClr val="3F739B">
                    <a:lumMod val="75000"/>
                  </a:srgbClr>
                </a:solidFill>
                <a:effectLst/>
                <a:uLnTx/>
                <a:uFillTx/>
                <a:latin typeface="Cambria" panose="02040503050406030204"/>
                <a:ea typeface="+mn-ea"/>
                <a:cs typeface="+mn-cs"/>
              </a:rPr>
              <a:t>is difficult and </a:t>
            </a:r>
            <a:r>
              <a:rPr kumimoji="0" lang="en-US" sz="2400" b="0" i="0" u="none" strike="noStrike" kern="1200" cap="none" spc="0" normalizeH="0" baseline="0" noProof="0" dirty="0" smtClean="0">
                <a:ln>
                  <a:noFill/>
                </a:ln>
                <a:solidFill>
                  <a:srgbClr val="3F739B">
                    <a:lumMod val="75000"/>
                  </a:srgbClr>
                </a:solidFill>
                <a:effectLst/>
                <a:uLnTx/>
                <a:uFillTx/>
                <a:latin typeface="Cambria" panose="02040503050406030204"/>
                <a:ea typeface="+mn-ea"/>
                <a:cs typeface="+mn-cs"/>
              </a:rPr>
              <a:t>unpleasant for programmers.</a:t>
            </a:r>
          </a:p>
          <a:p>
            <a:pPr marL="0" marR="0" lvl="0" indent="0" algn="l" defTabSz="914400" rtl="0" eaLnBrk="1" fontAlgn="auto" latinLnBrk="0" hangingPunct="1">
              <a:lnSpc>
                <a:spcPct val="90000"/>
              </a:lnSpc>
              <a:spcBef>
                <a:spcPts val="1200"/>
              </a:spcBef>
              <a:spcAft>
                <a:spcPts val="200"/>
              </a:spcAft>
              <a:buClr>
                <a:srgbClr val="1F394D"/>
              </a:buClr>
              <a:buSzPct val="100000"/>
              <a:buFont typeface="Arial" panose="020B0604020202020204" pitchFamily="34" charset="0"/>
              <a:buNone/>
              <a:tabLst/>
              <a:defRPr/>
            </a:pPr>
            <a:endParaRPr kumimoji="0" lang="en-US" sz="2400" b="0" i="0" u="none" strike="noStrike" kern="1200" cap="none" spc="0" normalizeH="0" baseline="0" noProof="0" dirty="0">
              <a:ln>
                <a:noFill/>
              </a:ln>
              <a:solidFill>
                <a:srgbClr val="3F739B">
                  <a:lumMod val="75000"/>
                </a:srgbClr>
              </a:solidFill>
              <a:effectLst/>
              <a:uLnTx/>
              <a:uFillTx/>
              <a:latin typeface="Cambria" panose="02040503050406030204"/>
              <a:ea typeface="+mn-ea"/>
              <a:cs typeface="+mn-cs"/>
            </a:endParaRPr>
          </a:p>
        </p:txBody>
      </p:sp>
      <p:sp>
        <p:nvSpPr>
          <p:cNvPr id="2" name="Title 1">
            <a:extLst>
              <a:ext uri="{FF2B5EF4-FFF2-40B4-BE49-F238E27FC236}">
                <a16:creationId xmlns:a16="http://schemas.microsoft.com/office/drawing/2014/main" id="{F06847AC-BF83-420E-ABD6-86ED26CAAF03}"/>
              </a:ext>
            </a:extLst>
          </p:cNvPr>
          <p:cNvSpPr>
            <a:spLocks noGrp="1"/>
          </p:cNvSpPr>
          <p:nvPr>
            <p:ph type="title"/>
          </p:nvPr>
        </p:nvSpPr>
        <p:spPr/>
        <p:txBody>
          <a:bodyPr/>
          <a:lstStyle/>
          <a:p>
            <a:r>
              <a:rPr lang="en-US" dirty="0" smtClean="0"/>
              <a:t>Conclusion!</a:t>
            </a:r>
            <a:endParaRPr lang="en-US" dirty="0"/>
          </a:p>
        </p:txBody>
      </p:sp>
      <p:sp>
        <p:nvSpPr>
          <p:cNvPr id="5" name="Footer Placeholder 4">
            <a:extLst>
              <a:ext uri="{FF2B5EF4-FFF2-40B4-BE49-F238E27FC236}">
                <a16:creationId xmlns:a16="http://schemas.microsoft.com/office/drawing/2014/main" id="{2B996E8E-FD91-47EB-A94A-7882B03381B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69C14AF9-74D4-498E-BE5F-865D4755A47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8" name="Rectangle 7"/>
          <p:cNvSpPr/>
          <p:nvPr/>
        </p:nvSpPr>
        <p:spPr>
          <a:xfrm>
            <a:off x="2280110" y="2908468"/>
            <a:ext cx="6123363" cy="1421928"/>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Monotype Corsiva" panose="03010101010201010101" pitchFamily="66" charset="0"/>
                <a:ea typeface="+mn-ea"/>
                <a:cs typeface="+mn-cs"/>
              </a:rPr>
              <a:t>A </a:t>
            </a:r>
            <a:r>
              <a:rPr kumimoji="0" lang="en-US" sz="2400" b="0" i="0" u="none" strike="noStrike" kern="1200" cap="none" spc="0" normalizeH="0" baseline="0" noProof="0" dirty="0">
                <a:ln>
                  <a:noFill/>
                </a:ln>
                <a:solidFill>
                  <a:srgbClr val="000000"/>
                </a:solidFill>
                <a:effectLst/>
                <a:uLnTx/>
                <a:uFillTx/>
                <a:latin typeface="Monotype Corsiva" panose="03010101010201010101" pitchFamily="66" charset="0"/>
                <a:ea typeface="+mn-ea"/>
                <a:cs typeface="+mn-cs"/>
              </a:rPr>
              <a:t>pinch of </a:t>
            </a:r>
            <a:r>
              <a:rPr kumimoji="0" lang="en-US" sz="2400" b="0" i="0" u="none" strike="noStrike" kern="1200" cap="none" spc="0" normalizeH="0" baseline="0" noProof="0" dirty="0">
                <a:ln>
                  <a:noFill/>
                </a:ln>
                <a:solidFill>
                  <a:srgbClr val="FF0000"/>
                </a:solidFill>
                <a:effectLst/>
                <a:uLnTx/>
                <a:uFillTx/>
                <a:latin typeface="Monotype Corsiva" panose="03010101010201010101" pitchFamily="66" charset="0"/>
                <a:ea typeface="+mn-ea"/>
                <a:cs typeface="+mn-cs"/>
              </a:rPr>
              <a:t>programming language </a:t>
            </a:r>
            <a:r>
              <a:rPr kumimoji="0" lang="en-US" sz="2400" b="0" i="0" u="none" strike="noStrike" kern="1200" cap="none" spc="0" normalizeH="0" baseline="0" noProof="0" dirty="0" smtClean="0">
                <a:ln>
                  <a:noFill/>
                </a:ln>
                <a:solidFill>
                  <a:srgbClr val="FF0000"/>
                </a:solidFill>
                <a:effectLst/>
                <a:uLnTx/>
                <a:uFillTx/>
                <a:latin typeface="Monotype Corsiva" panose="03010101010201010101" pitchFamily="66" charset="0"/>
                <a:ea typeface="+mn-ea"/>
                <a:cs typeface="+mn-cs"/>
              </a:rPr>
              <a:t>design </a:t>
            </a:r>
            <a:r>
              <a:rPr kumimoji="0" lang="en-US" sz="2400" b="0" i="0" u="none" strike="noStrike" kern="1200" cap="none" spc="0" normalizeH="0" baseline="0" noProof="0" dirty="0">
                <a:ln>
                  <a:noFill/>
                </a:ln>
                <a:solidFill>
                  <a:srgbClr val="000000"/>
                </a:solidFill>
                <a:effectLst/>
                <a:uLnTx/>
                <a:uFillTx/>
                <a:latin typeface="Monotype Corsiva" panose="03010101010201010101" pitchFamily="66" charset="0"/>
                <a:ea typeface="+mn-ea"/>
                <a:cs typeface="+mn-cs"/>
              </a:rPr>
              <a:t>with a dash of </a:t>
            </a:r>
            <a:r>
              <a:rPr kumimoji="0" lang="en-US" sz="2400" b="0" i="0" u="none" strike="noStrike" kern="1200" cap="none" spc="0" normalizeH="0" baseline="0" noProof="0" dirty="0">
                <a:ln>
                  <a:noFill/>
                </a:ln>
                <a:solidFill>
                  <a:srgbClr val="00B050"/>
                </a:solidFill>
                <a:effectLst/>
                <a:uLnTx/>
                <a:uFillTx/>
                <a:latin typeface="Monotype Corsiva" panose="03010101010201010101" pitchFamily="66" charset="0"/>
                <a:ea typeface="+mn-ea"/>
                <a:cs typeface="+mn-cs"/>
              </a:rPr>
              <a:t>automated reasoning</a:t>
            </a:r>
            <a:r>
              <a:rPr kumimoji="0" lang="en-US" sz="2400" b="0" i="0" u="none" strike="noStrike" kern="1200" cap="none" spc="0" normalizeH="0" baseline="0" noProof="0" dirty="0">
                <a:ln>
                  <a:noFill/>
                </a:ln>
                <a:solidFill>
                  <a:srgbClr val="000000"/>
                </a:solidFill>
                <a:effectLst/>
                <a:uLnTx/>
                <a:uFillTx/>
                <a:latin typeface="Monotype Corsiva" panose="03010101010201010101" pitchFamily="66" charset="0"/>
                <a:ea typeface="+mn-ea"/>
                <a:cs typeface="+mn-cs"/>
              </a:rPr>
              <a:t> can go a long way in bringing joy </a:t>
            </a:r>
            <a:r>
              <a:rPr kumimoji="0" lang="en-US" sz="2400" b="0" i="0" u="none" strike="noStrike" kern="1200" cap="none" spc="0" normalizeH="0" baseline="0" noProof="0" dirty="0" smtClean="0">
                <a:ln>
                  <a:noFill/>
                </a:ln>
                <a:solidFill>
                  <a:srgbClr val="000000"/>
                </a:solidFill>
                <a:effectLst/>
                <a:uLnTx/>
                <a:uFillTx/>
                <a:latin typeface="Monotype Corsiva" panose="03010101010201010101" pitchFamily="66" charset="0"/>
                <a:ea typeface="+mn-ea"/>
                <a:cs typeface="+mn-cs"/>
              </a:rPr>
              <a:t>back</a:t>
            </a:r>
            <a:endParaRPr kumimoji="0" lang="en-US" sz="24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9" name="Date Placeholder 8"/>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591705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98B2-9C8B-440D-A1C1-6A3125172ADB}"/>
              </a:ext>
            </a:extLst>
          </p:cNvPr>
          <p:cNvSpPr>
            <a:spLocks noGrp="1"/>
          </p:cNvSpPr>
          <p:nvPr>
            <p:ph type="title"/>
          </p:nvPr>
        </p:nvSpPr>
        <p:spPr/>
        <p:txBody>
          <a:bodyPr>
            <a:noAutofit/>
          </a:bodyPr>
          <a:lstStyle/>
          <a:p>
            <a:r>
              <a:rPr lang="en-US" sz="3200" dirty="0"/>
              <a:t>Testing Distributed Systems is Challenging</a:t>
            </a:r>
          </a:p>
        </p:txBody>
      </p:sp>
      <p:sp>
        <p:nvSpPr>
          <p:cNvPr id="3" name="Content Placeholder 2">
            <a:extLst>
              <a:ext uri="{FF2B5EF4-FFF2-40B4-BE49-F238E27FC236}">
                <a16:creationId xmlns:a16="http://schemas.microsoft.com/office/drawing/2014/main" id="{B9BFBD5C-F96C-4C9B-90CF-EBFF40D6CCBA}"/>
              </a:ext>
            </a:extLst>
          </p:cNvPr>
          <p:cNvSpPr>
            <a:spLocks noGrp="1"/>
          </p:cNvSpPr>
          <p:nvPr>
            <p:ph idx="1"/>
          </p:nvPr>
        </p:nvSpPr>
        <p:spPr>
          <a:xfrm>
            <a:off x="579490" y="1406661"/>
            <a:ext cx="5794410" cy="4976383"/>
          </a:xfrm>
        </p:spPr>
        <p:txBody>
          <a:bodyPr>
            <a:noAutofit/>
          </a:bodyPr>
          <a:lstStyle/>
          <a:p>
            <a:pPr marL="342900" indent="-342900">
              <a:buFont typeface="Arial" panose="020B0604020202020204" pitchFamily="34" charset="0"/>
              <a:buChar char="•"/>
            </a:pPr>
            <a:r>
              <a:rPr lang="en-US" sz="2400" dirty="0"/>
              <a:t>Popular approach: Random Testing </a:t>
            </a:r>
            <a:r>
              <a:rPr lang="en-US" sz="2400" dirty="0">
                <a:solidFill>
                  <a:srgbClr val="FF0000"/>
                </a:solidFill>
              </a:rPr>
              <a:t>[Jepsen, </a:t>
            </a:r>
            <a:r>
              <a:rPr lang="en-US" sz="2400" dirty="0" err="1" smtClean="0">
                <a:solidFill>
                  <a:srgbClr val="FF0000"/>
                </a:solidFill>
              </a:rPr>
              <a:t>QuickCheck</a:t>
            </a:r>
            <a:r>
              <a:rPr lang="en-US" sz="2400" dirty="0" smtClean="0">
                <a:solidFill>
                  <a:srgbClr val="FF0000"/>
                </a:solidFill>
              </a:rPr>
              <a:t>]</a:t>
            </a:r>
            <a:r>
              <a:rPr lang="en-US" sz="2400" dirty="0" smtClean="0"/>
              <a:t>, Search Prioritization </a:t>
            </a:r>
            <a:r>
              <a:rPr lang="en-US" sz="2400" dirty="0" smtClean="0">
                <a:solidFill>
                  <a:srgbClr val="FF0000"/>
                </a:solidFill>
              </a:rPr>
              <a:t>[P</a:t>
            </a:r>
            <a:r>
              <a:rPr lang="en-US" sz="2400" dirty="0">
                <a:solidFill>
                  <a:srgbClr val="FF0000"/>
                </a:solidFill>
              </a:rPr>
              <a:t>, P</a:t>
            </a:r>
            <a:r>
              <a:rPr lang="en-US" sz="2400" dirty="0" smtClean="0">
                <a:solidFill>
                  <a:srgbClr val="FF0000"/>
                </a:solidFill>
              </a:rPr>
              <a:t>#]</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Combinatorial </a:t>
            </a:r>
            <a:r>
              <a:rPr lang="en-US" sz="2400" dirty="0"/>
              <a:t>explosion, no adequate test coverage.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Monolithic Testing does not scale.</a:t>
            </a:r>
          </a:p>
          <a:p>
            <a:endParaRPr lang="en-US" sz="2400" dirty="0"/>
          </a:p>
          <a:p>
            <a:pPr marL="342900" indent="-342900">
              <a:buFont typeface="Arial" panose="020B0604020202020204" pitchFamily="34" charset="0"/>
              <a:buChar char="•"/>
            </a:pPr>
            <a:r>
              <a:rPr lang="en-US" sz="2400" dirty="0"/>
              <a:t>No re-use of the systematic testing effort.</a:t>
            </a:r>
          </a:p>
          <a:p>
            <a:pPr marL="342900" indent="-342900">
              <a:buFont typeface="Arial" panose="020B0604020202020204" pitchFamily="34" charset="0"/>
              <a:buChar char="•"/>
            </a:pPr>
            <a:endParaRPr lang="en-US" sz="2400" dirty="0"/>
          </a:p>
          <a:p>
            <a:pPr marL="342900" indent="-342900"/>
            <a:endParaRPr lang="en-US" sz="2400" dirty="0"/>
          </a:p>
        </p:txBody>
      </p:sp>
      <p:sp>
        <p:nvSpPr>
          <p:cNvPr id="5" name="Footer Placeholder 4">
            <a:extLst>
              <a:ext uri="{FF2B5EF4-FFF2-40B4-BE49-F238E27FC236}">
                <a16:creationId xmlns:a16="http://schemas.microsoft.com/office/drawing/2014/main" id="{3B692809-1F29-498D-9AA1-CC8A071AE15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3BEB26BB-5745-4AC5-A02C-6BB388CCB4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nvGrpSpPr>
          <p:cNvPr id="9" name="Group 8"/>
          <p:cNvGrpSpPr/>
          <p:nvPr/>
        </p:nvGrpSpPr>
        <p:grpSpPr>
          <a:xfrm>
            <a:off x="6031345" y="1837344"/>
            <a:ext cx="2918691" cy="2839943"/>
            <a:chOff x="6031345" y="1837344"/>
            <a:chExt cx="2918691" cy="2839943"/>
          </a:xfrm>
        </p:grpSpPr>
        <p:grpSp>
          <p:nvGrpSpPr>
            <p:cNvPr id="13" name="Group 12"/>
            <p:cNvGrpSpPr/>
            <p:nvPr/>
          </p:nvGrpSpPr>
          <p:grpSpPr>
            <a:xfrm>
              <a:off x="6282110" y="1837344"/>
              <a:ext cx="2286467" cy="657879"/>
              <a:chOff x="3091249" y="1843818"/>
              <a:chExt cx="2618753" cy="908662"/>
            </a:xfrm>
          </p:grpSpPr>
          <p:sp>
            <p:nvSpPr>
              <p:cNvPr id="15" name="Rectangle: Rounded Corners 31">
                <a:extLst>
                  <a:ext uri="{FF2B5EF4-FFF2-40B4-BE49-F238E27FC236}">
                    <a16:creationId xmlns:a16="http://schemas.microsoft.com/office/drawing/2014/main" id="{4D6729E2-8D46-4C44-8A73-896A55CA7C1B}"/>
                  </a:ext>
                </a:extLst>
              </p:cNvPr>
              <p:cNvSpPr/>
              <p:nvPr/>
            </p:nvSpPr>
            <p:spPr>
              <a:xfrm>
                <a:off x="3091249" y="1843818"/>
                <a:ext cx="2618753" cy="908662"/>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16" name="Rectangle: Rounded Corners 32">
                <a:extLst>
                  <a:ext uri="{FF2B5EF4-FFF2-40B4-BE49-F238E27FC236}">
                    <a16:creationId xmlns:a16="http://schemas.microsoft.com/office/drawing/2014/main" id="{980CAC4D-A111-4026-BF05-7B0319727097}"/>
                  </a:ext>
                </a:extLst>
              </p:cNvPr>
              <p:cNvSpPr/>
              <p:nvPr/>
            </p:nvSpPr>
            <p:spPr>
              <a:xfrm>
                <a:off x="3179407" y="2270767"/>
                <a:ext cx="2400077" cy="349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mbria" panose="02040503050406030204"/>
                    <a:ea typeface="+mn-ea"/>
                    <a:cs typeface="+mn-cs"/>
                  </a:rPr>
                  <a:t>Two Phase Commit</a:t>
                </a:r>
              </a:p>
            </p:txBody>
          </p:sp>
          <p:sp>
            <p:nvSpPr>
              <p:cNvPr id="17" name="TextBox 16">
                <a:extLst>
                  <a:ext uri="{FF2B5EF4-FFF2-40B4-BE49-F238E27FC236}">
                    <a16:creationId xmlns:a16="http://schemas.microsoft.com/office/drawing/2014/main" id="{EDD332FC-0975-467F-AC68-79A9B4593B06}"/>
                  </a:ext>
                </a:extLst>
              </p:cNvPr>
              <p:cNvSpPr txBox="1"/>
              <p:nvPr/>
            </p:nvSpPr>
            <p:spPr>
              <a:xfrm>
                <a:off x="3240004" y="1881989"/>
                <a:ext cx="2065826" cy="35070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rPr>
                  <a:t>Transaction Commit Service</a:t>
                </a:r>
              </a:p>
            </p:txBody>
          </p:sp>
        </p:grpSp>
        <p:sp>
          <p:nvSpPr>
            <p:cNvPr id="18" name="Rectangle: Rounded Corners 38">
              <a:extLst>
                <a:ext uri="{FF2B5EF4-FFF2-40B4-BE49-F238E27FC236}">
                  <a16:creationId xmlns:a16="http://schemas.microsoft.com/office/drawing/2014/main" id="{AE468AC7-1617-4109-9D81-763B7167CBF7}"/>
                </a:ext>
              </a:extLst>
            </p:cNvPr>
            <p:cNvSpPr/>
            <p:nvPr/>
          </p:nvSpPr>
          <p:spPr>
            <a:xfrm>
              <a:off x="6280776" y="2591786"/>
              <a:ext cx="2323935" cy="1718294"/>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20" name="Rectangle 19">
              <a:extLst>
                <a:ext uri="{FF2B5EF4-FFF2-40B4-BE49-F238E27FC236}">
                  <a16:creationId xmlns:a16="http://schemas.microsoft.com/office/drawing/2014/main" id="{71141C74-9F0A-4167-B8FE-653D792FAF08}"/>
                </a:ext>
              </a:extLst>
            </p:cNvPr>
            <p:cNvSpPr/>
            <p:nvPr/>
          </p:nvSpPr>
          <p:spPr>
            <a:xfrm>
              <a:off x="6517523" y="2804338"/>
              <a:ext cx="1850439" cy="1314361"/>
            </a:xfrm>
            <a:prstGeom prst="rect">
              <a:avLst/>
            </a:prstGeom>
            <a:solidFill>
              <a:schemeClr val="bg1"/>
            </a:solidFill>
            <a:ln w="31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9B8357"/>
                </a:solidFill>
                <a:effectLst/>
                <a:uLnTx/>
                <a:uFillTx/>
                <a:latin typeface="Cambria" panose="02040503050406030204"/>
                <a:ea typeface="+mn-ea"/>
                <a:cs typeface="+mn-cs"/>
              </a:endParaRPr>
            </a:p>
          </p:txBody>
        </p:sp>
        <p:sp>
          <p:nvSpPr>
            <p:cNvPr id="21" name="TextBox 20">
              <a:extLst>
                <a:ext uri="{FF2B5EF4-FFF2-40B4-BE49-F238E27FC236}">
                  <a16:creationId xmlns:a16="http://schemas.microsoft.com/office/drawing/2014/main" id="{84A9DD53-7F8D-4A9A-8DB3-364ED444C37E}"/>
                </a:ext>
              </a:extLst>
            </p:cNvPr>
            <p:cNvSpPr txBox="1"/>
            <p:nvPr/>
          </p:nvSpPr>
          <p:spPr>
            <a:xfrm>
              <a:off x="6693591" y="2577000"/>
              <a:ext cx="1640658"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sng" strike="noStrike" kern="1200" cap="none" spc="0" normalizeH="0" baseline="0" noProof="0" dirty="0">
                  <a:ln>
                    <a:noFill/>
                  </a:ln>
                  <a:solidFill>
                    <a:srgbClr val="000000"/>
                  </a:solidFill>
                  <a:effectLst/>
                  <a:uLnTx/>
                  <a:uFillTx/>
                  <a:latin typeface="Cambria" panose="02040503050406030204"/>
                  <a:ea typeface="+mn-ea"/>
                  <a:cs typeface="+mn-cs"/>
                </a:rPr>
                <a:t>Multi Paxos based SMR</a:t>
              </a:r>
            </a:p>
          </p:txBody>
        </p:sp>
        <p:sp>
          <p:nvSpPr>
            <p:cNvPr id="22" name="Rectangle: Rounded Corners 44">
              <a:extLst>
                <a:ext uri="{FF2B5EF4-FFF2-40B4-BE49-F238E27FC236}">
                  <a16:creationId xmlns:a16="http://schemas.microsoft.com/office/drawing/2014/main" id="{E096901B-7A48-454D-B19F-1E6800A099DA}"/>
                </a:ext>
              </a:extLst>
            </p:cNvPr>
            <p:cNvSpPr/>
            <p:nvPr/>
          </p:nvSpPr>
          <p:spPr>
            <a:xfrm>
              <a:off x="6693591" y="2897827"/>
              <a:ext cx="1567836" cy="2571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Multi Paxos</a:t>
              </a:r>
            </a:p>
          </p:txBody>
        </p:sp>
        <p:sp>
          <p:nvSpPr>
            <p:cNvPr id="23" name="Rectangle: Rounded Corners 45">
              <a:extLst>
                <a:ext uri="{FF2B5EF4-FFF2-40B4-BE49-F238E27FC236}">
                  <a16:creationId xmlns:a16="http://schemas.microsoft.com/office/drawing/2014/main" id="{9B569F7E-F5C2-47D1-979B-71E85ABA1CAD}"/>
                </a:ext>
              </a:extLst>
            </p:cNvPr>
            <p:cNvSpPr/>
            <p:nvPr/>
          </p:nvSpPr>
          <p:spPr>
            <a:xfrm>
              <a:off x="6624714" y="3243025"/>
              <a:ext cx="1673124" cy="2937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Leader Election </a:t>
              </a:r>
            </a:p>
          </p:txBody>
        </p:sp>
        <p:sp>
          <p:nvSpPr>
            <p:cNvPr id="25" name="Rectangle: Rounded Corners 45">
              <a:extLst>
                <a:ext uri="{FF2B5EF4-FFF2-40B4-BE49-F238E27FC236}">
                  <a16:creationId xmlns:a16="http://schemas.microsoft.com/office/drawing/2014/main" id="{9B569F7E-F5C2-47D1-979B-71E85ABA1CAD}"/>
                </a:ext>
              </a:extLst>
            </p:cNvPr>
            <p:cNvSpPr/>
            <p:nvPr/>
          </p:nvSpPr>
          <p:spPr>
            <a:xfrm>
              <a:off x="6626812" y="3672384"/>
              <a:ext cx="1673124" cy="2937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ambria" panose="02040503050406030204"/>
                  <a:ea typeface="+mn-ea"/>
                  <a:cs typeface="+mn-cs"/>
                </a:rPr>
                <a:t>View Membership</a:t>
              </a:r>
              <a:endPar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nvGrpSpPr>
            <p:cNvPr id="8" name="Group 7"/>
            <p:cNvGrpSpPr/>
            <p:nvPr/>
          </p:nvGrpSpPr>
          <p:grpSpPr>
            <a:xfrm>
              <a:off x="6031345" y="4357060"/>
              <a:ext cx="2918691" cy="320227"/>
              <a:chOff x="6031345" y="4357060"/>
              <a:chExt cx="2918691" cy="320227"/>
            </a:xfrm>
          </p:grpSpPr>
          <p:sp>
            <p:nvSpPr>
              <p:cNvPr id="28" name="Rectangle: Rounded Corners 49">
                <a:extLst>
                  <a:ext uri="{FF2B5EF4-FFF2-40B4-BE49-F238E27FC236}">
                    <a16:creationId xmlns:a16="http://schemas.microsoft.com/office/drawing/2014/main" id="{733B3B94-1A03-48BE-AB05-865911C8840E}"/>
                  </a:ext>
                </a:extLst>
              </p:cNvPr>
              <p:cNvSpPr/>
              <p:nvPr/>
            </p:nvSpPr>
            <p:spPr>
              <a:xfrm>
                <a:off x="6148012" y="4357060"/>
                <a:ext cx="2802024" cy="32022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30" name="TextBox 29">
                <a:extLst>
                  <a:ext uri="{FF2B5EF4-FFF2-40B4-BE49-F238E27FC236}">
                    <a16:creationId xmlns:a16="http://schemas.microsoft.com/office/drawing/2014/main" id="{6291FC73-E146-41CC-9BDF-F7AE75C436A4}"/>
                  </a:ext>
                </a:extLst>
              </p:cNvPr>
              <p:cNvSpPr txBox="1"/>
              <p:nvPr/>
            </p:nvSpPr>
            <p:spPr>
              <a:xfrm>
                <a:off x="6031345" y="4357060"/>
                <a:ext cx="28115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Operating system </a:t>
                </a:r>
                <a:r>
                  <a:rPr kumimoji="0" lang="en-US" sz="1200" b="0" i="0" u="none" strike="noStrike" kern="1200" cap="none" spc="0" normalizeH="0" baseline="0" noProof="0" dirty="0" smtClean="0">
                    <a:ln>
                      <a:noFill/>
                    </a:ln>
                    <a:solidFill>
                      <a:srgbClr val="000000"/>
                    </a:solidFill>
                    <a:effectLst/>
                    <a:uLnTx/>
                    <a:uFillTx/>
                    <a:latin typeface="Cambria" panose="02040503050406030204"/>
                    <a:ea typeface="+mn-ea"/>
                    <a:cs typeface="+mn-cs"/>
                  </a:rPr>
                  <a:t>and other services</a:t>
                </a:r>
                <a:endPar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grpSp>
      <p:grpSp>
        <p:nvGrpSpPr>
          <p:cNvPr id="7" name="Group 6"/>
          <p:cNvGrpSpPr/>
          <p:nvPr/>
        </p:nvGrpSpPr>
        <p:grpSpPr>
          <a:xfrm>
            <a:off x="6309513" y="2543945"/>
            <a:ext cx="2295198" cy="1766135"/>
            <a:chOff x="6359082" y="2514183"/>
            <a:chExt cx="2209495" cy="1766135"/>
          </a:xfrm>
        </p:grpSpPr>
        <p:sp>
          <p:nvSpPr>
            <p:cNvPr id="46" name="Rectangle: Rounded Corners 38">
              <a:extLst>
                <a:ext uri="{FF2B5EF4-FFF2-40B4-BE49-F238E27FC236}">
                  <a16:creationId xmlns:a16="http://schemas.microsoft.com/office/drawing/2014/main" id="{AE468AC7-1617-4109-9D81-763B7167CBF7}"/>
                </a:ext>
              </a:extLst>
            </p:cNvPr>
            <p:cNvSpPr/>
            <p:nvPr/>
          </p:nvSpPr>
          <p:spPr>
            <a:xfrm>
              <a:off x="6359082" y="2514183"/>
              <a:ext cx="2209495" cy="1766135"/>
            </a:xfrm>
            <a:prstGeom prst="roundRect">
              <a:avLst/>
            </a:prstGeom>
            <a:solidFill>
              <a:schemeClr val="accent6">
                <a:lumMod val="40000"/>
                <a:lumOff val="60000"/>
              </a:schemeClr>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48" name="Rectangle 47">
              <a:extLst>
                <a:ext uri="{FF2B5EF4-FFF2-40B4-BE49-F238E27FC236}">
                  <a16:creationId xmlns:a16="http://schemas.microsoft.com/office/drawing/2014/main" id="{1F55547F-E158-495E-BCB0-86C20928C6FC}"/>
                </a:ext>
              </a:extLst>
            </p:cNvPr>
            <p:cNvSpPr/>
            <p:nvPr/>
          </p:nvSpPr>
          <p:spPr>
            <a:xfrm>
              <a:off x="6501014" y="2843351"/>
              <a:ext cx="1937685" cy="1361031"/>
            </a:xfrm>
            <a:prstGeom prst="rect">
              <a:avLst/>
            </a:prstGeom>
            <a:solidFill>
              <a:schemeClr val="bg1"/>
            </a:solid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9B8357"/>
                </a:solidFill>
                <a:effectLst/>
                <a:uLnTx/>
                <a:uFillTx/>
                <a:latin typeface="Cambria" panose="02040503050406030204"/>
                <a:ea typeface="+mn-ea"/>
                <a:cs typeface="+mn-cs"/>
              </a:endParaRPr>
            </a:p>
          </p:txBody>
        </p:sp>
        <p:sp>
          <p:nvSpPr>
            <p:cNvPr id="49" name="TextBox 48">
              <a:extLst>
                <a:ext uri="{FF2B5EF4-FFF2-40B4-BE49-F238E27FC236}">
                  <a16:creationId xmlns:a16="http://schemas.microsoft.com/office/drawing/2014/main" id="{07D393CB-7E6D-465A-86C5-9BDA0AE5D7E7}"/>
                </a:ext>
              </a:extLst>
            </p:cNvPr>
            <p:cNvSpPr txBox="1"/>
            <p:nvPr/>
          </p:nvSpPr>
          <p:spPr>
            <a:xfrm>
              <a:off x="6555233" y="2567882"/>
              <a:ext cx="1902635"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1" u="sng" strike="noStrike" kern="1200" cap="none" spc="0" normalizeH="0" baseline="0" noProof="0" dirty="0">
                  <a:ln>
                    <a:noFill/>
                  </a:ln>
                  <a:solidFill>
                    <a:srgbClr val="000000"/>
                  </a:solidFill>
                  <a:effectLst/>
                  <a:uLnTx/>
                  <a:uFillTx/>
                  <a:latin typeface="Cambria" panose="02040503050406030204"/>
                  <a:ea typeface="+mn-ea"/>
                  <a:cs typeface="+mn-cs"/>
                </a:rPr>
                <a:t>Chain Replication based SMR</a:t>
              </a:r>
            </a:p>
          </p:txBody>
        </p:sp>
        <p:sp>
          <p:nvSpPr>
            <p:cNvPr id="50" name="Rectangle: Rounded Corners 46">
              <a:extLst>
                <a:ext uri="{FF2B5EF4-FFF2-40B4-BE49-F238E27FC236}">
                  <a16:creationId xmlns:a16="http://schemas.microsoft.com/office/drawing/2014/main" id="{81E130FA-1F51-47D0-8C13-A191340412BA}"/>
                </a:ext>
              </a:extLst>
            </p:cNvPr>
            <p:cNvSpPr/>
            <p:nvPr/>
          </p:nvSpPr>
          <p:spPr>
            <a:xfrm>
              <a:off x="6590097" y="2941985"/>
              <a:ext cx="1797630" cy="2429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Chain Replication</a:t>
              </a:r>
            </a:p>
          </p:txBody>
        </p:sp>
        <p:sp>
          <p:nvSpPr>
            <p:cNvPr id="51" name="Rectangle: Rounded Corners 47">
              <a:extLst>
                <a:ext uri="{FF2B5EF4-FFF2-40B4-BE49-F238E27FC236}">
                  <a16:creationId xmlns:a16="http://schemas.microsoft.com/office/drawing/2014/main" id="{FE5819F9-4370-496E-B4DD-7C3D08F32159}"/>
                </a:ext>
              </a:extLst>
            </p:cNvPr>
            <p:cNvSpPr/>
            <p:nvPr/>
          </p:nvSpPr>
          <p:spPr>
            <a:xfrm>
              <a:off x="6674484" y="3297454"/>
              <a:ext cx="1625930" cy="2429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Fault Detector</a:t>
              </a:r>
            </a:p>
          </p:txBody>
        </p:sp>
        <p:sp>
          <p:nvSpPr>
            <p:cNvPr id="52" name="Rectangle: Rounded Corners 48">
              <a:extLst>
                <a:ext uri="{FF2B5EF4-FFF2-40B4-BE49-F238E27FC236}">
                  <a16:creationId xmlns:a16="http://schemas.microsoft.com/office/drawing/2014/main" id="{71691D13-FA9B-47F4-970D-B2E5611AD71E}"/>
                </a:ext>
              </a:extLst>
            </p:cNvPr>
            <p:cNvSpPr/>
            <p:nvPr/>
          </p:nvSpPr>
          <p:spPr>
            <a:xfrm>
              <a:off x="6590097" y="3649532"/>
              <a:ext cx="1816891" cy="44725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Master </a:t>
              </a: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Protocol</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mbria" panose="02040503050406030204"/>
                  <a:ea typeface="+mn-ea"/>
                  <a:cs typeface="+mn-cs"/>
                </a:rPr>
                <a:t>(with view membership)</a:t>
              </a:r>
            </a:p>
          </p:txBody>
        </p:sp>
      </p:gr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347392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440" y="237837"/>
            <a:ext cx="8238837" cy="802457"/>
          </a:xfrm>
        </p:spPr>
        <p:txBody>
          <a:bodyPr>
            <a:noAutofit/>
          </a:bodyPr>
          <a:lstStyle/>
          <a:p>
            <a:r>
              <a:rPr lang="en-US" sz="4000" dirty="0" smtClean="0"/>
              <a:t>Characteristics </a:t>
            </a:r>
            <a:r>
              <a:rPr lang="en-US" sz="4000" dirty="0"/>
              <a:t>of </a:t>
            </a:r>
            <a:r>
              <a:rPr lang="en-US" sz="4000" dirty="0" smtClean="0"/>
              <a:t>Distributed </a:t>
            </a:r>
            <a:r>
              <a:rPr lang="en-US" sz="4000" dirty="0"/>
              <a:t>Systems</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smtClean="0"/>
              <a:t>Actor model of computation.</a:t>
            </a:r>
            <a:endParaRPr lang="en-US" sz="2800" dirty="0"/>
          </a:p>
          <a:p>
            <a:pPr marL="829818" lvl="1" indent="-342900"/>
            <a:r>
              <a:rPr lang="en-US" sz="2400" dirty="0"/>
              <a:t>Collection of concurrently executing processes</a:t>
            </a:r>
            <a:r>
              <a:rPr lang="en-US" sz="2400" dirty="0" smtClean="0"/>
              <a:t>.</a:t>
            </a:r>
          </a:p>
          <a:p>
            <a:pPr marL="829818" lvl="1" indent="-342900"/>
            <a:r>
              <a:rPr lang="en-US" sz="2400" dirty="0" smtClean="0"/>
              <a:t>Processes </a:t>
            </a:r>
            <a:r>
              <a:rPr lang="en-US" sz="2400" dirty="0"/>
              <a:t>communicate by asynchronously sending messages or events to each </a:t>
            </a:r>
            <a:r>
              <a:rPr lang="en-US" sz="2400" dirty="0" smtClean="0"/>
              <a:t>other.</a:t>
            </a:r>
          </a:p>
          <a:p>
            <a:pPr marL="829818" lvl="1" indent="-342900"/>
            <a:r>
              <a:rPr lang="en-US" sz="2400" dirty="0"/>
              <a:t>Processes can be created </a:t>
            </a:r>
            <a:r>
              <a:rPr lang="en-US" sz="2400" dirty="0">
                <a:solidFill>
                  <a:srgbClr val="FF0000"/>
                </a:solidFill>
              </a:rPr>
              <a:t>dynamically</a:t>
            </a:r>
            <a:r>
              <a:rPr lang="en-US" sz="2400" dirty="0"/>
              <a:t>.</a:t>
            </a:r>
          </a:p>
          <a:p>
            <a:pPr marL="829818" lvl="1" indent="-342900"/>
            <a:r>
              <a:rPr lang="en-US" sz="2400" dirty="0" smtClean="0"/>
              <a:t>Communication topology changes </a:t>
            </a:r>
            <a:r>
              <a:rPr lang="en-US" sz="2400" dirty="0" smtClean="0">
                <a:solidFill>
                  <a:srgbClr val="FF0000"/>
                </a:solidFill>
              </a:rPr>
              <a:t>dynamically</a:t>
            </a:r>
            <a:r>
              <a:rPr lang="en-US" sz="2400" dirty="0" smtClean="0"/>
              <a:t>.</a:t>
            </a:r>
            <a:endParaRPr lang="en-US" sz="2400" dirty="0"/>
          </a:p>
          <a:p>
            <a:pPr marL="829818" lvl="1" indent="-342900"/>
            <a:endParaRPr lang="en-US" sz="2400"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246491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Abstraction based Decomposition</a:t>
            </a:r>
            <a:endParaRPr lang="en-US" sz="4000" dirty="0"/>
          </a:p>
        </p:txBody>
      </p:sp>
      <p:sp>
        <p:nvSpPr>
          <p:cNvPr id="9" name="Rectangle: Rounded Corners 49">
            <a:extLst>
              <a:ext uri="{FF2B5EF4-FFF2-40B4-BE49-F238E27FC236}">
                <a16:creationId xmlns:a16="http://schemas.microsoft.com/office/drawing/2014/main" id="{733B3B94-1A03-48BE-AB05-865911C8840E}"/>
              </a:ext>
            </a:extLst>
          </p:cNvPr>
          <p:cNvSpPr/>
          <p:nvPr/>
        </p:nvSpPr>
        <p:spPr>
          <a:xfrm>
            <a:off x="959846" y="1728248"/>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Two Phase Commit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1" name="Rectangle: Rounded Corners 49">
            <a:extLst>
              <a:ext uri="{FF2B5EF4-FFF2-40B4-BE49-F238E27FC236}">
                <a16:creationId xmlns:a16="http://schemas.microsoft.com/office/drawing/2014/main" id="{733B3B94-1A03-48BE-AB05-865911C8840E}"/>
              </a:ext>
            </a:extLst>
          </p:cNvPr>
          <p:cNvSpPr/>
          <p:nvPr/>
        </p:nvSpPr>
        <p:spPr>
          <a:xfrm>
            <a:off x="3339986" y="1728248"/>
            <a:ext cx="1975498"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Abstraction</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cxnSp>
        <p:nvCxnSpPr>
          <p:cNvPr id="13" name="Straight Connector 12"/>
          <p:cNvCxnSpPr/>
          <p:nvPr/>
        </p:nvCxnSpPr>
        <p:spPr>
          <a:xfrm>
            <a:off x="3076486" y="1521153"/>
            <a:ext cx="0" cy="846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77611" y="1521152"/>
            <a:ext cx="0" cy="84603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6648628" y="1728248"/>
            <a:ext cx="2187723" cy="45947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mbria" panose="02040503050406030204"/>
                <a:ea typeface="+mn-ea"/>
                <a:cs typeface="+mn-cs"/>
              </a:rPr>
              <a:t>Atomicity</a:t>
            </a:r>
            <a:endPar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17" name="Rectangle: Rounded Corners 49">
            <a:extLst>
              <a:ext uri="{FF2B5EF4-FFF2-40B4-BE49-F238E27FC236}">
                <a16:creationId xmlns:a16="http://schemas.microsoft.com/office/drawing/2014/main" id="{733B3B94-1A03-48BE-AB05-865911C8840E}"/>
              </a:ext>
            </a:extLst>
          </p:cNvPr>
          <p:cNvSpPr/>
          <p:nvPr/>
        </p:nvSpPr>
        <p:spPr>
          <a:xfrm>
            <a:off x="959846" y="2739711"/>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Multi-Paxos SMR</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8" name="Rectangle: Rounded Corners 49">
            <a:extLst>
              <a:ext uri="{FF2B5EF4-FFF2-40B4-BE49-F238E27FC236}">
                <a16:creationId xmlns:a16="http://schemas.microsoft.com/office/drawing/2014/main" id="{733B3B94-1A03-48BE-AB05-865911C8840E}"/>
              </a:ext>
            </a:extLst>
          </p:cNvPr>
          <p:cNvSpPr/>
          <p:nvPr/>
        </p:nvSpPr>
        <p:spPr>
          <a:xfrm>
            <a:off x="3339986" y="2739711"/>
            <a:ext cx="1975498"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Client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cxnSp>
        <p:nvCxnSpPr>
          <p:cNvPr id="19" name="Straight Connector 18"/>
          <p:cNvCxnSpPr/>
          <p:nvPr/>
        </p:nvCxnSpPr>
        <p:spPr>
          <a:xfrm>
            <a:off x="3076486" y="2532616"/>
            <a:ext cx="0" cy="846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177611" y="2532615"/>
            <a:ext cx="0" cy="846033"/>
          </a:xfrm>
          <a:prstGeom prst="line">
            <a:avLst/>
          </a:prstGeom>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6648628" y="2739711"/>
            <a:ext cx="2187723" cy="45947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ambria" panose="02040503050406030204"/>
                <a:ea typeface="+mn-ea"/>
                <a:cs typeface="+mn-cs"/>
              </a:rPr>
              <a:t>Linearizability</a:t>
            </a:r>
            <a:endPar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29" name="TextBox 28"/>
              <p:cNvSpPr txBox="1"/>
              <p:nvPr/>
            </p:nvSpPr>
            <p:spPr>
              <a:xfrm>
                <a:off x="5697362" y="2663243"/>
                <a:ext cx="5693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3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5697362" y="2663243"/>
                <a:ext cx="569387"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5697362" y="1650872"/>
                <a:ext cx="5693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3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5697362" y="1650872"/>
                <a:ext cx="569387" cy="584775"/>
              </a:xfrm>
              <a:prstGeom prst="rect">
                <a:avLst/>
              </a:prstGeom>
              <a:blipFill>
                <a:blip r:embed="rId5"/>
                <a:stretch>
                  <a:fillRect/>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4230544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99C2-C4EC-4538-A729-3D26ED0DB763}"/>
              </a:ext>
            </a:extLst>
          </p:cNvPr>
          <p:cNvSpPr>
            <a:spLocks noGrp="1"/>
          </p:cNvSpPr>
          <p:nvPr>
            <p:ph type="title"/>
          </p:nvPr>
        </p:nvSpPr>
        <p:spPr/>
        <p:txBody>
          <a:bodyPr/>
          <a:lstStyle/>
          <a:p>
            <a:r>
              <a:rPr lang="en-US" dirty="0" smtClean="0"/>
              <a:t>Coverage </a:t>
            </a:r>
            <a:r>
              <a:rPr lang="en-US" dirty="0"/>
              <a:t>Amplification</a:t>
            </a:r>
          </a:p>
        </p:txBody>
      </p:sp>
      <p:pic>
        <p:nvPicPr>
          <p:cNvPr id="8" name="Content Placeholder 7">
            <a:extLst>
              <a:ext uri="{FF2B5EF4-FFF2-40B4-BE49-F238E27FC236}">
                <a16:creationId xmlns:a16="http://schemas.microsoft.com/office/drawing/2014/main" id="{D59D29E1-A573-49D6-B80D-D2B738D756C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4829" y="1544932"/>
            <a:ext cx="5042163" cy="3163035"/>
          </a:xfrm>
        </p:spPr>
      </p:pic>
      <p:sp>
        <p:nvSpPr>
          <p:cNvPr id="5" name="Footer Placeholder 4">
            <a:extLst>
              <a:ext uri="{FF2B5EF4-FFF2-40B4-BE49-F238E27FC236}">
                <a16:creationId xmlns:a16="http://schemas.microsoft.com/office/drawing/2014/main" id="{D7774AB9-1172-46CB-9A7C-9ABCD34C181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69D48C8A-99F4-43CF-A48E-4E57F6C5AD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69BFE75-714B-4955-AC83-25AA9683FCF0}"/>
                  </a:ext>
                </a:extLst>
              </p:cNvPr>
              <p:cNvSpPr txBox="1"/>
              <p:nvPr/>
            </p:nvSpPr>
            <p:spPr>
              <a:xfrm>
                <a:off x="1450215" y="1266294"/>
                <a:ext cx="39163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𝐶h𝑎𝑖𝑛𝑅𝑒𝑝𝑙𝑖𝑐𝑎𝑡𝑖𝑜𝑛</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𝐿𝑖𝑛𝑒𝑎𝑟𝑖𝑧𝑎𝑏𝑖𝑙𝑖𝑡𝑦</m:t>
                      </m:r>
                    </m:oMath>
                  </m:oMathPara>
                </a14:m>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3" name="TextBox 2">
                <a:extLst>
                  <a:ext uri="{FF2B5EF4-FFF2-40B4-BE49-F238E27FC236}">
                    <a16:creationId xmlns:a16="http://schemas.microsoft.com/office/drawing/2014/main" id="{D69BFE75-714B-4955-AC83-25AA9683FCF0}"/>
                  </a:ext>
                </a:extLst>
              </p:cNvPr>
              <p:cNvSpPr txBox="1">
                <a:spLocks noRot="1" noChangeAspect="1" noMove="1" noResize="1" noEditPoints="1" noAdjustHandles="1" noChangeArrowheads="1" noChangeShapeType="1" noTextEdit="1"/>
              </p:cNvSpPr>
              <p:nvPr/>
            </p:nvSpPr>
            <p:spPr>
              <a:xfrm>
                <a:off x="1450215" y="1266294"/>
                <a:ext cx="3916393" cy="369332"/>
              </a:xfrm>
              <a:prstGeom prst="rect">
                <a:avLst/>
              </a:prstGeom>
              <a:blipFill>
                <a:blip r:embed="rId4"/>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7634CCC-EA51-4FC1-B1DD-442DBDFB94C2}"/>
                  </a:ext>
                </a:extLst>
              </p:cNvPr>
              <p:cNvSpPr txBox="1"/>
              <p:nvPr/>
            </p:nvSpPr>
            <p:spPr>
              <a:xfrm>
                <a:off x="6222418" y="1395218"/>
                <a:ext cx="227280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𝐹𝑖𝑛𝑖𝑡𝑒</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𝑡𝑒𝑠𝑡</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h𝑎𝑟𝑛𝑒𝑠𝑠</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5 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𝑢𝑝𝑑𝑎𝑡𝑒</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𝑟𝑒𝑞𝑢𝑒𝑠𝑡𝑠</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9" name="TextBox 8">
                <a:extLst>
                  <a:ext uri="{FF2B5EF4-FFF2-40B4-BE49-F238E27FC236}">
                    <a16:creationId xmlns:a16="http://schemas.microsoft.com/office/drawing/2014/main" id="{97634CCC-EA51-4FC1-B1DD-442DBDFB94C2}"/>
                  </a:ext>
                </a:extLst>
              </p:cNvPr>
              <p:cNvSpPr txBox="1">
                <a:spLocks noRot="1" noChangeAspect="1" noMove="1" noResize="1" noEditPoints="1" noAdjustHandles="1" noChangeArrowheads="1" noChangeShapeType="1" noTextEdit="1"/>
              </p:cNvSpPr>
              <p:nvPr/>
            </p:nvSpPr>
            <p:spPr>
              <a:xfrm>
                <a:off x="6222418" y="1395218"/>
                <a:ext cx="2272802" cy="646331"/>
              </a:xfrm>
              <a:prstGeom prst="rect">
                <a:avLst/>
              </a:prstGeom>
              <a:blipFill>
                <a:blip r:embed="rId5"/>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DA17850-3719-4C09-9081-A39F88D23D91}"/>
                  </a:ext>
                </a:extLst>
              </p:cNvPr>
              <p:cNvSpPr/>
              <p:nvPr/>
            </p:nvSpPr>
            <p:spPr>
              <a:xfrm>
                <a:off x="6113609" y="2423238"/>
                <a:ext cx="2794226"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𝑁𝑜</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𝑜𝑓</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𝑒𝑥𝑒𝑐𝑢𝑡𝑖𝑜𝑛𝑠</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oMath>
                  </m:oMathPara>
                </a14:m>
                <a:endPar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𝑖𝑛</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𝐿𝑖𝑛𝑒𝑎𝑟𝑖𝑧𝑎𝑏𝑖𝑙𝑖𝑡𝑦</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sSup>
                        <m:sSup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10</m:t>
                          </m:r>
                        </m:e>
                        <m:sup>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sup>
                      </m:sSup>
                    </m:oMath>
                  </m:oMathPara>
                </a14:m>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7" name="Rectangle 6">
                <a:extLst>
                  <a:ext uri="{FF2B5EF4-FFF2-40B4-BE49-F238E27FC236}">
                    <a16:creationId xmlns:a16="http://schemas.microsoft.com/office/drawing/2014/main" id="{CDA17850-3719-4C09-9081-A39F88D23D91}"/>
                  </a:ext>
                </a:extLst>
              </p:cNvPr>
              <p:cNvSpPr>
                <a:spLocks noRot="1" noChangeAspect="1" noMove="1" noResize="1" noEditPoints="1" noAdjustHandles="1" noChangeArrowheads="1" noChangeShapeType="1" noTextEdit="1"/>
              </p:cNvSpPr>
              <p:nvPr/>
            </p:nvSpPr>
            <p:spPr>
              <a:xfrm>
                <a:off x="6113609" y="2423238"/>
                <a:ext cx="2794226" cy="646331"/>
              </a:xfrm>
              <a:prstGeom prst="rect">
                <a:avLst/>
              </a:prstGeom>
              <a:blipFill>
                <a:blip r:embed="rId6"/>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3C3CBAF-CC7C-4F62-AE3C-C44E5C2829BB}"/>
                  </a:ext>
                </a:extLst>
              </p:cNvPr>
              <p:cNvSpPr/>
              <p:nvPr/>
            </p:nvSpPr>
            <p:spPr>
              <a:xfrm>
                <a:off x="6004235" y="3451258"/>
                <a:ext cx="3097995"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𝑁𝑜</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𝑜𝑓</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𝑒𝑥𝑒𝑐𝑢𝑡𝑖𝑜𝑛𝑠</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oMath>
                  </m:oMathPara>
                </a14:m>
                <a:endPar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𝑖𝑛</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𝐶h𝑎𝑖𝑛</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𝑅𝑒𝑝𝑙𝑖𝑐𝑎𝑡𝑖𝑜𝑛</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&gt;</m:t>
                      </m:r>
                      <m:sSup>
                        <m:sSup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10</m:t>
                          </m:r>
                        </m:e>
                        <m:sup>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sup>
                      </m:sSup>
                    </m:oMath>
                  </m:oMathPara>
                </a14:m>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10" name="Rectangle 9">
                <a:extLst>
                  <a:ext uri="{FF2B5EF4-FFF2-40B4-BE49-F238E27FC236}">
                    <a16:creationId xmlns:a16="http://schemas.microsoft.com/office/drawing/2014/main" id="{B3C3CBAF-CC7C-4F62-AE3C-C44E5C2829BB}"/>
                  </a:ext>
                </a:extLst>
              </p:cNvPr>
              <p:cNvSpPr>
                <a:spLocks noRot="1" noChangeAspect="1" noMove="1" noResize="1" noEditPoints="1" noAdjustHandles="1" noChangeArrowheads="1" noChangeShapeType="1" noTextEdit="1"/>
              </p:cNvSpPr>
              <p:nvPr/>
            </p:nvSpPr>
            <p:spPr>
              <a:xfrm>
                <a:off x="6004235" y="3451258"/>
                <a:ext cx="3097995" cy="646331"/>
              </a:xfrm>
              <a:prstGeom prst="rect">
                <a:avLst/>
              </a:prstGeom>
              <a:blipFill>
                <a:blip r:embed="rId7"/>
                <a:stretch>
                  <a:fillRect b="-849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61E26092-BC0B-4000-8930-588E28833B38}"/>
              </a:ext>
            </a:extLst>
          </p:cNvPr>
          <p:cNvSpPr txBox="1"/>
          <p:nvPr/>
        </p:nvSpPr>
        <p:spPr>
          <a:xfrm>
            <a:off x="751721" y="4919569"/>
            <a:ext cx="4926349" cy="923330"/>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Tx/>
              <a:buSzTx/>
              <a:buFontTx/>
              <a:buAutoNum type="alphaUcParenBoth"/>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Hard to find executions (or false positives)</a:t>
            </a:r>
          </a:p>
          <a:p>
            <a:pPr marL="342900" marR="0" lvl="0" indent="-342900" algn="l" defTabSz="914400" rtl="0" eaLnBrk="1" fontAlgn="auto" latinLnBrk="0" hangingPunct="1">
              <a:lnSpc>
                <a:spcPct val="100000"/>
              </a:lnSpc>
              <a:spcBef>
                <a:spcPts val="0"/>
              </a:spcBef>
              <a:spcAft>
                <a:spcPts val="0"/>
              </a:spcAft>
              <a:buClrTx/>
              <a:buSzTx/>
              <a:buFontTx/>
              <a:buAutoNum type="alphaUcParenBoth"/>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Low probability executions</a:t>
            </a:r>
          </a:p>
          <a:p>
            <a:pPr marL="342900" marR="0" lvl="0" indent="-342900" algn="l" defTabSz="914400" rtl="0" eaLnBrk="1" fontAlgn="auto" latinLnBrk="0" hangingPunct="1">
              <a:lnSpc>
                <a:spcPct val="100000"/>
              </a:lnSpc>
              <a:spcBef>
                <a:spcPts val="0"/>
              </a:spcBef>
              <a:spcAft>
                <a:spcPts val="0"/>
              </a:spcAft>
              <a:buClrTx/>
              <a:buSzTx/>
              <a:buFontTx/>
              <a:buAutoNum type="alphaUcParenBoth"/>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High probability executions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3578029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99C2-C4EC-4538-A729-3D26ED0DB763}"/>
              </a:ext>
            </a:extLst>
          </p:cNvPr>
          <p:cNvSpPr>
            <a:spLocks noGrp="1"/>
          </p:cNvSpPr>
          <p:nvPr>
            <p:ph type="title"/>
          </p:nvPr>
        </p:nvSpPr>
        <p:spPr/>
        <p:txBody>
          <a:bodyPr>
            <a:normAutofit/>
          </a:bodyPr>
          <a:lstStyle/>
          <a:p>
            <a:r>
              <a:rPr lang="en-US" dirty="0"/>
              <a:t>Monolithic vs Compositional</a:t>
            </a:r>
          </a:p>
        </p:txBody>
      </p:sp>
      <p:pic>
        <p:nvPicPr>
          <p:cNvPr id="7" name="Content Placeholder 6">
            <a:extLst>
              <a:ext uri="{FF2B5EF4-FFF2-40B4-BE49-F238E27FC236}">
                <a16:creationId xmlns:a16="http://schemas.microsoft.com/office/drawing/2014/main" id="{BB6A5D82-A9E5-40CC-8E0C-1F50D3E3F1AA}"/>
              </a:ext>
            </a:extLst>
          </p:cNvPr>
          <p:cNvPicPr>
            <a:picLocks noGrp="1" noChangeAspect="1"/>
          </p:cNvPicPr>
          <p:nvPr>
            <p:ph idx="1"/>
          </p:nvPr>
        </p:nvPicPr>
        <p:blipFill rotWithShape="1">
          <a:blip r:embed="rId3"/>
          <a:stretch/>
        </p:blipFill>
        <p:spPr>
          <a:xfrm>
            <a:off x="600383" y="1674581"/>
            <a:ext cx="7543800" cy="2443941"/>
          </a:xfrm>
          <a:prstGeom prst="rect">
            <a:avLst/>
          </a:prstGeom>
        </p:spPr>
      </p:pic>
      <p:sp>
        <p:nvSpPr>
          <p:cNvPr id="5" name="Footer Placeholder 4">
            <a:extLst>
              <a:ext uri="{FF2B5EF4-FFF2-40B4-BE49-F238E27FC236}">
                <a16:creationId xmlns:a16="http://schemas.microsoft.com/office/drawing/2014/main" id="{D7774AB9-1172-46CB-9A7C-9ABCD34C181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69D48C8A-99F4-43CF-A48E-4E57F6C5AD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3" name="TextBox 2">
            <a:extLst>
              <a:ext uri="{FF2B5EF4-FFF2-40B4-BE49-F238E27FC236}">
                <a16:creationId xmlns:a16="http://schemas.microsoft.com/office/drawing/2014/main" id="{D9E12F92-2FF1-4101-9630-67977098B048}"/>
              </a:ext>
            </a:extLst>
          </p:cNvPr>
          <p:cNvSpPr txBox="1"/>
          <p:nvPr/>
        </p:nvSpPr>
        <p:spPr>
          <a:xfrm>
            <a:off x="600383" y="1331650"/>
            <a:ext cx="28917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030A0"/>
                </a:solidFill>
                <a:effectLst/>
                <a:uLnTx/>
                <a:uFillTx/>
                <a:latin typeface="Cambria" panose="02040503050406030204"/>
                <a:ea typeface="+mn-ea"/>
                <a:cs typeface="+mn-cs"/>
              </a:rPr>
              <a:t>Prioritized Random Search:</a:t>
            </a:r>
          </a:p>
        </p:txBody>
      </p:sp>
      <p:sp>
        <p:nvSpPr>
          <p:cNvPr id="8" name="TextBox 7">
            <a:extLst>
              <a:ext uri="{FF2B5EF4-FFF2-40B4-BE49-F238E27FC236}">
                <a16:creationId xmlns:a16="http://schemas.microsoft.com/office/drawing/2014/main" id="{7ED12A75-A57C-4873-A95C-D606814323A3}"/>
              </a:ext>
            </a:extLst>
          </p:cNvPr>
          <p:cNvSpPr txBox="1"/>
          <p:nvPr/>
        </p:nvSpPr>
        <p:spPr>
          <a:xfrm>
            <a:off x="600383" y="4314168"/>
            <a:ext cx="7386317" cy="17543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030A0"/>
                </a:solidFill>
                <a:effectLst/>
                <a:uLnTx/>
                <a:uFillTx/>
                <a:latin typeface="Cambria" panose="02040503050406030204"/>
                <a:ea typeface="+mn-ea"/>
                <a:cs typeface="+mn-cs"/>
              </a:rPr>
              <a:t>Symbolic Execution: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7030A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For a finite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test-harness,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we were able to explore all possible execution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of the decomposed system in </a:t>
            </a:r>
            <a:r>
              <a:rPr kumimoji="0" lang="en-US" sz="1800" b="0" i="0" u="none" strike="noStrike" kern="1200" cap="none" spc="0" normalizeH="0" baseline="0" noProof="0" dirty="0">
                <a:ln>
                  <a:noFill/>
                </a:ln>
                <a:solidFill>
                  <a:srgbClr val="00B050"/>
                </a:solidFill>
                <a:effectLst/>
                <a:uLnTx/>
                <a:uFillTx/>
                <a:latin typeface="Cambria" panose="02040503050406030204"/>
                <a:ea typeface="+mn-ea"/>
                <a:cs typeface="+mn-cs"/>
              </a:rPr>
              <a:t>1.3 hours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where as it could not finish on the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Monolithic (mono)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test even after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10 hours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9" name="TextBox 8"/>
          <p:cNvSpPr txBox="1"/>
          <p:nvPr/>
        </p:nvSpPr>
        <p:spPr>
          <a:xfrm>
            <a:off x="5827583" y="1305249"/>
            <a:ext cx="2159117" cy="369332"/>
          </a:xfrm>
          <a:prstGeom prst="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Cambria" panose="02040503050406030204"/>
                <a:ea typeface="+mn-ea"/>
                <a:cs typeface="+mn-cs"/>
              </a:rPr>
              <a:t>Faster Bug Finding</a:t>
            </a:r>
            <a:endParaRPr kumimoji="0" lang="en-US" sz="1800" b="1"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10" name="TextBox 9"/>
          <p:cNvSpPr txBox="1"/>
          <p:nvPr/>
        </p:nvSpPr>
        <p:spPr>
          <a:xfrm>
            <a:off x="5724113" y="4597064"/>
            <a:ext cx="2642647" cy="369332"/>
          </a:xfrm>
          <a:prstGeom prst="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Cambria" panose="02040503050406030204"/>
                <a:ea typeface="+mn-ea"/>
                <a:cs typeface="+mn-cs"/>
              </a:rPr>
              <a:t>Coverage Amplification</a:t>
            </a:r>
            <a:endParaRPr kumimoji="0" lang="en-US" sz="1800" b="1"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2065070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Abstraction based Decomposition</a:t>
            </a:r>
            <a:endParaRPr lang="en-US" sz="4000"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9" name="Rectangle: Rounded Corners 49">
            <a:extLst>
              <a:ext uri="{FF2B5EF4-FFF2-40B4-BE49-F238E27FC236}">
                <a16:creationId xmlns:a16="http://schemas.microsoft.com/office/drawing/2014/main" id="{733B3B94-1A03-48BE-AB05-865911C8840E}"/>
              </a:ext>
            </a:extLst>
          </p:cNvPr>
          <p:cNvSpPr/>
          <p:nvPr/>
        </p:nvSpPr>
        <p:spPr>
          <a:xfrm>
            <a:off x="959846" y="1728248"/>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Two Phase Commit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1" name="Rectangle: Rounded Corners 49">
            <a:extLst>
              <a:ext uri="{FF2B5EF4-FFF2-40B4-BE49-F238E27FC236}">
                <a16:creationId xmlns:a16="http://schemas.microsoft.com/office/drawing/2014/main" id="{733B3B94-1A03-48BE-AB05-865911C8840E}"/>
              </a:ext>
            </a:extLst>
          </p:cNvPr>
          <p:cNvSpPr/>
          <p:nvPr/>
        </p:nvSpPr>
        <p:spPr>
          <a:xfrm>
            <a:off x="3339986" y="1728248"/>
            <a:ext cx="1975498"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Abstraction</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cxnSp>
        <p:nvCxnSpPr>
          <p:cNvPr id="13" name="Straight Connector 12"/>
          <p:cNvCxnSpPr/>
          <p:nvPr/>
        </p:nvCxnSpPr>
        <p:spPr>
          <a:xfrm>
            <a:off x="3076486" y="1521153"/>
            <a:ext cx="0" cy="846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77611" y="1521152"/>
            <a:ext cx="0" cy="84603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6648628" y="1728248"/>
            <a:ext cx="2187723" cy="45947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mbria" panose="02040503050406030204"/>
                <a:ea typeface="+mn-ea"/>
                <a:cs typeface="+mn-cs"/>
              </a:rPr>
              <a:t>Atomicity</a:t>
            </a:r>
            <a:endPar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17" name="Rectangle: Rounded Corners 49">
            <a:extLst>
              <a:ext uri="{FF2B5EF4-FFF2-40B4-BE49-F238E27FC236}">
                <a16:creationId xmlns:a16="http://schemas.microsoft.com/office/drawing/2014/main" id="{733B3B94-1A03-48BE-AB05-865911C8840E}"/>
              </a:ext>
            </a:extLst>
          </p:cNvPr>
          <p:cNvSpPr/>
          <p:nvPr/>
        </p:nvSpPr>
        <p:spPr>
          <a:xfrm>
            <a:off x="959846" y="2739711"/>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Multi-Paxos SMR</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8" name="Rectangle: Rounded Corners 49">
            <a:extLst>
              <a:ext uri="{FF2B5EF4-FFF2-40B4-BE49-F238E27FC236}">
                <a16:creationId xmlns:a16="http://schemas.microsoft.com/office/drawing/2014/main" id="{733B3B94-1A03-48BE-AB05-865911C8840E}"/>
              </a:ext>
            </a:extLst>
          </p:cNvPr>
          <p:cNvSpPr/>
          <p:nvPr/>
        </p:nvSpPr>
        <p:spPr>
          <a:xfrm>
            <a:off x="3339986" y="2739711"/>
            <a:ext cx="1975498"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Client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cxnSp>
        <p:nvCxnSpPr>
          <p:cNvPr id="19" name="Straight Connector 18"/>
          <p:cNvCxnSpPr/>
          <p:nvPr/>
        </p:nvCxnSpPr>
        <p:spPr>
          <a:xfrm>
            <a:off x="3076486" y="2532616"/>
            <a:ext cx="0" cy="846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177611" y="2532615"/>
            <a:ext cx="0" cy="846033"/>
          </a:xfrm>
          <a:prstGeom prst="line">
            <a:avLst/>
          </a:prstGeom>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6648628" y="2739711"/>
            <a:ext cx="2187723" cy="45947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ambria" panose="02040503050406030204"/>
                <a:ea typeface="+mn-ea"/>
                <a:cs typeface="+mn-cs"/>
              </a:rPr>
              <a:t>Linearizability</a:t>
            </a:r>
            <a:endPar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cxnSp>
        <p:nvCxnSpPr>
          <p:cNvPr id="23" name="Straight Connector 22"/>
          <p:cNvCxnSpPr/>
          <p:nvPr/>
        </p:nvCxnSpPr>
        <p:spPr>
          <a:xfrm flipV="1">
            <a:off x="872164" y="5066628"/>
            <a:ext cx="7346666" cy="1"/>
          </a:xfrm>
          <a:prstGeom prst="line">
            <a:avLst/>
          </a:prstGeom>
        </p:spPr>
        <p:style>
          <a:lnRef idx="3">
            <a:schemeClr val="accent1"/>
          </a:lnRef>
          <a:fillRef idx="0">
            <a:schemeClr val="accent1"/>
          </a:fillRef>
          <a:effectRef idx="2">
            <a:schemeClr val="accent1"/>
          </a:effectRef>
          <a:fontRef idx="minor">
            <a:schemeClr val="tx1"/>
          </a:fontRef>
        </p:style>
      </p:cxnSp>
      <p:sp>
        <p:nvSpPr>
          <p:cNvPr id="34" name="Rectangle: Rounded Corners 49">
            <a:extLst>
              <a:ext uri="{FF2B5EF4-FFF2-40B4-BE49-F238E27FC236}">
                <a16:creationId xmlns:a16="http://schemas.microsoft.com/office/drawing/2014/main" id="{733B3B94-1A03-48BE-AB05-865911C8840E}"/>
              </a:ext>
            </a:extLst>
          </p:cNvPr>
          <p:cNvSpPr/>
          <p:nvPr/>
        </p:nvSpPr>
        <p:spPr>
          <a:xfrm>
            <a:off x="3691987" y="3675264"/>
            <a:ext cx="1707020"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Abstraction</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35" name="Rectangle: Rounded Corners 49">
            <a:extLst>
              <a:ext uri="{FF2B5EF4-FFF2-40B4-BE49-F238E27FC236}">
                <a16:creationId xmlns:a16="http://schemas.microsoft.com/office/drawing/2014/main" id="{733B3B94-1A03-48BE-AB05-865911C8840E}"/>
              </a:ext>
            </a:extLst>
          </p:cNvPr>
          <p:cNvSpPr/>
          <p:nvPr/>
        </p:nvSpPr>
        <p:spPr>
          <a:xfrm>
            <a:off x="918234" y="3675264"/>
            <a:ext cx="1747310"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Multi-Paxos SMR</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38" name="TextBox 37"/>
          <p:cNvSpPr txBox="1"/>
          <p:nvPr/>
        </p:nvSpPr>
        <p:spPr>
          <a:xfrm>
            <a:off x="2686151" y="3697906"/>
            <a:ext cx="9234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0000"/>
                </a:solidFill>
                <a:effectLst/>
                <a:uLnTx/>
                <a:uFillTx/>
                <a:latin typeface="Cambria" panose="02040503050406030204"/>
                <a:ea typeface="+mn-ea"/>
                <a:cs typeface="+mn-cs"/>
              </a:rPr>
              <a:t>refines</a:t>
            </a:r>
            <a:endParaRPr kumimoji="0" lang="en-US" sz="1800" b="1" i="0" u="none" strike="noStrike" kern="1200" cap="none" spc="0" normalizeH="0" baseline="0" noProof="0" dirty="0">
              <a:ln>
                <a:noFill/>
              </a:ln>
              <a:solidFill>
                <a:srgbClr val="FF0000"/>
              </a:solidFill>
              <a:effectLst/>
              <a:uLnTx/>
              <a:uFillTx/>
              <a:latin typeface="Cambria" panose="02040503050406030204"/>
              <a:ea typeface="+mn-ea"/>
              <a:cs typeface="+mn-cs"/>
            </a:endParaRPr>
          </a:p>
        </p:txBody>
      </p:sp>
      <p:sp>
        <p:nvSpPr>
          <p:cNvPr id="39" name="Rectangle: Rounded Corners 49">
            <a:extLst>
              <a:ext uri="{FF2B5EF4-FFF2-40B4-BE49-F238E27FC236}">
                <a16:creationId xmlns:a16="http://schemas.microsoft.com/office/drawing/2014/main" id="{733B3B94-1A03-48BE-AB05-865911C8840E}"/>
              </a:ext>
            </a:extLst>
          </p:cNvPr>
          <p:cNvSpPr/>
          <p:nvPr/>
        </p:nvSpPr>
        <p:spPr>
          <a:xfrm>
            <a:off x="3691987" y="4336619"/>
            <a:ext cx="1707020"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Client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40" name="Rectangle: Rounded Corners 49">
            <a:extLst>
              <a:ext uri="{FF2B5EF4-FFF2-40B4-BE49-F238E27FC236}">
                <a16:creationId xmlns:a16="http://schemas.microsoft.com/office/drawing/2014/main" id="{733B3B94-1A03-48BE-AB05-865911C8840E}"/>
              </a:ext>
            </a:extLst>
          </p:cNvPr>
          <p:cNvSpPr/>
          <p:nvPr/>
        </p:nvSpPr>
        <p:spPr>
          <a:xfrm>
            <a:off x="822960" y="4320457"/>
            <a:ext cx="1945569"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Two Phase Commit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41" name="TextBox 40"/>
          <p:cNvSpPr txBox="1"/>
          <p:nvPr/>
        </p:nvSpPr>
        <p:spPr>
          <a:xfrm>
            <a:off x="2768529" y="4353166"/>
            <a:ext cx="9234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0000"/>
                </a:solidFill>
                <a:effectLst/>
                <a:uLnTx/>
                <a:uFillTx/>
                <a:latin typeface="Cambria" panose="02040503050406030204"/>
                <a:ea typeface="+mn-ea"/>
                <a:cs typeface="+mn-cs"/>
              </a:rPr>
              <a:t>refines</a:t>
            </a:r>
            <a:endParaRPr kumimoji="0" lang="en-US" sz="1800" b="1" i="0" u="none" strike="noStrike" kern="1200" cap="none" spc="0" normalizeH="0" baseline="0" noProof="0" dirty="0">
              <a:ln>
                <a:noFill/>
              </a:ln>
              <a:solidFill>
                <a:srgbClr val="FF0000"/>
              </a:solidFill>
              <a:effectLst/>
              <a:uLnTx/>
              <a:uFillTx/>
              <a:latin typeface="Cambria" panose="02040503050406030204"/>
              <a:ea typeface="+mn-ea"/>
              <a:cs typeface="+mn-cs"/>
            </a:endParaRPr>
          </a:p>
        </p:txBody>
      </p:sp>
      <p:sp>
        <p:nvSpPr>
          <p:cNvPr id="42" name="Rectangle: Rounded Corners 49">
            <a:extLst>
              <a:ext uri="{FF2B5EF4-FFF2-40B4-BE49-F238E27FC236}">
                <a16:creationId xmlns:a16="http://schemas.microsoft.com/office/drawing/2014/main" id="{733B3B94-1A03-48BE-AB05-865911C8840E}"/>
              </a:ext>
            </a:extLst>
          </p:cNvPr>
          <p:cNvSpPr/>
          <p:nvPr/>
        </p:nvSpPr>
        <p:spPr>
          <a:xfrm>
            <a:off x="1075042" y="5415183"/>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Two Phase Commit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cxnSp>
        <p:nvCxnSpPr>
          <p:cNvPr id="43" name="Straight Connector 42"/>
          <p:cNvCxnSpPr/>
          <p:nvPr/>
        </p:nvCxnSpPr>
        <p:spPr>
          <a:xfrm>
            <a:off x="3191682" y="5208088"/>
            <a:ext cx="0" cy="846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292807" y="5208087"/>
            <a:ext cx="0" cy="846033"/>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Rounded Corners 49">
            <a:extLst>
              <a:ext uri="{FF2B5EF4-FFF2-40B4-BE49-F238E27FC236}">
                <a16:creationId xmlns:a16="http://schemas.microsoft.com/office/drawing/2014/main" id="{733B3B94-1A03-48BE-AB05-865911C8840E}"/>
              </a:ext>
            </a:extLst>
          </p:cNvPr>
          <p:cNvSpPr/>
          <p:nvPr/>
        </p:nvSpPr>
        <p:spPr>
          <a:xfrm>
            <a:off x="3459832" y="5425728"/>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Multi-Paxos SMR</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46" name="Rounded Rectangle 45"/>
          <p:cNvSpPr/>
          <p:nvPr/>
        </p:nvSpPr>
        <p:spPr>
          <a:xfrm>
            <a:off x="6648628" y="5425728"/>
            <a:ext cx="2187723" cy="45947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mbria" panose="02040503050406030204"/>
                <a:ea typeface="+mn-ea"/>
                <a:cs typeface="+mn-cs"/>
              </a:rPr>
              <a:t>Atomicity</a:t>
            </a:r>
            <a:endPar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3" name="TextBox 2"/>
              <p:cNvSpPr txBox="1"/>
              <p:nvPr/>
            </p:nvSpPr>
            <p:spPr>
              <a:xfrm>
                <a:off x="5757285" y="5353323"/>
                <a:ext cx="5693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3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5757285" y="5353323"/>
                <a:ext cx="569387"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697362" y="2663243"/>
                <a:ext cx="5693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3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5697362" y="2663243"/>
                <a:ext cx="569387"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5697362" y="1650872"/>
                <a:ext cx="5693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3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5697362" y="1650872"/>
                <a:ext cx="569387" cy="584775"/>
              </a:xfrm>
              <a:prstGeom prst="rect">
                <a:avLst/>
              </a:prstGeom>
              <a:blipFill>
                <a:blip r:embed="rId5"/>
                <a:stretch>
                  <a:fillRect/>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727B43B8-84A5-48C2-9021-2EAE06D44213}"/>
              </a:ext>
            </a:extLst>
          </p:cNvPr>
          <p:cNvSpPr txBox="1"/>
          <p:nvPr/>
        </p:nvSpPr>
        <p:spPr>
          <a:xfrm>
            <a:off x="518175" y="4900124"/>
            <a:ext cx="2514406" cy="369332"/>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rPr>
              <a:t>Module as Open System</a:t>
            </a:r>
          </a:p>
        </p:txBody>
      </p:sp>
      <p:sp>
        <p:nvSpPr>
          <p:cNvPr id="32" name="Rectangle 31">
            <a:extLst>
              <a:ext uri="{FF2B5EF4-FFF2-40B4-BE49-F238E27FC236}">
                <a16:creationId xmlns:a16="http://schemas.microsoft.com/office/drawing/2014/main" id="{F8170A9A-7813-4135-A59E-65FC148C5BF3}"/>
              </a:ext>
            </a:extLst>
          </p:cNvPr>
          <p:cNvSpPr/>
          <p:nvPr/>
        </p:nvSpPr>
        <p:spPr>
          <a:xfrm>
            <a:off x="959847" y="5307624"/>
            <a:ext cx="2097522" cy="6908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33" name="Rectangle 32">
            <a:extLst>
              <a:ext uri="{FF2B5EF4-FFF2-40B4-BE49-F238E27FC236}">
                <a16:creationId xmlns:a16="http://schemas.microsoft.com/office/drawing/2014/main" id="{C7B405CF-20FB-404E-958F-CFD45F7AC9DF}"/>
              </a:ext>
            </a:extLst>
          </p:cNvPr>
          <p:cNvSpPr/>
          <p:nvPr/>
        </p:nvSpPr>
        <p:spPr>
          <a:xfrm flipH="1">
            <a:off x="3144705" y="5138086"/>
            <a:ext cx="227790" cy="10062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36" name="TextBox 35">
            <a:extLst>
              <a:ext uri="{FF2B5EF4-FFF2-40B4-BE49-F238E27FC236}">
                <a16:creationId xmlns:a16="http://schemas.microsoft.com/office/drawing/2014/main" id="{19AF1645-2C42-4836-B026-C82CBE17B0C3}"/>
              </a:ext>
            </a:extLst>
          </p:cNvPr>
          <p:cNvSpPr txBox="1"/>
          <p:nvPr/>
        </p:nvSpPr>
        <p:spPr>
          <a:xfrm>
            <a:off x="3473619" y="5845503"/>
            <a:ext cx="2400708" cy="369332"/>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rPr>
              <a:t>Module Constructors</a:t>
            </a:r>
          </a:p>
        </p:txBody>
      </p:sp>
      <p:sp>
        <p:nvSpPr>
          <p:cNvPr id="37" name="TextBox 36">
            <a:extLst>
              <a:ext uri="{FF2B5EF4-FFF2-40B4-BE49-F238E27FC236}">
                <a16:creationId xmlns:a16="http://schemas.microsoft.com/office/drawing/2014/main" id="{CEFF9CB1-93AD-4C5D-BEE6-09D24C660BCB}"/>
              </a:ext>
            </a:extLst>
          </p:cNvPr>
          <p:cNvSpPr txBox="1"/>
          <p:nvPr/>
        </p:nvSpPr>
        <p:spPr>
          <a:xfrm>
            <a:off x="3455712" y="3281806"/>
            <a:ext cx="1377875" cy="369332"/>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rPr>
              <a:t>Refinement</a:t>
            </a:r>
          </a:p>
        </p:txBody>
      </p:sp>
      <p:sp>
        <p:nvSpPr>
          <p:cNvPr id="47" name="Rectangle 46">
            <a:extLst>
              <a:ext uri="{FF2B5EF4-FFF2-40B4-BE49-F238E27FC236}">
                <a16:creationId xmlns:a16="http://schemas.microsoft.com/office/drawing/2014/main" id="{890D94F5-5FD8-4EC5-A8E2-79F035BE60E4}"/>
              </a:ext>
            </a:extLst>
          </p:cNvPr>
          <p:cNvSpPr/>
          <p:nvPr/>
        </p:nvSpPr>
        <p:spPr>
          <a:xfrm>
            <a:off x="2677164" y="3701632"/>
            <a:ext cx="923459" cy="3711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48" name="Rectangle 47">
            <a:extLst>
              <a:ext uri="{FF2B5EF4-FFF2-40B4-BE49-F238E27FC236}">
                <a16:creationId xmlns:a16="http://schemas.microsoft.com/office/drawing/2014/main" id="{6642E9AF-F33D-41A5-9634-8907956A6DBC}"/>
              </a:ext>
            </a:extLst>
          </p:cNvPr>
          <p:cNvSpPr/>
          <p:nvPr/>
        </p:nvSpPr>
        <p:spPr>
          <a:xfrm>
            <a:off x="3278736" y="1563359"/>
            <a:ext cx="2176358" cy="7787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49" name="TextBox 48">
            <a:extLst>
              <a:ext uri="{FF2B5EF4-FFF2-40B4-BE49-F238E27FC236}">
                <a16:creationId xmlns:a16="http://schemas.microsoft.com/office/drawing/2014/main" id="{DF22262B-7D25-46FE-8F26-C16A67186390}"/>
              </a:ext>
            </a:extLst>
          </p:cNvPr>
          <p:cNvSpPr txBox="1"/>
          <p:nvPr/>
        </p:nvSpPr>
        <p:spPr>
          <a:xfrm>
            <a:off x="3691987" y="1102574"/>
            <a:ext cx="1416742" cy="369332"/>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defPPr>
              <a:defRPr lang="en-US"/>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rPr>
              <a:t>Substitution</a:t>
            </a:r>
          </a:p>
        </p:txBody>
      </p:sp>
      <p:sp>
        <p:nvSpPr>
          <p:cNvPr id="4" name="TextBox 3"/>
          <p:cNvSpPr txBox="1"/>
          <p:nvPr/>
        </p:nvSpPr>
        <p:spPr>
          <a:xfrm>
            <a:off x="163144" y="6080591"/>
            <a:ext cx="257262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0000"/>
                </a:solidFill>
                <a:effectLst/>
                <a:uLnTx/>
                <a:uFillTx/>
                <a:latin typeface="Cambria" panose="02040503050406030204"/>
                <a:ea typeface="+mn-ea"/>
                <a:cs typeface="+mn-cs"/>
              </a:rPr>
              <a:t>[Mocha, SMV, IOA]</a:t>
            </a:r>
            <a:endParaRPr kumimoji="0" lang="en-US" sz="2400" b="0" i="0" u="none" strike="noStrike" kern="1200" cap="none" spc="0" normalizeH="0" baseline="0" noProof="0" dirty="0">
              <a:ln>
                <a:noFill/>
              </a:ln>
              <a:solidFill>
                <a:srgbClr val="FF0000"/>
              </a:solidFill>
              <a:effectLst/>
              <a:uLnTx/>
              <a:uFillTx/>
              <a:latin typeface="Cambria" panose="02040503050406030204"/>
              <a:ea typeface="+mn-ea"/>
              <a:cs typeface="+mn-cs"/>
            </a:endParaRP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235389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8" grpId="0"/>
      <p:bldP spid="39" grpId="0" animBg="1"/>
      <p:bldP spid="40" grpId="0" animBg="1"/>
      <p:bldP spid="41" grpId="0"/>
      <p:bldP spid="42" grpId="0" animBg="1"/>
      <p:bldP spid="45" grpId="0" animBg="1"/>
      <p:bldP spid="46" grpId="0" animBg="1"/>
      <p:bldP spid="3" grpId="0"/>
      <p:bldP spid="31" grpId="0" animBg="1"/>
      <p:bldP spid="32" grpId="0" animBg="1"/>
      <p:bldP spid="33" grpId="0" animBg="1"/>
      <p:bldP spid="36" grpId="0" animBg="1"/>
      <p:bldP spid="37" grpId="0" animBg="1"/>
      <p:bldP spid="47" grpId="0" animBg="1"/>
      <p:bldP spid="48" grpId="0" animBg="1"/>
      <p:bldP spid="49"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38"/>
            <a:ext cx="2908531" cy="802457"/>
          </a:xfrm>
        </p:spPr>
        <p:txBody>
          <a:bodyPr/>
          <a:lstStyle/>
          <a:p>
            <a:r>
              <a:rPr lang="en-US" dirty="0" smtClean="0"/>
              <a:t>Road Map</a:t>
            </a:r>
            <a:endParaRPr lang="en-US"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1080655" y="1199667"/>
                <a:ext cx="7777018" cy="5071823"/>
              </a:xfrm>
            </p:spPr>
            <p:txBody>
              <a:bodyPr>
                <a:noAutofit/>
              </a:bodyPr>
              <a:lstStyle/>
              <a:p>
                <a:r>
                  <a:rPr lang="en-US" sz="2400" dirty="0" smtClean="0">
                    <a:solidFill>
                      <a:srgbClr val="FF0000"/>
                    </a:solidFill>
                  </a:rPr>
                  <a:t>[Goal] </a:t>
                </a:r>
                <a:r>
                  <a:rPr lang="en-US" sz="2400" dirty="0" smtClean="0"/>
                  <a:t>Module System that enable circular assume guarantee and compositional refinement.</a:t>
                </a:r>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r>
                      <a:rPr lang="en-US" sz="2200" b="0" i="1" smtClean="0">
                        <a:latin typeface="Cambria Math" panose="02040503050406030204" pitchFamily="18" charset="0"/>
                      </a:rPr>
                      <m:t>𝑎𝑛𝑑</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oMath>
                </a14:m>
                <a:endParaRPr lang="en-US" sz="2200" dirty="0" smtClean="0"/>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𝑅</m:t>
                    </m:r>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𝑅</m:t>
                    </m:r>
                  </m:oMath>
                </a14:m>
                <a:endParaRPr lang="en-US" sz="2200" dirty="0" smtClean="0"/>
              </a:p>
              <a:p>
                <a:r>
                  <a:rPr lang="en-US" sz="2400" dirty="0" smtClean="0">
                    <a:solidFill>
                      <a:srgbClr val="7030A0"/>
                    </a:solidFill>
                  </a:rPr>
                  <a:t>[Step] </a:t>
                </a:r>
                <a:r>
                  <a:rPr lang="en-US" sz="2400" dirty="0" smtClean="0"/>
                  <a:t>Composition is language intersection.</a:t>
                </a:r>
              </a:p>
              <a:p>
                <a:r>
                  <a:rPr lang="en-US" sz="2400" dirty="0" smtClean="0">
                    <a:solidFill>
                      <a:srgbClr val="7030A0"/>
                    </a:solidFill>
                  </a:rPr>
                  <a:t>[Step] </a:t>
                </a:r>
                <a:r>
                  <a:rPr lang="en-US" sz="2400" dirty="0" smtClean="0"/>
                  <a:t>Well-formed module and its operational semantics.</a:t>
                </a:r>
              </a:p>
              <a:p>
                <a:r>
                  <a:rPr lang="en-US" sz="2400" dirty="0" smtClean="0">
                    <a:solidFill>
                      <a:srgbClr val="7030A0"/>
                    </a:solidFill>
                  </a:rPr>
                  <a:t>[Step] </a:t>
                </a:r>
                <a:r>
                  <a:rPr lang="en-US" sz="2400" dirty="0" smtClean="0"/>
                  <a:t>Module Constructors.</a:t>
                </a:r>
                <a:endParaRPr lang="en-US" sz="2400" dirty="0"/>
              </a:p>
              <a:p>
                <a:r>
                  <a:rPr lang="en-US" sz="2400" dirty="0" smtClean="0">
                    <a:solidFill>
                      <a:srgbClr val="7030A0"/>
                    </a:solidFill>
                  </a:rPr>
                  <a:t>[Step] </a:t>
                </a:r>
                <a:r>
                  <a:rPr lang="en-US" sz="2400" dirty="0" smtClean="0"/>
                  <a:t>Module as a unit of composition.</a:t>
                </a:r>
                <a:endParaRPr lang="en-US" sz="2400" dirty="0"/>
              </a:p>
              <a:p>
                <a:r>
                  <a:rPr lang="en-US" sz="2400" dirty="0" smtClean="0">
                    <a:solidFill>
                      <a:srgbClr val="7030A0"/>
                    </a:solidFill>
                  </a:rPr>
                  <a:t>[Step] </a:t>
                </a:r>
                <a:r>
                  <a:rPr lang="en-US" sz="2400" dirty="0" smtClean="0"/>
                  <a:t>Extensions to P machines (actor model).</a:t>
                </a:r>
                <a:endParaRPr lang="en-US" sz="2400" dirty="0"/>
              </a:p>
              <a:p>
                <a:r>
                  <a:rPr lang="en-US" sz="2400" dirty="0" smtClean="0">
                    <a:solidFill>
                      <a:srgbClr val="00B050"/>
                    </a:solidFill>
                  </a:rPr>
                  <a:t>[Start]</a:t>
                </a:r>
                <a:r>
                  <a:rPr lang="en-US" sz="2400" dirty="0" smtClean="0"/>
                  <a:t> Distributed System as a collection of P machines.</a:t>
                </a: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1080655" y="1199667"/>
                <a:ext cx="7777018" cy="5071823"/>
              </a:xfrm>
              <a:blipFill>
                <a:blip r:embed="rId3"/>
                <a:stretch>
                  <a:fillRect l="-2351" t="-1683"/>
                </a:stretch>
              </a:blipFill>
            </p:spPr>
            <p:txBody>
              <a:bodyPr/>
              <a:lstStyle/>
              <a:p>
                <a:r>
                  <a:rPr lang="en-US">
                    <a:noFill/>
                  </a:rPr>
                  <a:t> </a:t>
                </a:r>
              </a:p>
            </p:txBody>
          </p:sp>
        </mc:Fallback>
      </mc:AlternateContent>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27" y="1136072"/>
            <a:ext cx="786534" cy="4521257"/>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Image result for yellow flag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1" name="Rectangle 10"/>
          <p:cNvSpPr/>
          <p:nvPr/>
        </p:nvSpPr>
        <p:spPr>
          <a:xfrm>
            <a:off x="904472" y="4729018"/>
            <a:ext cx="6520872" cy="600364"/>
          </a:xfrm>
          <a:prstGeom prst="rect">
            <a:avLst/>
          </a:prstGeom>
          <a:solidFill>
            <a:srgbClr val="92D05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79760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Retrospect">
  <a:themeElements>
    <a:clrScheme name="Custom 7">
      <a:dk1>
        <a:srgbClr val="000000"/>
      </a:dk1>
      <a:lt1>
        <a:sysClr val="window" lastClr="FFFFFF"/>
      </a:lt1>
      <a:dk2>
        <a:srgbClr val="3F739B"/>
      </a:dk2>
      <a:lt2>
        <a:srgbClr val="CCDDEA"/>
      </a:lt2>
      <a:accent1>
        <a:srgbClr val="1F394D"/>
      </a:accent1>
      <a:accent2>
        <a:srgbClr val="FFFFFF"/>
      </a:accent2>
      <a:accent3>
        <a:srgbClr val="172A39"/>
      </a:accent3>
      <a:accent4>
        <a:srgbClr val="9B8357"/>
      </a:accent4>
      <a:accent5>
        <a:srgbClr val="C2BC80"/>
      </a:accent5>
      <a:accent6>
        <a:srgbClr val="94A088"/>
      </a:accent6>
      <a:hlink>
        <a:srgbClr val="2998E3"/>
      </a:hlink>
      <a:folHlink>
        <a:srgbClr val="8C8C8C"/>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11995</TotalTime>
  <Words>2573</Words>
  <Application>Microsoft Office PowerPoint</Application>
  <PresentationFormat>On-screen Show (4:3)</PresentationFormat>
  <Paragraphs>448</Paragraphs>
  <Slides>27</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AngsanaUPC</vt:lpstr>
      <vt:lpstr>Arial</vt:lpstr>
      <vt:lpstr>Arial Narrow</vt:lpstr>
      <vt:lpstr>Calibri</vt:lpstr>
      <vt:lpstr>Cambria</vt:lpstr>
      <vt:lpstr>Cambria Math</vt:lpstr>
      <vt:lpstr>LinBiolinumT</vt:lpstr>
      <vt:lpstr>LinLibertineT</vt:lpstr>
      <vt:lpstr>Monotype Corsiva</vt:lpstr>
      <vt:lpstr>Symbol</vt:lpstr>
      <vt:lpstr>Wingdings</vt:lpstr>
      <vt:lpstr>Retrospect</vt:lpstr>
      <vt:lpstr>Safe Asynchronous Programming: Methodology, Language, and Tools</vt:lpstr>
      <vt:lpstr>Fault-Tolerant Distributed Services</vt:lpstr>
      <vt:lpstr>Testing Distributed Systems is Challenging</vt:lpstr>
      <vt:lpstr>Characteristics of Distributed Systems</vt:lpstr>
      <vt:lpstr>Abstraction based Decomposition</vt:lpstr>
      <vt:lpstr>Coverage Amplification</vt:lpstr>
      <vt:lpstr>Monolithic vs Compositional</vt:lpstr>
      <vt:lpstr>Abstraction based Decomposition</vt:lpstr>
      <vt:lpstr>Road Map</vt:lpstr>
      <vt:lpstr>PowerPoint Presentation</vt:lpstr>
      <vt:lpstr>Road Map</vt:lpstr>
      <vt:lpstr>ModP Module</vt:lpstr>
      <vt:lpstr>Abstraction based Decomposition</vt:lpstr>
      <vt:lpstr>Road Map</vt:lpstr>
      <vt:lpstr>ModP Module</vt:lpstr>
      <vt:lpstr>Traces and Refinement</vt:lpstr>
      <vt:lpstr>Road Map</vt:lpstr>
      <vt:lpstr>Composition is Intersection</vt:lpstr>
      <vt:lpstr>Module Composition</vt:lpstr>
      <vt:lpstr>Hiding Events</vt:lpstr>
      <vt:lpstr>Permissioned machine identifiers</vt:lpstr>
      <vt:lpstr>Hiding events soundly</vt:lpstr>
      <vt:lpstr>Compositional Testing the Software Stack</vt:lpstr>
      <vt:lpstr>Discharging Test Obligations</vt:lpstr>
      <vt:lpstr>Demo</vt:lpstr>
      <vt:lpstr>Performance of ModP Services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Ankush Desai</dc:creator>
  <cp:lastModifiedBy>Ankush Desai</cp:lastModifiedBy>
  <cp:revision>411</cp:revision>
  <dcterms:created xsi:type="dcterms:W3CDTF">2015-07-12T05:32:15Z</dcterms:created>
  <dcterms:modified xsi:type="dcterms:W3CDTF">2019-06-22T14:34:08Z</dcterms:modified>
</cp:coreProperties>
</file>