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22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applications</a:t>
            </a:r>
            <a:r>
              <a:rPr lang="en-US" baseline="0" dirty="0" smtClean="0"/>
              <a:t> across domains are event-driven in nature consisting of processing communicating with each other by sending messages.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Device drivers in OS, web-app are event-driven. </a:t>
            </a:r>
          </a:p>
          <a:p>
            <a:r>
              <a:rPr lang="en-US" baseline="0" dirty="0" smtClean="0"/>
              <a:t>Distributed systems by </a:t>
            </a:r>
            <a:r>
              <a:rPr lang="en-US" baseline="0" dirty="0" err="1" smtClean="0"/>
              <a:t>contruction</a:t>
            </a:r>
            <a:r>
              <a:rPr lang="en-US" baseline="0" dirty="0" smtClean="0"/>
              <a:t> are event-driven in nature as nodes communicate by sending messaging.</a:t>
            </a:r>
          </a:p>
          <a:p>
            <a:r>
              <a:rPr lang="en-US" baseline="0" dirty="0" smtClean="0"/>
              <a:t>More recently, robotic applications are becoming more and more complex and are implemented as </a:t>
            </a:r>
            <a:r>
              <a:rPr lang="en-US" baseline="0" dirty="0" err="1" smtClean="0"/>
              <a:t>concurren</a:t>
            </a:r>
            <a:r>
              <a:rPr lang="en-US" baseline="0" dirty="0" smtClean="0"/>
              <a:t> event-driven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summarize, the paradigm of event-driven programming is becoming popular across domains as the applications are becoming more and more parallel and distributed in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P (USB 3.0)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0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that Used/Adapted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from P to P#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P and P#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P position with respect to TLA and Mace.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Event Driven Asynchronous Systems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9087" y="1516499"/>
            <a:ext cx="2239837" cy="1723851"/>
            <a:chOff x="822959" y="3425198"/>
            <a:chExt cx="2461779" cy="1821853"/>
          </a:xfrm>
        </p:grpSpPr>
        <p:pic>
          <p:nvPicPr>
            <p:cNvPr id="21" name="Picture 6" descr="Image result for wind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59" y="4165367"/>
              <a:ext cx="1025331" cy="96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device driver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958" y="3425198"/>
              <a:ext cx="885409" cy="83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web-applicati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062" y="4238223"/>
              <a:ext cx="1534676" cy="100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033782" y="1504979"/>
            <a:ext cx="2504666" cy="1561620"/>
            <a:chOff x="4820717" y="1459788"/>
            <a:chExt cx="2504666" cy="1561620"/>
          </a:xfrm>
        </p:grpSpPr>
        <p:pic>
          <p:nvPicPr>
            <p:cNvPr id="25" name="Picture 2" descr="http://www.reveautomation.com/images/project/industrialAuto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567" y="1459788"/>
              <a:ext cx="1680816" cy="6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drones robotic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717" y="2154077"/>
              <a:ext cx="1647700" cy="86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932156" y="3222643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Operating System, Device-Drivers, Web-Applications.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14321" y="3213205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Industrial Automation, Robotic System, Cyber Physical Systems.</a:t>
            </a:r>
          </a:p>
        </p:txBody>
      </p:sp>
      <p:pic>
        <p:nvPicPr>
          <p:cNvPr id="29" name="Picture 2" descr="Image result for distributed syste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2" y="4044461"/>
            <a:ext cx="2328613" cy="13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22337" y="5502947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Distributed Systems, Distributed Storage.</a:t>
            </a:r>
          </a:p>
        </p:txBody>
      </p:sp>
      <p:pic>
        <p:nvPicPr>
          <p:cNvPr id="31" name="Picture 10" descr="Image result for ros operating syst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2" y="2269878"/>
            <a:ext cx="1455461" cy="7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Image result for IO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1" y="3895317"/>
            <a:ext cx="2183722" cy="1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91874" y="5598468"/>
            <a:ext cx="2734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33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Event Driven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Event-Driven Asynchronous System (actor model):</a:t>
            </a:r>
          </a:p>
          <a:p>
            <a:pPr marL="829818" lvl="1" indent="-342900"/>
            <a:r>
              <a:rPr lang="en-US" sz="2000" dirty="0"/>
              <a:t>Collection of concurrently executing processes.</a:t>
            </a:r>
          </a:p>
          <a:p>
            <a:pPr marL="829818" lvl="1" indent="-342900"/>
            <a:r>
              <a:rPr lang="en-US" sz="2000" dirty="0"/>
              <a:t>Processes can be created dynamically.</a:t>
            </a:r>
          </a:p>
          <a:p>
            <a:pPr marL="829818" lvl="1" indent="-342900"/>
            <a:r>
              <a:rPr lang="en-US" sz="2000" dirty="0"/>
              <a:t>Processes communicate by asynchronously sending messages or events to each other.</a:t>
            </a:r>
          </a:p>
          <a:p>
            <a:pPr marL="829818" lvl="1" indent="-342900"/>
            <a:endParaRPr lang="en-US" sz="2000" dirty="0"/>
          </a:p>
          <a:p>
            <a:pPr marL="829818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Reactive Systems:</a:t>
            </a:r>
          </a:p>
          <a:p>
            <a:pPr marL="829818" lvl="1" indent="-342900"/>
            <a:r>
              <a:rPr lang="en-US" sz="2000" dirty="0"/>
              <a:t>Processes in the system interact continuously with the environment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7" y="1893379"/>
            <a:ext cx="4529885" cy="32735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4401" y="308214"/>
            <a:ext cx="8497562" cy="69258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Programming Event Driven </a:t>
            </a:r>
            <a:r>
              <a:rPr lang="en-US" sz="3200" dirty="0" smtClean="0"/>
              <a:t>Systems is Challenging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7" y="1893379"/>
            <a:ext cx="4529885" cy="327352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743892" y="3248385"/>
            <a:ext cx="2993143" cy="1279920"/>
            <a:chOff x="5039834" y="3388855"/>
            <a:chExt cx="2993143" cy="12799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C8D57-9AAB-448E-89E9-DAE0F3379228}"/>
                </a:ext>
              </a:extLst>
            </p:cNvPr>
            <p:cNvSpPr txBox="1"/>
            <p:nvPr/>
          </p:nvSpPr>
          <p:spPr>
            <a:xfrm>
              <a:off x="6199044" y="3388855"/>
              <a:ext cx="9476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Safety</a:t>
              </a:r>
              <a:endParaRPr lang="en-US" sz="2100" dirty="0">
                <a:latin typeface="Segoe WP SemiLight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10E74-A385-4FE0-8609-14A8B08DB60E}"/>
                </a:ext>
              </a:extLst>
            </p:cNvPr>
            <p:cNvSpPr txBox="1"/>
            <p:nvPr/>
          </p:nvSpPr>
          <p:spPr>
            <a:xfrm>
              <a:off x="5039834" y="3762232"/>
              <a:ext cx="255390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B0F0"/>
                  </a:solidFill>
                  <a:latin typeface="Segoe WP SemiLight" pitchFamily="34" charset="0"/>
                </a:rPr>
                <a:t>Specifications</a:t>
              </a:r>
              <a:endParaRPr lang="en-US" sz="3000" dirty="0">
                <a:solidFill>
                  <a:srgbClr val="00B0F0"/>
                </a:solidFill>
                <a:latin typeface="Segoe WP SemiLight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E6085-A7E1-48E4-BD88-B2A021588491}"/>
                </a:ext>
              </a:extLst>
            </p:cNvPr>
            <p:cNvSpPr txBox="1"/>
            <p:nvPr/>
          </p:nvSpPr>
          <p:spPr>
            <a:xfrm>
              <a:off x="6713385" y="4253277"/>
              <a:ext cx="131959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Liveness!</a:t>
              </a:r>
              <a:endParaRPr lang="en-US" sz="2100" dirty="0">
                <a:latin typeface="Segoe WP SemiLight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61822" y="4942299"/>
            <a:ext cx="3521306" cy="1307532"/>
            <a:chOff x="4961822" y="4942299"/>
            <a:chExt cx="3521306" cy="1307532"/>
          </a:xfrm>
        </p:grpSpPr>
        <p:sp>
          <p:nvSpPr>
            <p:cNvPr id="16" name="TextBox 15"/>
            <p:cNvSpPr txBox="1"/>
            <p:nvPr/>
          </p:nvSpPr>
          <p:spPr>
            <a:xfrm>
              <a:off x="5802586" y="5834333"/>
              <a:ext cx="268054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Multiple Components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822" y="5277513"/>
              <a:ext cx="229582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Composition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7297" y="4942299"/>
              <a:ext cx="2574744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Complex Interaction</a:t>
              </a:r>
              <a:endParaRPr lang="en-US" sz="2100" dirty="0">
                <a:latin typeface="Segoe WP SemiLight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9836" y="1217072"/>
            <a:ext cx="3712127" cy="1540562"/>
            <a:chOff x="5079836" y="1217072"/>
            <a:chExt cx="3712127" cy="1540562"/>
          </a:xfrm>
        </p:grpSpPr>
        <p:sp>
          <p:nvSpPr>
            <p:cNvPr id="20" name="TextBox 19"/>
            <p:cNvSpPr txBox="1"/>
            <p:nvPr/>
          </p:nvSpPr>
          <p:spPr>
            <a:xfrm>
              <a:off x="5096346" y="1788138"/>
              <a:ext cx="264104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Fault Tolerance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1668" y="2342136"/>
              <a:ext cx="177003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Message Loss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79836" y="1217072"/>
              <a:ext cx="3712127" cy="1540562"/>
              <a:chOff x="5079836" y="1217072"/>
              <a:chExt cx="3712127" cy="15405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142857" y="1371527"/>
                <a:ext cx="164910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Node Failure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79333" y="1217072"/>
                <a:ext cx="1785361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Sensor Failure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79836" y="1788138"/>
                <a:ext cx="264104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Fault Tolerance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95158" y="2342136"/>
                <a:ext cx="177003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Message Loss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94401" y="3948430"/>
            <a:ext cx="2607227" cy="1778464"/>
            <a:chOff x="294401" y="3948430"/>
            <a:chExt cx="2607227" cy="1778464"/>
          </a:xfrm>
        </p:grpSpPr>
        <p:sp>
          <p:nvSpPr>
            <p:cNvPr id="28" name="TextBox 27"/>
            <p:cNvSpPr txBox="1"/>
            <p:nvPr/>
          </p:nvSpPr>
          <p:spPr>
            <a:xfrm>
              <a:off x="702949" y="4369937"/>
              <a:ext cx="2198679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Partial-Synchrony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911" y="4773204"/>
              <a:ext cx="226029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Concurrency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4401" y="3948430"/>
              <a:ext cx="2590717" cy="1778464"/>
              <a:chOff x="294401" y="3948430"/>
              <a:chExt cx="2590717" cy="177846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5623" y="5311396"/>
                <a:ext cx="151958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err="1">
                    <a:latin typeface="Segoe WP SemiLight" pitchFamily="34" charset="0"/>
                  </a:rPr>
                  <a:t>Aynschrony</a:t>
                </a:r>
                <a:endParaRPr lang="en-US" sz="2100" dirty="0">
                  <a:latin typeface="Segoe WP Semi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7597" y="3948430"/>
                <a:ext cx="137563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Synchrony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6439" y="4369937"/>
                <a:ext cx="2198679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Partial-Synchrony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4401" y="4773204"/>
                <a:ext cx="226029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Concurrency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26286" y="1217072"/>
            <a:ext cx="2831535" cy="1983744"/>
            <a:chOff x="426286" y="1217072"/>
            <a:chExt cx="2831535" cy="1983744"/>
          </a:xfrm>
        </p:grpSpPr>
        <p:sp>
          <p:nvSpPr>
            <p:cNvPr id="36" name="TextBox 35"/>
            <p:cNvSpPr txBox="1"/>
            <p:nvPr/>
          </p:nvSpPr>
          <p:spPr>
            <a:xfrm>
              <a:off x="702949" y="1909788"/>
              <a:ext cx="237411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Environment </a:t>
              </a:r>
            </a:p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Modeling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6286" y="1217072"/>
              <a:ext cx="2831535" cy="1983744"/>
              <a:chOff x="426286" y="1217072"/>
              <a:chExt cx="2831535" cy="198374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56658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279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170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6439" y="1909788"/>
                <a:ext cx="2374111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Environment </a:t>
                </a:r>
              </a:p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Modeling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5007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28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19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14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5096" y="4258822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256084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960" y="4909351"/>
            <a:ext cx="7586403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State machine based programming language </a:t>
            </a:r>
            <a:r>
              <a:rPr lang="en-US" dirty="0">
                <a:solidFill>
                  <a:srgbClr val="00B050"/>
                </a:solidFill>
              </a:rPr>
              <a:t>[PLDI 2013].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 P</a:t>
            </a:r>
            <a:r>
              <a:rPr lang="en-US" dirty="0"/>
              <a:t>: Implements a module system for hierarchical </a:t>
            </a:r>
            <a:r>
              <a:rPr lang="en-US" dirty="0" smtClean="0"/>
              <a:t>and </a:t>
            </a:r>
            <a:r>
              <a:rPr lang="en-US" dirty="0"/>
              <a:t>compositional </a:t>
            </a:r>
            <a:r>
              <a:rPr lang="en-US" dirty="0" smtClean="0"/>
              <a:t>reasoning </a:t>
            </a:r>
            <a:r>
              <a:rPr lang="en-US" dirty="0">
                <a:solidFill>
                  <a:srgbClr val="00B050"/>
                </a:solidFill>
              </a:rPr>
              <a:t>[OOPSLA 2018]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1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9686" y="4279038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30508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4879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19" name="Rectangle: Rounded Corners 25"/>
          <p:cNvSpPr/>
          <p:nvPr/>
        </p:nvSpPr>
        <p:spPr>
          <a:xfrm>
            <a:off x="2921697" y="3257853"/>
            <a:ext cx="1322335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Intermediate Code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Connector: Elbow 27"/>
          <p:cNvCxnSpPr>
            <a:stCxn id="19" idx="3"/>
            <a:endCxn id="18" idx="1"/>
          </p:cNvCxnSpPr>
          <p:nvPr/>
        </p:nvCxnSpPr>
        <p:spPr>
          <a:xfrm flipV="1">
            <a:off x="4244032" y="3473240"/>
            <a:ext cx="770847" cy="112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9"/>
          <p:cNvCxnSpPr>
            <a:stCxn id="15" idx="4"/>
            <a:endCxn id="19" idx="0"/>
          </p:cNvCxnSpPr>
          <p:nvPr/>
        </p:nvCxnSpPr>
        <p:spPr>
          <a:xfrm rot="16200000" flipH="1">
            <a:off x="3519167" y="3194154"/>
            <a:ext cx="123981" cy="3415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7"/>
          <p:cNvCxnSpPr>
            <a:stCxn id="16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" y="4648370"/>
            <a:ext cx="758640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1600" dirty="0"/>
              <a:t>Scalable Analysis of Event-Driven Programs: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Reduction</a:t>
            </a:r>
            <a:r>
              <a:rPr lang="en-US" sz="1600" dirty="0">
                <a:solidFill>
                  <a:srgbClr val="00B050"/>
                </a:solidFill>
              </a:rPr>
              <a:t> [OOPSLA 2014] [CAV 2015]</a:t>
            </a:r>
            <a:r>
              <a:rPr lang="en-US" sz="1600" dirty="0" smtClean="0"/>
              <a:t>, Search </a:t>
            </a:r>
            <a:r>
              <a:rPr lang="en-US" sz="1600" dirty="0"/>
              <a:t>Prioritization </a:t>
            </a:r>
            <a:r>
              <a:rPr lang="en-US" sz="1600" dirty="0" smtClean="0">
                <a:solidFill>
                  <a:srgbClr val="00B050"/>
                </a:solidFill>
              </a:rPr>
              <a:t>[</a:t>
            </a:r>
            <a:r>
              <a:rPr lang="en-US" sz="1600" dirty="0">
                <a:solidFill>
                  <a:srgbClr val="00B050"/>
                </a:solidFill>
              </a:rPr>
              <a:t>FSE 2015</a:t>
            </a:r>
            <a:r>
              <a:rPr lang="en-US" sz="1600" dirty="0" smtClean="0">
                <a:solidFill>
                  <a:srgbClr val="00B050"/>
                </a:solidFill>
              </a:rPr>
              <a:t>]</a:t>
            </a:r>
            <a:r>
              <a:rPr lang="en-US" sz="1600" dirty="0"/>
              <a:t>, Symbolic </a:t>
            </a:r>
            <a:r>
              <a:rPr lang="en-US" sz="1600" dirty="0" smtClean="0"/>
              <a:t>Execution </a:t>
            </a:r>
            <a:r>
              <a:rPr lang="en-US" sz="1600" dirty="0" smtClean="0">
                <a:solidFill>
                  <a:srgbClr val="00B050"/>
                </a:solidFill>
              </a:rPr>
              <a:t>[</a:t>
            </a:r>
            <a:r>
              <a:rPr lang="en-US" sz="1600" dirty="0">
                <a:solidFill>
                  <a:srgbClr val="00B050"/>
                </a:solidFill>
              </a:rPr>
              <a:t>in submission].</a:t>
            </a:r>
          </a:p>
        </p:txBody>
      </p:sp>
    </p:spTree>
    <p:extLst>
      <p:ext uri="{BB962C8B-B14F-4D97-AF65-F5344CB8AC3E}">
        <p14:creationId xmlns:p14="http://schemas.microsoft.com/office/powerpoint/2010/main" val="38030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0230" y="4306089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349" y="134682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39915" y="1246249"/>
            <a:ext cx="874999" cy="8389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4881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Systematic</a:t>
            </a:r>
          </a:p>
          <a:p>
            <a:pPr algn="ctr"/>
            <a:r>
              <a:rPr lang="en-US" sz="1200" dirty="0" smtClean="0"/>
              <a:t>Testing</a:t>
            </a:r>
          </a:p>
          <a:p>
            <a:pPr algn="ctr"/>
            <a:r>
              <a:rPr lang="en-US" sz="1200" dirty="0" smtClean="0"/>
              <a:t>Tool</a:t>
            </a:r>
            <a:endParaRPr lang="en-US" sz="1200" dirty="0"/>
          </a:p>
        </p:txBody>
      </p:sp>
      <p:sp>
        <p:nvSpPr>
          <p:cNvPr id="20" name="Rectangle: Rounded Corners 20"/>
          <p:cNvSpPr/>
          <p:nvPr/>
        </p:nvSpPr>
        <p:spPr>
          <a:xfrm>
            <a:off x="6506144" y="1464080"/>
            <a:ext cx="1829984" cy="1407904"/>
          </a:xfrm>
          <a:prstGeom prst="round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1"/>
          <p:cNvSpPr/>
          <p:nvPr/>
        </p:nvSpPr>
        <p:spPr>
          <a:xfrm>
            <a:off x="6572147" y="1573527"/>
            <a:ext cx="853191" cy="48037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22" name="Rectangle: Rounded Corners 22"/>
          <p:cNvSpPr/>
          <p:nvPr/>
        </p:nvSpPr>
        <p:spPr>
          <a:xfrm>
            <a:off x="6568535" y="2053905"/>
            <a:ext cx="853193" cy="3365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sp>
        <p:nvSpPr>
          <p:cNvPr id="23" name="Rectangle: Rounded Corners 23"/>
          <p:cNvSpPr/>
          <p:nvPr/>
        </p:nvSpPr>
        <p:spPr>
          <a:xfrm>
            <a:off x="7428950" y="1573527"/>
            <a:ext cx="836498" cy="8169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Runtime</a:t>
            </a:r>
          </a:p>
        </p:txBody>
      </p:sp>
      <p:sp>
        <p:nvSpPr>
          <p:cNvPr id="24" name="Rectangle: Rounded Corners 24"/>
          <p:cNvSpPr/>
          <p:nvPr/>
        </p:nvSpPr>
        <p:spPr>
          <a:xfrm>
            <a:off x="6568535" y="2410318"/>
            <a:ext cx="1696913" cy="3121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OS, Libs</a:t>
            </a:r>
          </a:p>
        </p:txBody>
      </p:sp>
      <p:sp>
        <p:nvSpPr>
          <p:cNvPr id="25" name="Rectangle: Rounded Corners 25"/>
          <p:cNvSpPr/>
          <p:nvPr/>
        </p:nvSpPr>
        <p:spPr>
          <a:xfrm>
            <a:off x="2927817" y="3257222"/>
            <a:ext cx="1302441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Intermediate </a:t>
            </a:r>
            <a:r>
              <a:rPr lang="en-US" sz="1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6" name="Connector: Elbow 27"/>
          <p:cNvCxnSpPr/>
          <p:nvPr/>
        </p:nvCxnSpPr>
        <p:spPr>
          <a:xfrm flipV="1">
            <a:off x="4196126" y="3399822"/>
            <a:ext cx="880001" cy="9283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9"/>
          <p:cNvCxnSpPr>
            <a:stCxn id="15" idx="4"/>
            <a:endCxn id="25" idx="0"/>
          </p:cNvCxnSpPr>
          <p:nvPr/>
        </p:nvCxnSpPr>
        <p:spPr>
          <a:xfrm rot="5400000">
            <a:off x="3517569" y="3195341"/>
            <a:ext cx="123350" cy="41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37"/>
          <p:cNvCxnSpPr>
            <a:stCxn id="17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3160" y="2933612"/>
            <a:ext cx="144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Platform</a:t>
            </a:r>
          </a:p>
        </p:txBody>
      </p:sp>
      <p:sp>
        <p:nvSpPr>
          <p:cNvPr id="32" name="Rectangle: Rounded Corners 40"/>
          <p:cNvSpPr/>
          <p:nvPr/>
        </p:nvSpPr>
        <p:spPr>
          <a:xfrm>
            <a:off x="3077589" y="1259076"/>
            <a:ext cx="1003723" cy="814105"/>
          </a:xfrm>
          <a:prstGeom prst="round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42"/>
          <p:cNvSpPr/>
          <p:nvPr/>
        </p:nvSpPr>
        <p:spPr>
          <a:xfrm>
            <a:off x="3158455" y="1336900"/>
            <a:ext cx="844793" cy="37925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 C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34" name="Rectangle: Rounded Corners 43"/>
          <p:cNvSpPr/>
          <p:nvPr/>
        </p:nvSpPr>
        <p:spPr>
          <a:xfrm>
            <a:off x="3167615" y="1739376"/>
            <a:ext cx="844795" cy="26571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cxnSp>
        <p:nvCxnSpPr>
          <p:cNvPr id="35" name="Connector: Elbow 48"/>
          <p:cNvCxnSpPr>
            <a:stCxn id="32" idx="3"/>
            <a:endCxn id="16" idx="2"/>
          </p:cNvCxnSpPr>
          <p:nvPr/>
        </p:nvCxnSpPr>
        <p:spPr>
          <a:xfrm flipV="1">
            <a:off x="4081312" y="1665733"/>
            <a:ext cx="758603" cy="396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53"/>
          <p:cNvCxnSpPr>
            <a:stCxn id="16" idx="6"/>
            <a:endCxn id="20" idx="1"/>
          </p:cNvCxnSpPr>
          <p:nvPr/>
        </p:nvCxnSpPr>
        <p:spPr>
          <a:xfrm>
            <a:off x="5714914" y="1665733"/>
            <a:ext cx="791230" cy="50229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0414" y="1469572"/>
            <a:ext cx="1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38" name="Connector: Elbow 59"/>
          <p:cNvCxnSpPr>
            <a:stCxn id="15" idx="0"/>
            <a:endCxn id="32" idx="2"/>
          </p:cNvCxnSpPr>
          <p:nvPr/>
        </p:nvCxnSpPr>
        <p:spPr>
          <a:xfrm rot="5400000" flipH="1" flipV="1">
            <a:off x="3468589" y="2184043"/>
            <a:ext cx="221723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2926" y="4707346"/>
            <a:ext cx="7586403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Build Safe Real-World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Device Drivers (USB 3.0) </a:t>
            </a:r>
            <a:r>
              <a:rPr lang="en-US" dirty="0">
                <a:solidFill>
                  <a:srgbClr val="00B050"/>
                </a:solidFill>
              </a:rPr>
              <a:t>[PLDI </a:t>
            </a:r>
            <a:r>
              <a:rPr lang="en-US" dirty="0" smtClean="0">
                <a:solidFill>
                  <a:srgbClr val="00B050"/>
                </a:solidFill>
              </a:rPr>
              <a:t>2013, OOPSLA 2014]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Tolerant Distributed Systems </a:t>
            </a:r>
            <a:r>
              <a:rPr lang="en-US" dirty="0">
                <a:solidFill>
                  <a:srgbClr val="00B050"/>
                </a:solidFill>
              </a:rPr>
              <a:t>[Microsoft Azure, OOPSLA 2018]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Robotic Systems </a:t>
            </a:r>
            <a:r>
              <a:rPr lang="en-US" dirty="0">
                <a:solidFill>
                  <a:srgbClr val="00B050"/>
                </a:solidFill>
              </a:rPr>
              <a:t>[ICCPS 2017</a:t>
            </a:r>
            <a:r>
              <a:rPr lang="en-US" dirty="0" smtClean="0">
                <a:solidFill>
                  <a:srgbClr val="00B050"/>
                </a:solidFill>
              </a:rPr>
              <a:t>, RV 2017, </a:t>
            </a:r>
            <a:r>
              <a:rPr lang="en-US" dirty="0" err="1" smtClean="0">
                <a:solidFill>
                  <a:srgbClr val="00B050"/>
                </a:solidFill>
              </a:rPr>
              <a:t>ISoLA</a:t>
            </a:r>
            <a:r>
              <a:rPr lang="en-US" dirty="0" smtClean="0">
                <a:solidFill>
                  <a:srgbClr val="00B050"/>
                </a:solidFill>
              </a:rPr>
              <a:t> 2018]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93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11977</TotalTime>
  <Words>521</Words>
  <Application>Microsoft Office PowerPoint</Application>
  <PresentationFormat>On-screen Show (4:3)</PresentationFormat>
  <Paragraphs>154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AngsanaUPC</vt:lpstr>
      <vt:lpstr>Arial</vt:lpstr>
      <vt:lpstr>Arial Narrow</vt:lpstr>
      <vt:lpstr>Arial Rounded MT Bold</vt:lpstr>
      <vt:lpstr>Calibri</vt:lpstr>
      <vt:lpstr>Cambria</vt:lpstr>
      <vt:lpstr>Segoe WP SemiLight</vt:lpstr>
      <vt:lpstr>Retrospect</vt:lpstr>
      <vt:lpstr>Safe Asynchronous Programming: Methodology, Language, and Tools</vt:lpstr>
      <vt:lpstr>Presenters</vt:lpstr>
      <vt:lpstr>Tutorial Outline</vt:lpstr>
      <vt:lpstr>Event Driven Asynchronous Systems</vt:lpstr>
      <vt:lpstr>Characteristics of Event Driven Systems</vt:lpstr>
      <vt:lpstr>Programming Event Driven Systems is Challenging</vt:lpstr>
      <vt:lpstr>Overview: P Framework</vt:lpstr>
      <vt:lpstr>Overview: P Framework</vt:lpstr>
      <vt:lpstr>Overview: P Framework</vt:lpstr>
      <vt:lpstr>Origin P (USB 3.0)</vt:lpstr>
      <vt:lpstr>Teams that Used/Adapted P</vt:lpstr>
      <vt:lpstr>Impact of P#</vt:lpstr>
      <vt:lpstr>Learnings from P to P#</vt:lpstr>
      <vt:lpstr>Positioning P and P#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408</cp:revision>
  <dcterms:created xsi:type="dcterms:W3CDTF">2015-07-12T05:32:15Z</dcterms:created>
  <dcterms:modified xsi:type="dcterms:W3CDTF">2019-06-17T18:58:37Z</dcterms:modified>
</cp:coreProperties>
</file>