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handoutMasterIdLst>
    <p:handoutMasterId r:id="rId24"/>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8354" autoAdjust="0"/>
  </p:normalViewPr>
  <p:slideViewPr>
    <p:cSldViewPr snapToGrid="0">
      <p:cViewPr varScale="1">
        <p:scale>
          <a:sx n="70" d="100"/>
          <a:sy n="70" d="100"/>
        </p:scale>
        <p:origin x="22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63045-5DA1-4F2B-B19E-CD3C61D9F6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BBCF8-87E3-4047-8E4A-18390AA2C1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61A6FD-3ACD-4666-B601-2198EA538879}" type="datetimeFigureOut">
              <a:rPr lang="en-US" smtClean="0"/>
              <a:t>6/17/2019</a:t>
            </a:fld>
            <a:endParaRPr lang="en-US"/>
          </a:p>
        </p:txBody>
      </p:sp>
      <p:sp>
        <p:nvSpPr>
          <p:cNvPr id="4" name="Footer Placeholder 3">
            <a:extLst>
              <a:ext uri="{FF2B5EF4-FFF2-40B4-BE49-F238E27FC236}">
                <a16:creationId xmlns:a16="http://schemas.microsoft.com/office/drawing/2014/main" id="{16E21007-F070-4A2B-9CFF-85BBA0810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C0208D-B017-4322-89A3-9F05DB8DB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2CF61-CFF7-4632-A24D-C3871B226786}" type="slidenum">
              <a:rPr lang="en-US" smtClean="0"/>
              <a:t>‹#›</a:t>
            </a:fld>
            <a:endParaRPr lang="en-US"/>
          </a:p>
        </p:txBody>
      </p:sp>
    </p:spTree>
    <p:extLst>
      <p:ext uri="{BB962C8B-B14F-4D97-AF65-F5344CB8AC3E}">
        <p14:creationId xmlns:p14="http://schemas.microsoft.com/office/powerpoint/2010/main" val="1493433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context of this talk, the class of event-driven systems we consider are those where: (1) processes run concurrently and communicate with each-other by exchanging messages and no shared memory.</a:t>
            </a:r>
          </a:p>
          <a:p>
            <a:r>
              <a:rPr lang="en-US" baseline="0" dirty="0" smtClean="0"/>
              <a:t>Most of the event-driven systems are reactive in nature, in the sense they continuously interact with a non-deterministic environment.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63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49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5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6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example of </a:t>
            </a:r>
            <a:r>
              <a:rPr lang="en-US" baseline="0" dirty="0" err="1" smtClean="0"/>
              <a:t>serverAbs</a:t>
            </a:r>
            <a:r>
              <a:rPr lang="en-US" baseline="0" dirty="0" smtClean="0"/>
              <a:t> and </a:t>
            </a:r>
            <a:r>
              <a:rPr lang="en-US" baseline="0" dirty="0" err="1" smtClean="0"/>
              <a:t>ServerImpl</a:t>
            </a:r>
            <a:r>
              <a:rPr lang="en-US" baseline="0" dirty="0" smtClean="0"/>
              <a:t> here.</a:t>
            </a:r>
          </a:p>
          <a:p>
            <a:r>
              <a:rPr lang="en-US" baseline="0" dirty="0" smtClean="0"/>
              <a:t>Also, say that we automatically check this using model checking.</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16</a:t>
            </a:fld>
            <a:endParaRPr lang="en-US"/>
          </a:p>
        </p:txBody>
      </p:sp>
    </p:spTree>
    <p:extLst>
      <p:ext uri="{BB962C8B-B14F-4D97-AF65-F5344CB8AC3E}">
        <p14:creationId xmlns:p14="http://schemas.microsoft.com/office/powerpoint/2010/main" val="172112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19</a:t>
            </a:fld>
            <a:endParaRPr lang="en-US"/>
          </a:p>
        </p:txBody>
      </p:sp>
    </p:spTree>
    <p:extLst>
      <p:ext uri="{BB962C8B-B14F-4D97-AF65-F5344CB8AC3E}">
        <p14:creationId xmlns:p14="http://schemas.microsoft.com/office/powerpoint/2010/main" val="340125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 tolerant</a:t>
            </a:r>
            <a:r>
              <a:rPr lang="en-US" baseline="0" dirty="0" smtClean="0"/>
              <a:t> distributed systems are complex and programming them is challenging.</a:t>
            </a:r>
          </a:p>
          <a:p>
            <a:endParaRPr lang="en-US" baseline="0" dirty="0" smtClean="0"/>
          </a:p>
          <a:p>
            <a:r>
              <a:rPr lang="en-US" baseline="0" dirty="0" smtClean="0"/>
              <a:t>Lets say I want to build a transaction commit service that using two phase commit protocol but by default the 2pc system is not fault tolerant …</a:t>
            </a:r>
          </a:p>
          <a:p>
            <a:endParaRPr lang="en-US" baseline="0" dirty="0" smtClean="0"/>
          </a:p>
          <a:p>
            <a:r>
              <a:rPr lang="en-US" baseline="0" dirty="0" smtClean="0"/>
              <a:t>The point, I wanted to make using this example is that in general even when building system a simple system like two phase commit </a:t>
            </a:r>
            <a:r>
              <a:rPr lang="en-US" baseline="0" dirty="0" err="1" smtClean="0"/>
              <a:t>sysem</a:t>
            </a:r>
            <a:r>
              <a:rPr lang="en-US" baseline="0" dirty="0" smtClean="0"/>
              <a:t> and providing feature like fault tolerance leads to a software stack that consist of 10 different complex protocols composed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15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distributed</a:t>
            </a:r>
            <a:r>
              <a:rPr lang="en-US" baseline="0" dirty="0" smtClean="0"/>
              <a:t> system is equally challenging. This is because the system in itself is severely complex. </a:t>
            </a:r>
          </a:p>
          <a:p>
            <a:r>
              <a:rPr lang="en-US" baseline="0" dirty="0" smtClean="0"/>
              <a:t>Popular approaches are Random Testing using tools like </a:t>
            </a:r>
            <a:r>
              <a:rPr lang="en-US" baseline="0" dirty="0" err="1" smtClean="0"/>
              <a:t>jepsen</a:t>
            </a:r>
            <a:r>
              <a:rPr lang="en-US" baseline="0" dirty="0" smtClean="0"/>
              <a:t> and </a:t>
            </a:r>
            <a:r>
              <a:rPr lang="en-US" baseline="0" dirty="0" err="1" smtClean="0"/>
              <a:t>quickcheck</a:t>
            </a:r>
            <a:r>
              <a:rPr lang="en-US" baseline="0" dirty="0" smtClean="0"/>
              <a:t>. How many of you have heard of this tool? You should check it out, its become a standard for distributed systems.</a:t>
            </a:r>
          </a:p>
          <a:p>
            <a:r>
              <a:rPr lang="en-US" baseline="0" dirty="0" smtClean="0"/>
              <a:t>The way these techniques work is they create an instance of the system and then explore </a:t>
            </a:r>
            <a:r>
              <a:rPr lang="en-US" baseline="0" dirty="0" err="1" smtClean="0"/>
              <a:t>execitions</a:t>
            </a:r>
            <a:r>
              <a:rPr lang="en-US" baseline="0" dirty="0" smtClean="0"/>
              <a:t> of the system by random schedules and failures like network partitions. </a:t>
            </a:r>
          </a:p>
          <a:p>
            <a:r>
              <a:rPr lang="en-US" baseline="0" dirty="0" smtClean="0"/>
              <a:t>But they consider the system as a monolithic application and event a simple system consist.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4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72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55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8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921" y="1477073"/>
            <a:ext cx="7543800" cy="955497"/>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2995925"/>
            <a:ext cx="7543800" cy="1143000"/>
          </a:xfrm>
        </p:spPr>
        <p:txBody>
          <a:bodyPr lIns="91440" rIns="91440">
            <a:normAutofit/>
          </a:bodyPr>
          <a:lstStyle>
            <a:lvl1pPr marL="0" indent="0" algn="ctr">
              <a:buNone/>
              <a:defRPr sz="2400" cap="all" spc="0" baseline="0">
                <a:solidFill>
                  <a:schemeClr val="tx2"/>
                </a:solidFill>
                <a:latin typeface="Arial Narrow" panose="020B060602020203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solidFill>
                  <a:schemeClr val="tx1"/>
                </a:solidFill>
              </a:rPr>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798921" y="4621102"/>
            <a:ext cx="7543800" cy="914400"/>
          </a:xfrm>
        </p:spPr>
        <p:txBody>
          <a:bodyPr/>
          <a:lstStyle>
            <a:lvl1pPr algn="ct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rgbClr val="0070C0"/>
                </a:solidFill>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Compositional Safety Testing</a:t>
            </a:r>
            <a:endParaRPr lang="en-US" dirty="0"/>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p:nvPr>
        </p:nvSpPr>
        <p:spPr>
          <a:xfrm>
            <a:off x="822960" y="1273996"/>
            <a:ext cx="3703320" cy="4595098"/>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73996"/>
            <a:ext cx="3703320" cy="4595099"/>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PLDI 2019</a:t>
            </a:r>
            <a:endParaRPr lang="en-US" dirty="0"/>
          </a:p>
        </p:txBody>
      </p:sp>
      <p:sp>
        <p:nvSpPr>
          <p:cNvPr id="6" name="Footer Placeholder 5"/>
          <p:cNvSpPr>
            <a:spLocks noGrp="1"/>
          </p:cNvSpPr>
          <p:nvPr>
            <p:ph type="ftr" sz="quarter" idx="11"/>
          </p:nvPr>
        </p:nvSpPr>
        <p:spPr/>
        <p:txBody>
          <a:bodyPr/>
          <a:lstStyle/>
          <a:p>
            <a:r>
              <a:rPr lang="en-US" smtClean="0"/>
              <a:t>Compositional Safety Testing</a:t>
            </a:r>
            <a:endParaRPr lang="en-US" dirty="0"/>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smtClean="0"/>
              <a:t>PLDI 2019</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Compositional Safety Testing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PLDI 2019</a:t>
            </a:r>
            <a:endParaRPr lang="en-US"/>
          </a:p>
        </p:txBody>
      </p:sp>
      <p:sp>
        <p:nvSpPr>
          <p:cNvPr id="6" name="Footer Placeholder 5"/>
          <p:cNvSpPr>
            <a:spLocks noGrp="1"/>
          </p:cNvSpPr>
          <p:nvPr>
            <p:ph type="ftr" sz="quarter" idx="11"/>
          </p:nvPr>
        </p:nvSpPr>
        <p:spPr/>
        <p:txBody>
          <a:bodyPr/>
          <a:lstStyle/>
          <a:p>
            <a:r>
              <a:rPr lang="en-US" smtClean="0"/>
              <a:t>Compositional Safety Testing</a:t>
            </a:r>
            <a:endParaRPr lang="en-US"/>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348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898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2" name="Title Placeholder 1"/>
          <p:cNvSpPr>
            <a:spLocks noGrp="1"/>
          </p:cNvSpPr>
          <p:nvPr>
            <p:ph type="title"/>
          </p:nvPr>
        </p:nvSpPr>
        <p:spPr>
          <a:xfrm>
            <a:off x="822960" y="208916"/>
            <a:ext cx="7543800" cy="8024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271582"/>
            <a:ext cx="7543801" cy="4543728"/>
          </a:xfrm>
          <a:prstGeom prst="rect">
            <a:avLst/>
          </a:prstGeom>
        </p:spPr>
        <p:txBody>
          <a:bodyPr vert="horz" lIns="0" tIns="45720" rIns="0" bIns="45720" rtlCol="0">
            <a:normAutofit/>
          </a:bodyPr>
          <a:lstStyle/>
          <a:p>
            <a:pPr lvl="0"/>
            <a:r>
              <a:rPr lang="en-US" dirty="0"/>
              <a:t>Click to edit Master text styles</a:t>
            </a:r>
          </a:p>
          <a:p>
            <a:pPr marL="486918" lvl="1"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2">
                    <a:lumMod val="50000"/>
                  </a:schemeClr>
                </a:solidFill>
              </a:defRPr>
            </a:lvl1pPr>
          </a:lstStyle>
          <a:p>
            <a:r>
              <a:rPr lang="en-US" smtClean="0"/>
              <a:t>PLDI 2019</a:t>
            </a:r>
            <a:endParaRPr lang="en-US" dirty="0"/>
          </a:p>
        </p:txBody>
      </p:sp>
      <p:sp>
        <p:nvSpPr>
          <p:cNvPr id="5" name="Footer Placeholder 4"/>
          <p:cNvSpPr>
            <a:spLocks noGrp="1"/>
          </p:cNvSpPr>
          <p:nvPr>
            <p:ph type="ftr" sz="quarter" idx="3"/>
          </p:nvPr>
        </p:nvSpPr>
        <p:spPr>
          <a:xfrm>
            <a:off x="2730300" y="6459786"/>
            <a:ext cx="4520679" cy="365125"/>
          </a:xfrm>
          <a:prstGeom prst="rect">
            <a:avLst/>
          </a:prstGeom>
        </p:spPr>
        <p:txBody>
          <a:bodyPr vert="horz" lIns="91440" tIns="45720" rIns="91440" bIns="45720" rtlCol="0" anchor="ctr"/>
          <a:lstStyle>
            <a:lvl1pPr algn="ctr">
              <a:defRPr sz="900" cap="all" baseline="0">
                <a:solidFill>
                  <a:schemeClr val="tx2">
                    <a:lumMod val="50000"/>
                  </a:schemeClr>
                </a:solidFill>
              </a:defRPr>
            </a:lvl1pPr>
          </a:lstStyle>
          <a:p>
            <a:r>
              <a:rPr lang="en-US" smtClean="0"/>
              <a:t>Compositional Safety Testing</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77CC721F-1D71-470D-9ADD-E53F1C9EB23A}" type="slidenum">
              <a:rPr lang="en-US" smtClean="0"/>
              <a:pPr/>
              <a:t>‹#›</a:t>
            </a:fld>
            <a:endParaRPr lang="en-US" dirty="0"/>
          </a:p>
        </p:txBody>
      </p:sp>
      <p:cxnSp>
        <p:nvCxnSpPr>
          <p:cNvPr id="9" name="Straight Connector 8"/>
          <p:cNvCxnSpPr/>
          <p:nvPr userDrawn="1"/>
        </p:nvCxnSpPr>
        <p:spPr>
          <a:xfrm>
            <a:off x="394570" y="1058449"/>
            <a:ext cx="8336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 id="2147483682" r:id="rId6"/>
    <p:sldLayoutId id="2147483683"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50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a:solidFill>
            <a:srgbClr val="0070C0"/>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b="1" dirty="0"/>
              <a:t>Safe Asynchronous Programming: Methodology, Language, and </a:t>
            </a:r>
            <a:r>
              <a:rPr lang="en-US" sz="3200" b="1" dirty="0" smtClean="0"/>
              <a:t>Tools</a:t>
            </a:r>
            <a:endParaRPr lang="en-US" sz="3200" dirty="0"/>
          </a:p>
        </p:txBody>
      </p:sp>
      <p:sp>
        <p:nvSpPr>
          <p:cNvPr id="3" name="Subtitle 2"/>
          <p:cNvSpPr>
            <a:spLocks noGrp="1"/>
          </p:cNvSpPr>
          <p:nvPr>
            <p:ph type="subTitle" idx="1"/>
          </p:nvPr>
        </p:nvSpPr>
        <p:spPr/>
        <p:txBody>
          <a:bodyPr/>
          <a:lstStyle/>
          <a:p>
            <a:r>
              <a:rPr lang="en-US" dirty="0" smtClean="0"/>
              <a:t>Compositional safety testing</a:t>
            </a:r>
            <a:endParaRPr lang="en-US" dirty="0"/>
          </a:p>
        </p:txBody>
      </p:sp>
      <p:sp>
        <p:nvSpPr>
          <p:cNvPr id="4" name="Text Placeholder 3"/>
          <p:cNvSpPr>
            <a:spLocks noGrp="1"/>
          </p:cNvSpPr>
          <p:nvPr>
            <p:ph type="body" sz="quarter" idx="13"/>
          </p:nvPr>
        </p:nvSpPr>
        <p:spPr/>
        <p:txBody>
          <a:bodyPr/>
          <a:lstStyle/>
          <a:p>
            <a:r>
              <a:rPr lang="en-US" dirty="0" smtClean="0"/>
              <a:t>PLDI 2019 Tutorials</a:t>
            </a:r>
            <a:endParaRPr lang="en-US" dirty="0"/>
          </a:p>
        </p:txBody>
      </p:sp>
    </p:spTree>
    <p:extLst>
      <p:ext uri="{BB962C8B-B14F-4D97-AF65-F5344CB8AC3E}">
        <p14:creationId xmlns:p14="http://schemas.microsoft.com/office/powerpoint/2010/main" val="750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548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5" name="Footer Placeholder 4">
            <a:extLst>
              <a:ext uri="{FF2B5EF4-FFF2-40B4-BE49-F238E27FC236}">
                <a16:creationId xmlns:a16="http://schemas.microsoft.com/office/drawing/2014/main" id="{7ADEF74A-5121-4C6B-99CC-23335279A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3D15299-38D8-4AB9-891B-2A57A403E0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326531" y="258833"/>
            <a:ext cx="2746457" cy="738664"/>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Events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RequestType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2" name="TextBox 11"/>
          <p:cNvSpPr txBox="1"/>
          <p:nvPr/>
        </p:nvSpPr>
        <p:spPr>
          <a:xfrm>
            <a:off x="326531" y="1152668"/>
            <a:ext cx="3956596" cy="5262979"/>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/*Client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7030A0"/>
                </a:solidFill>
                <a:effectLst/>
                <a:uLnTx/>
                <a:uFillTx/>
                <a:latin typeface="Cambria" panose="02040503050406030204"/>
                <a:ea typeface="+mn-ea"/>
                <a:cs typeface="+mn-cs"/>
              </a:rPr>
              <a:t>      send</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server,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payload;</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do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(payload: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4" name="TextBox 13"/>
          <p:cNvSpPr txBox="1"/>
          <p:nvPr/>
        </p:nvSpPr>
        <p:spPr>
          <a:xfrm>
            <a:off x="4618181" y="1291214"/>
            <a:ext cx="3439083" cy="3323987"/>
          </a:xfrm>
          <a:prstGeom prst="rect">
            <a:avLst/>
          </a:prstGeom>
          <a:solidFill>
            <a:schemeClr val="bg1"/>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Server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WaitForRequests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TextBox 17"/>
          <p:cNvSpPr txBox="1"/>
          <p:nvPr/>
        </p:nvSpPr>
        <p:spPr>
          <a:xfrm>
            <a:off x="4486671" y="151111"/>
            <a:ext cx="3696781" cy="954107"/>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Interfaces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9" name="TextBox 18"/>
          <p:cNvSpPr txBox="1"/>
          <p:nvPr/>
        </p:nvSpPr>
        <p:spPr>
          <a:xfrm>
            <a:off x="4618181" y="4978400"/>
            <a:ext cx="2645404" cy="1384995"/>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Helper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HelperImpl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body */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0" name="Rounded Rectangle 19"/>
          <p:cNvSpPr/>
          <p:nvPr/>
        </p:nvSpPr>
        <p:spPr>
          <a:xfrm>
            <a:off x="326531" y="1626049"/>
            <a:ext cx="2653007" cy="6922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1" name="Rounded Rectangle 20"/>
          <p:cNvSpPr/>
          <p:nvPr/>
        </p:nvSpPr>
        <p:spPr>
          <a:xfrm>
            <a:off x="512620" y="3135752"/>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2" name="Rounded Rectangle 21"/>
          <p:cNvSpPr/>
          <p:nvPr/>
        </p:nvSpPr>
        <p:spPr>
          <a:xfrm>
            <a:off x="512620" y="4399256"/>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99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103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smtClean="0"/>
              <a:t>ModP 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646331"/>
              </a:xfrm>
              <a:prstGeom prst="rect">
                <a:avLst/>
              </a:prstGeom>
              <a:blipFill>
                <a:blip r:embed="rId3"/>
                <a:stretch>
                  <a:fillRect l="-560" t="-5556" b="-1203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9150" y="2761402"/>
                <a:ext cx="5258919" cy="378962"/>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System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ServerModule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49150" y="2761402"/>
                <a:ext cx="5258919" cy="378962"/>
              </a:xfrm>
              <a:prstGeom prst="rect">
                <a:avLst/>
              </a:prstGeom>
              <a:blipFill>
                <a:blip r:embed="rId4"/>
                <a:stretch>
                  <a:fillRect l="-925" t="-9375" b="-1875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9150" y="3769316"/>
                <a:ext cx="7998923" cy="58477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AbstractModule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ServerAbs</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System =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AbstractModule;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249150" y="3769316"/>
                <a:ext cx="7998923" cy="584775"/>
              </a:xfrm>
              <a:prstGeom prst="rect">
                <a:avLst/>
              </a:prstGeom>
              <a:blipFill>
                <a:blip r:embed="rId5"/>
                <a:stretch>
                  <a:fillRect l="-381" t="-3061" b="-10204"/>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890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87" y="296391"/>
            <a:ext cx="7932651" cy="802457"/>
          </a:xfrm>
        </p:spPr>
        <p:txBody>
          <a:bodyPr>
            <a:normAutofit fontScale="90000"/>
          </a:bodyPr>
          <a:lstStyle/>
          <a:p>
            <a:r>
              <a:rPr lang="en-US" dirty="0" smtClean="0"/>
              <a:t>Abstraction based Decomposition</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TextBox 5"/>
          <p:cNvSpPr txBox="1"/>
          <p:nvPr/>
        </p:nvSpPr>
        <p:spPr>
          <a:xfrm>
            <a:off x="676506" y="3537527"/>
            <a:ext cx="7836708" cy="1077218"/>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c0: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c1: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7" name="TextBox 6">
            <a:extLst>
              <a:ext uri="{FF2B5EF4-FFF2-40B4-BE49-F238E27FC236}">
                <a16:creationId xmlns:a16="http://schemas.microsoft.com/office/drawing/2014/main" id="{C1D53010-3C0E-4E6A-A21E-9307586FD01F}"/>
              </a:ext>
            </a:extLst>
          </p:cNvPr>
          <p:cNvSpPr txBox="1"/>
          <p:nvPr/>
        </p:nvSpPr>
        <p:spPr>
          <a:xfrm>
            <a:off x="982674" y="1372025"/>
            <a:ext cx="2535951"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eRequest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a:extLst>
              <a:ext uri="{FF2B5EF4-FFF2-40B4-BE49-F238E27FC236}">
                <a16:creationId xmlns:a16="http://schemas.microsoft.com/office/drawing/2014/main" id="{A146CE58-4E94-46A5-B0E7-01653ACA695A}"/>
              </a:ext>
            </a:extLst>
          </p:cNvPr>
          <p:cNvSpPr txBox="1"/>
          <p:nvPr/>
        </p:nvSpPr>
        <p:spPr>
          <a:xfrm>
            <a:off x="5145114" y="1367256"/>
            <a:ext cx="2619307"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RespIdsAreMonotonic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56648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1221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a:t>ModP </a:t>
            </a:r>
            <a:r>
              <a:rPr lang="en-US" dirty="0" smtClean="0"/>
              <a:t>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369332"/>
              </a:xfrm>
              <a:prstGeom prst="rect">
                <a:avLst/>
              </a:prstGeom>
              <a:blipFill>
                <a:blip r:embed="rId3"/>
                <a:stretch>
                  <a:fillRect l="-631" t="-11667" b="-25000"/>
                </a:stretch>
              </a:blipFill>
            </p:spPr>
            <p:txBody>
              <a:bodyPr/>
              <a:lstStyle/>
              <a:p>
                <a:r>
                  <a:rPr lang="en-US">
                    <a:noFill/>
                  </a:rPr>
                  <a:t> </a:t>
                </a:r>
              </a:p>
            </p:txBody>
          </p:sp>
        </mc:Fallback>
      </mc:AlternateContent>
      <p:grpSp>
        <p:nvGrpSpPr>
          <p:cNvPr id="23" name="Group 22"/>
          <p:cNvGrpSpPr/>
          <p:nvPr/>
        </p:nvGrpSpPr>
        <p:grpSpPr>
          <a:xfrm>
            <a:off x="2764639" y="2402504"/>
            <a:ext cx="3861882" cy="1098970"/>
            <a:chOff x="2298772" y="2747735"/>
            <a:chExt cx="4147695" cy="1369977"/>
          </a:xfrm>
        </p:grpSpPr>
        <p:sp>
          <p:nvSpPr>
            <p:cNvPr id="9" name="Rounded Rectangle 8"/>
            <p:cNvSpPr/>
            <p:nvPr/>
          </p:nvSpPr>
          <p:spPr>
            <a:xfrm>
              <a:off x="3149598" y="2759967"/>
              <a:ext cx="2410691" cy="13577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Cambria" panose="02040503050406030204"/>
                  <a:ea typeface="+mn-ea"/>
                  <a:cs typeface="+mn-cs"/>
                </a:rPr>
                <a:t>ServerModule</a:t>
              </a:r>
              <a:endParaRPr kumimoji="0" lang="en-US" sz="24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Rounded Rectangle 9"/>
            <p:cNvSpPr/>
            <p:nvPr/>
          </p:nvSpPr>
          <p:spPr>
            <a:xfrm>
              <a:off x="2873431" y="2885270"/>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1" name="Rounded Rectangle 10"/>
            <p:cNvSpPr/>
            <p:nvPr/>
          </p:nvSpPr>
          <p:spPr>
            <a:xfrm>
              <a:off x="2854957" y="3549238"/>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2" name="Rounded Rectangle 11"/>
            <p:cNvSpPr/>
            <p:nvPr/>
          </p:nvSpPr>
          <p:spPr>
            <a:xfrm>
              <a:off x="5560290" y="2877467"/>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3" name="Rounded Rectangle 12"/>
            <p:cNvSpPr/>
            <p:nvPr/>
          </p:nvSpPr>
          <p:spPr>
            <a:xfrm>
              <a:off x="5560290" y="3541435"/>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4" name="TextBox 13"/>
            <p:cNvSpPr txBox="1"/>
            <p:nvPr/>
          </p:nvSpPr>
          <p:spPr>
            <a:xfrm>
              <a:off x="2298772" y="2747735"/>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TextBox 14"/>
            <p:cNvSpPr txBox="1"/>
            <p:nvPr/>
          </p:nvSpPr>
          <p:spPr>
            <a:xfrm>
              <a:off x="2301894" y="3516972"/>
              <a:ext cx="3930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6" name="TextBox 15"/>
            <p:cNvSpPr txBox="1"/>
            <p:nvPr/>
          </p:nvSpPr>
          <p:spPr>
            <a:xfrm>
              <a:off x="6014939" y="2747735"/>
              <a:ext cx="4315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7" name="TextBox 16"/>
            <p:cNvSpPr txBox="1"/>
            <p:nvPr/>
          </p:nvSpPr>
          <p:spPr>
            <a:xfrm>
              <a:off x="6018061" y="3516972"/>
              <a:ext cx="389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22" name="Group 21"/>
          <p:cNvGrpSpPr/>
          <p:nvPr/>
        </p:nvGrpSpPr>
        <p:grpSpPr>
          <a:xfrm>
            <a:off x="429333" y="4089510"/>
            <a:ext cx="7755385" cy="1793563"/>
            <a:chOff x="429333" y="4089510"/>
            <a:chExt cx="7755385" cy="1793563"/>
          </a:xfrm>
        </p:grpSpPr>
        <mc:AlternateContent xmlns:mc="http://schemas.openxmlformats.org/markup-compatibility/2006" xmlns:a14="http://schemas.microsoft.com/office/drawing/2010/main">
          <mc:Choice Requires="a14">
            <p:sp>
              <p:nvSpPr>
                <p:cNvPr id="18" name="TextBox 17"/>
                <p:cNvSpPr txBox="1"/>
                <p:nvPr/>
              </p:nvSpPr>
              <p:spPr>
                <a:xfrm>
                  <a:off x="1089891" y="4405745"/>
                  <a:ext cx="709482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Events Sent (ES) =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Events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Received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Receives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Exported (IE)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Created (IC) =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89891" y="4405745"/>
                  <a:ext cx="7094827" cy="1477328"/>
                </a:xfrm>
                <a:prstGeom prst="rect">
                  <a:avLst/>
                </a:prstGeom>
                <a:blipFill>
                  <a:blip r:embed="rId4"/>
                  <a:stretch>
                    <a:fillRect l="-773" t="-2893"/>
                  </a:stretch>
                </a:blipFill>
              </p:spPr>
              <p:txBody>
                <a:bodyPr/>
                <a:lstStyle/>
                <a:p>
                  <a:r>
                    <a:rPr lang="en-US">
                      <a:noFill/>
                    </a:rPr>
                    <a:t> </a:t>
                  </a:r>
                </a:p>
              </p:txBody>
            </p:sp>
          </mc:Fallback>
        </mc:AlternateContent>
        <p:sp>
          <p:nvSpPr>
            <p:cNvPr id="19" name="TextBox 18"/>
            <p:cNvSpPr txBox="1"/>
            <p:nvPr/>
          </p:nvSpPr>
          <p:spPr>
            <a:xfrm>
              <a:off x="429333" y="4089510"/>
              <a:ext cx="1813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a:ea typeface="+mn-ea"/>
                  <a:cs typeface="+mn-cs"/>
                </a:rPr>
                <a:t>Visible Actions:</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6403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995-8435-4942-A2D8-6873E5E6B8CC}"/>
              </a:ext>
            </a:extLst>
          </p:cNvPr>
          <p:cNvSpPr>
            <a:spLocks noGrp="1"/>
          </p:cNvSpPr>
          <p:nvPr>
            <p:ph type="title"/>
          </p:nvPr>
        </p:nvSpPr>
        <p:spPr/>
        <p:txBody>
          <a:bodyPr/>
          <a:lstStyle/>
          <a:p>
            <a:r>
              <a:rPr lang="en-US" dirty="0" smtClean="0"/>
              <a:t>Traces and Refinement</a:t>
            </a:r>
            <a:endParaRPr lang="en-US" dirty="0"/>
          </a:p>
        </p:txBody>
      </p:sp>
      <p:sp>
        <p:nvSpPr>
          <p:cNvPr id="5" name="Footer Placeholder 4">
            <a:extLst>
              <a:ext uri="{FF2B5EF4-FFF2-40B4-BE49-F238E27FC236}">
                <a16:creationId xmlns:a16="http://schemas.microsoft.com/office/drawing/2014/main" id="{200E9622-CCBB-4652-B4FA-D3C76590E6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151B4A0-F39A-49BE-9603-AD47AB5122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Content Placeholder 2">
            <a:extLst>
              <a:ext uri="{FF2B5EF4-FFF2-40B4-BE49-F238E27FC236}">
                <a16:creationId xmlns:a16="http://schemas.microsoft.com/office/drawing/2014/main" id="{961F5684-A91D-4944-AAC9-92BA3ABFDF4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smtClean="0"/>
              <a:t>Trace is a sequence of visible actions of the module.</a:t>
            </a:r>
          </a:p>
          <a:p>
            <a:pPr lvl="1" indent="0">
              <a:buNone/>
            </a:pPr>
            <a:endParaRPr lang="en-US" sz="2800" dirty="0"/>
          </a:p>
          <a:p>
            <a:pPr lvl="1" indent="0">
              <a:buNone/>
            </a:pPr>
            <a:endParaRPr lang="en-US" sz="2800" dirty="0"/>
          </a:p>
          <a:p>
            <a:pPr marL="342900" indent="-342900">
              <a:buFont typeface="Arial" panose="020B0604020202020204" pitchFamily="34" charset="0"/>
              <a:buChar char="•"/>
            </a:pPr>
            <a:r>
              <a:rPr lang="en-US" sz="2800" dirty="0" smtClean="0"/>
              <a:t>[X refines Y]: Each </a:t>
            </a:r>
            <a:r>
              <a:rPr lang="en-US" sz="2800" dirty="0"/>
              <a:t>trace of X is a trace of Y when projected on vocabulary of Y</a:t>
            </a:r>
          </a:p>
          <a:p>
            <a:pPr marL="342900" indent="-342900"/>
            <a:endParaRPr lang="en-US" sz="2800" dirty="0" smtClean="0"/>
          </a:p>
          <a:p>
            <a:pPr marL="829818" lvl="1" indent="-342900"/>
            <a:endParaRPr lang="en-US" sz="2800" dirty="0"/>
          </a:p>
          <a:p>
            <a:pPr marL="342900" indent="-342900">
              <a:buFont typeface="Arial" panose="020B0604020202020204" pitchFamily="34" charset="0"/>
              <a:buChar char="•"/>
            </a:pPr>
            <a:endParaRPr lang="en-US" sz="2800" dirty="0"/>
          </a:p>
        </p:txBody>
      </p:sp>
      <p:sp>
        <p:nvSpPr>
          <p:cNvPr id="8" name="Content Placeholder 2">
            <a:extLst>
              <a:ext uri="{FF2B5EF4-FFF2-40B4-BE49-F238E27FC236}">
                <a16:creationId xmlns:a16="http://schemas.microsoft.com/office/drawing/2014/main" id="{03192DF7-0773-45B3-B011-711A1EF27DBA}"/>
              </a:ext>
            </a:extLst>
          </p:cNvPr>
          <p:cNvSpPr txBox="1">
            <a:spLocks/>
          </p:cNvSpPr>
          <p:nvPr/>
        </p:nvSpPr>
        <p:spPr>
          <a:xfrm>
            <a:off x="841865" y="3830622"/>
            <a:ext cx="8166019" cy="20384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2">
                    <a:lumMod val="50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1800" kern="120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000" b="0" i="0" u="none" strike="noStrike" kern="1200" cap="none" spc="0" normalizeH="0" baseline="0" noProof="0" dirty="0">
              <a:ln>
                <a:noFill/>
              </a:ln>
              <a:solidFill>
                <a:srgbClr val="3F739B">
                  <a:lumMod val="50000"/>
                </a:srgbClr>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7538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400" dirty="0" smtClean="0">
                  <a:solidFill>
                    <a:srgbClr val="7030A0"/>
                  </a:solidFill>
                </a:endParaRPr>
              </a:p>
              <a:p>
                <a:r>
                  <a:rPr lang="en-US" sz="2400" dirty="0">
                    <a:solidFill>
                      <a:srgbClr val="7030A0"/>
                    </a:solidFill>
                  </a:rPr>
                  <a:t>[Step] </a:t>
                </a:r>
                <a:r>
                  <a:rPr lang="en-US" sz="2400" dirty="0"/>
                  <a:t>Composition is language intersection.</a:t>
                </a:r>
              </a:p>
              <a:p>
                <a:r>
                  <a:rPr lang="en-US" sz="2400" dirty="0">
                    <a:solidFill>
                      <a:srgbClr val="7030A0"/>
                    </a:solidFill>
                  </a:rPr>
                  <a:t>[Step] </a:t>
                </a:r>
                <a:r>
                  <a:rPr lang="en-US" sz="2400" dirty="0"/>
                  <a:t>Well-formedness checks for Module Constructors</a:t>
                </a:r>
                <a:r>
                  <a:rPr lang="en-US" sz="2400" dirty="0" smtClean="0"/>
                  <a:t>.</a:t>
                </a:r>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2757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is Intersection</a:t>
            </a:r>
            <a:endParaRPr lang="en-US" dirty="0"/>
          </a:p>
        </p:txBody>
      </p:sp>
      <p:sp>
        <p:nvSpPr>
          <p:cNvPr id="3" name="Content Placeholder 2"/>
          <p:cNvSpPr>
            <a:spLocks noGrp="1"/>
          </p:cNvSpPr>
          <p:nvPr>
            <p:ph idx="1"/>
          </p:nvPr>
        </p:nvSpPr>
        <p:spPr/>
        <p:txBody>
          <a:bodyPr>
            <a:normAutofit/>
          </a:bodyPr>
          <a:lstStyle/>
          <a:p>
            <a:r>
              <a:rPr lang="en-US" sz="2400" dirty="0" smtClean="0"/>
              <a:t>The fundamental theorem for enabling compositional reasoning:</a:t>
            </a:r>
          </a:p>
          <a:p>
            <a:endParaRPr lang="en-US" sz="2400" dirty="0"/>
          </a:p>
          <a:p>
            <a:r>
              <a:rPr lang="en-US" sz="2400" b="1" dirty="0" smtClean="0"/>
              <a:t>Theorem [Composition is Intersection]:</a:t>
            </a:r>
          </a:p>
          <a:p>
            <a:r>
              <a:rPr lang="en-US" sz="2400" i="1" dirty="0" smtClean="0"/>
              <a:t>For </a:t>
            </a:r>
            <a:r>
              <a:rPr lang="en-US" sz="2400" i="1" dirty="0" err="1" smtClean="0"/>
              <a:t>composable</a:t>
            </a:r>
            <a:r>
              <a:rPr lang="en-US" sz="2400" i="1" dirty="0" smtClean="0"/>
              <a:t> modules P and Q, a trace t belong to module P || Q </a:t>
            </a:r>
            <a:r>
              <a:rPr lang="en-US" sz="2400" b="1" i="1" dirty="0" err="1" smtClean="0"/>
              <a:t>iff</a:t>
            </a:r>
            <a:r>
              <a:rPr lang="en-US" sz="2400" i="1" dirty="0" smtClean="0"/>
              <a:t> t[P] is a trace of P and t[Q] is a trace of Q.</a:t>
            </a:r>
          </a:p>
          <a:p>
            <a:endParaRPr lang="en-US" sz="2400" dirty="0"/>
          </a:p>
          <a:p>
            <a:endParaRPr lang="en-US" sz="2400" dirty="0" smtClean="0"/>
          </a:p>
          <a:p>
            <a:r>
              <a:rPr lang="en-US" sz="2400" dirty="0" smtClean="0"/>
              <a:t>Module Constructors: Composition, Hide, Rename.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9519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FC4-6A44-42DC-AFE7-25211D2966F4}"/>
              </a:ext>
            </a:extLst>
          </p:cNvPr>
          <p:cNvSpPr>
            <a:spLocks noGrp="1"/>
          </p:cNvSpPr>
          <p:nvPr>
            <p:ph type="title"/>
          </p:nvPr>
        </p:nvSpPr>
        <p:spPr/>
        <p:txBody>
          <a:bodyPr>
            <a:normAutofit/>
          </a:bodyPr>
          <a:lstStyle/>
          <a:p>
            <a:r>
              <a:rPr lang="en-US" dirty="0"/>
              <a:t>Hiding E</a:t>
            </a:r>
            <a:r>
              <a:rPr lang="en-US" dirty="0" smtClean="0"/>
              <a:t>vents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AD2026-0C84-4D6E-8ED6-B841A20C03C7}"/>
                  </a:ext>
                </a:extLst>
              </p:cNvPr>
              <p:cNvSpPr>
                <a:spLocks noGrp="1"/>
              </p:cNvSpPr>
              <p:nvPr>
                <p:ph idx="1"/>
              </p:nvPr>
            </p:nvSpPr>
            <p:spPr>
              <a:xfrm>
                <a:off x="822959" y="1335640"/>
                <a:ext cx="7543801" cy="4557160"/>
              </a:xfrm>
            </p:spPr>
            <p:txBody>
              <a:bodyPr>
                <a:normAutofit fontScale="92500" lnSpcReduction="20000"/>
              </a:bodyPr>
              <a:lstStyle/>
              <a:p>
                <a:pPr marL="457200" indent="-457200">
                  <a:buFont typeface="Arial" panose="020B0604020202020204" pitchFamily="34" charset="0"/>
                  <a:buChar char="•"/>
                </a:pPr>
                <a:r>
                  <a:rPr lang="en-US" sz="2600" dirty="0" smtClean="0"/>
                  <a:t>Hide adds private events to a module.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 </a:t>
                </a:r>
                <a14:m>
                  <m:oMath xmlns:m="http://schemas.openxmlformats.org/officeDocument/2006/math">
                    <m:r>
                      <a:rPr lang="en-US" sz="2400" i="1">
                        <a:latin typeface="Cambria Math" panose="02040503050406030204" pitchFamily="18" charset="0"/>
                      </a:rPr>
                      <m:t>≤</m:t>
                    </m:r>
                  </m:oMath>
                </a14:m>
                <a:r>
                  <a:rPr lang="en-US" sz="2400" dirty="0"/>
                  <a:t> Q, we assume that environment only sends public events</a:t>
                </a:r>
                <a:r>
                  <a:rPr lang="en-US" sz="2400" dirty="0" smtClean="0"/>
                  <a:t>.</a:t>
                </a:r>
              </a:p>
              <a:p>
                <a:endParaRPr lang="en-US" sz="2400" dirty="0" smtClean="0"/>
              </a:p>
              <a:p>
                <a:pPr marL="457200" indent="-457200">
                  <a:buFont typeface="Arial" panose="020B0604020202020204" pitchFamily="34" charset="0"/>
                  <a:buChar char="•"/>
                </a:pPr>
                <a:r>
                  <a:rPr lang="en-US" sz="2600" dirty="0" smtClean="0">
                    <a:effectLst>
                      <a:outerShdw blurRad="38100" dist="38100" dir="2700000" algn="tl">
                        <a:srgbClr val="000000">
                          <a:alpha val="43137"/>
                        </a:srgbClr>
                      </a:outerShdw>
                    </a:effectLst>
                  </a:rPr>
                  <a:t>P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implies P || R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 </a:t>
                </a:r>
                <a:r>
                  <a:rPr lang="en-US" sz="2600" dirty="0" smtClean="0">
                    <a:effectLst>
                      <a:outerShdw blurRad="38100" dist="38100" dir="2700000" algn="tl">
                        <a:srgbClr val="000000">
                          <a:alpha val="43137"/>
                        </a:srgbClr>
                      </a:outerShdw>
                    </a:effectLst>
                  </a:rPr>
                  <a:t>R.</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400" dirty="0"/>
                  <a:t>I</a:t>
                </a:r>
                <a:r>
                  <a:rPr lang="en-US" sz="2400" dirty="0" smtClean="0"/>
                  <a:t>f </a:t>
                </a:r>
                <a:r>
                  <a:rPr lang="en-US" sz="2400" dirty="0"/>
                  <a:t>P has a private </a:t>
                </a:r>
                <a:r>
                  <a:rPr lang="en-US" sz="2400" dirty="0" smtClean="0"/>
                  <a:t>event, </a:t>
                </a:r>
                <a:r>
                  <a:rPr lang="en-US" sz="2400" dirty="0"/>
                  <a:t>then in P||R, R must not be able to send this event to </a:t>
                </a:r>
                <a:r>
                  <a:rPr lang="en-US" sz="2400" dirty="0" smtClean="0"/>
                  <a:t>P.</a:t>
                </a:r>
                <a:endParaRPr lang="en-US" sz="24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Permission </a:t>
                </a:r>
                <a:r>
                  <a:rPr lang="en-US" sz="2400" dirty="0"/>
                  <a:t>(or capability) to send private event must not leak outside the module.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DAD2026-0C84-4D6E-8ED6-B841A20C03C7}"/>
                  </a:ext>
                </a:extLst>
              </p:cNvPr>
              <p:cNvSpPr>
                <a:spLocks noGrp="1" noRot="1" noChangeAspect="1" noMove="1" noResize="1" noEditPoints="1" noAdjustHandles="1" noChangeArrowheads="1" noChangeShapeType="1" noTextEdit="1"/>
              </p:cNvSpPr>
              <p:nvPr>
                <p:ph idx="1"/>
              </p:nvPr>
            </p:nvSpPr>
            <p:spPr>
              <a:xfrm>
                <a:off x="822959" y="1335640"/>
                <a:ext cx="7543801" cy="4557160"/>
              </a:xfrm>
              <a:blipFill>
                <a:blip r:embed="rId3"/>
                <a:stretch>
                  <a:fillRect l="-2342" t="-33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8767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0" y="237837"/>
            <a:ext cx="8238837" cy="802457"/>
          </a:xfrm>
        </p:spPr>
        <p:txBody>
          <a:bodyPr>
            <a:noAutofit/>
          </a:bodyPr>
          <a:lstStyle/>
          <a:p>
            <a:r>
              <a:rPr lang="en-US" sz="4000" dirty="0" smtClean="0"/>
              <a:t>Characteristics </a:t>
            </a:r>
            <a:r>
              <a:rPr lang="en-US" sz="4000" dirty="0"/>
              <a:t>of </a:t>
            </a:r>
            <a:r>
              <a:rPr lang="en-US" sz="4000" dirty="0" smtClean="0"/>
              <a:t>Distributed </a:t>
            </a:r>
            <a:r>
              <a:rPr lang="en-US" sz="4000" dirty="0"/>
              <a:t>Systems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smtClean="0"/>
              <a:t>Actor model of computation.</a:t>
            </a:r>
            <a:endParaRPr lang="en-US" sz="2800" dirty="0"/>
          </a:p>
          <a:p>
            <a:pPr marL="829818" lvl="1" indent="-342900"/>
            <a:r>
              <a:rPr lang="en-US" sz="2400" dirty="0"/>
              <a:t>Collection of concurrently executing processes</a:t>
            </a:r>
            <a:r>
              <a:rPr lang="en-US" sz="2400" dirty="0" smtClean="0"/>
              <a:t>.</a:t>
            </a:r>
          </a:p>
          <a:p>
            <a:pPr marL="829818" lvl="1" indent="-342900"/>
            <a:r>
              <a:rPr lang="en-US" sz="2400" dirty="0" smtClean="0"/>
              <a:t>Processes </a:t>
            </a:r>
            <a:r>
              <a:rPr lang="en-US" sz="2400" dirty="0"/>
              <a:t>communicate by asynchronously sending messages or events to each </a:t>
            </a:r>
            <a:r>
              <a:rPr lang="en-US" sz="2400" dirty="0" smtClean="0"/>
              <a:t>other.</a:t>
            </a:r>
          </a:p>
          <a:p>
            <a:pPr marL="829818" lvl="1" indent="-342900"/>
            <a:r>
              <a:rPr lang="en-US" sz="2400" dirty="0"/>
              <a:t>Processes can be created </a:t>
            </a:r>
            <a:r>
              <a:rPr lang="en-US" sz="2400" dirty="0">
                <a:solidFill>
                  <a:srgbClr val="FF0000"/>
                </a:solidFill>
              </a:rPr>
              <a:t>dynamically</a:t>
            </a:r>
            <a:r>
              <a:rPr lang="en-US" sz="2400" dirty="0"/>
              <a:t>.</a:t>
            </a:r>
          </a:p>
          <a:p>
            <a:pPr marL="829818" lvl="1" indent="-342900"/>
            <a:r>
              <a:rPr lang="en-US" sz="2400" dirty="0" smtClean="0"/>
              <a:t>Communication topology changes </a:t>
            </a:r>
            <a:r>
              <a:rPr lang="en-US" sz="2400" dirty="0" smtClean="0">
                <a:solidFill>
                  <a:srgbClr val="FF0000"/>
                </a:solidFill>
              </a:rPr>
              <a:t>dynamically</a:t>
            </a:r>
            <a:r>
              <a:rPr lang="en-US" sz="2400" dirty="0" smtClean="0"/>
              <a:t>.</a:t>
            </a:r>
            <a:endParaRPr lang="en-US" sz="2400" dirty="0"/>
          </a:p>
          <a:p>
            <a:pPr marL="829818" lvl="1" indent="-342900"/>
            <a:endParaRPr lang="en-US" sz="24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46491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02-4D86-4C80-AF55-CFD996391960}"/>
              </a:ext>
            </a:extLst>
          </p:cNvPr>
          <p:cNvSpPr>
            <a:spLocks noGrp="1"/>
          </p:cNvSpPr>
          <p:nvPr>
            <p:ph type="title"/>
          </p:nvPr>
        </p:nvSpPr>
        <p:spPr/>
        <p:txBody>
          <a:bodyPr>
            <a:noAutofit/>
          </a:bodyPr>
          <a:lstStyle/>
          <a:p>
            <a:r>
              <a:rPr lang="en-US" sz="3200" dirty="0"/>
              <a:t>Compositional Testing the Software Stack</a:t>
            </a:r>
          </a:p>
        </p:txBody>
      </p:sp>
      <p:sp>
        <p:nvSpPr>
          <p:cNvPr id="5" name="Footer Placeholder 4">
            <a:extLst>
              <a:ext uri="{FF2B5EF4-FFF2-40B4-BE49-F238E27FC236}">
                <a16:creationId xmlns:a16="http://schemas.microsoft.com/office/drawing/2014/main" id="{9B4D82B7-CE3A-46D2-9F48-0D477286FE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14092814-F2DB-42B4-99FB-98756E0105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TextBox 6"/>
          <p:cNvSpPr txBox="1"/>
          <p:nvPr/>
        </p:nvSpPr>
        <p:spPr>
          <a:xfrm>
            <a:off x="1025236" y="1265382"/>
            <a:ext cx="715869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//monolithic testing of software stack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mono: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8" name="TextBox 7"/>
          <p:cNvSpPr txBox="1"/>
          <p:nvPr/>
        </p:nvSpPr>
        <p:spPr>
          <a:xfrm>
            <a:off x="1108364" y="2161984"/>
            <a:ext cx="6886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Compositional Safety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t1: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t2: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9" name="TextBox 8"/>
          <p:cNvSpPr txBox="1"/>
          <p:nvPr/>
        </p:nvSpPr>
        <p:spPr>
          <a:xfrm>
            <a:off x="1025236" y="3433721"/>
            <a:ext cx="64001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Circular Assume-Guarantee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 Theorem*/</a:t>
            </a:r>
            <a:endPar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t3: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t4: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623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870E-9A4E-4F86-B0EB-033E53419D03}"/>
              </a:ext>
            </a:extLst>
          </p:cNvPr>
          <p:cNvSpPr>
            <a:spLocks noGrp="1"/>
          </p:cNvSpPr>
          <p:nvPr>
            <p:ph type="title"/>
          </p:nvPr>
        </p:nvSpPr>
        <p:spPr/>
        <p:txBody>
          <a:bodyPr>
            <a:normAutofit fontScale="90000"/>
          </a:bodyPr>
          <a:lstStyle/>
          <a:p>
            <a:r>
              <a:rPr lang="en-US" dirty="0"/>
              <a:t>Performance of ModP Services</a:t>
            </a:r>
          </a:p>
        </p:txBody>
      </p:sp>
      <p:pic>
        <p:nvPicPr>
          <p:cNvPr id="8" name="Content Placeholder 7">
            <a:extLst>
              <a:ext uri="{FF2B5EF4-FFF2-40B4-BE49-F238E27FC236}">
                <a16:creationId xmlns:a16="http://schemas.microsoft.com/office/drawing/2014/main" id="{22147564-8802-40DE-86AE-CEE1A0CCF3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9052" y="1361721"/>
            <a:ext cx="5693790" cy="3432221"/>
          </a:xfrm>
        </p:spPr>
      </p:pic>
      <p:sp>
        <p:nvSpPr>
          <p:cNvPr id="5" name="Footer Placeholder 4">
            <a:extLst>
              <a:ext uri="{FF2B5EF4-FFF2-40B4-BE49-F238E27FC236}">
                <a16:creationId xmlns:a16="http://schemas.microsoft.com/office/drawing/2014/main" id="{D5C035F1-95D9-4598-B25C-167D36E4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4E0CCC44-784F-49FE-AE2A-079D78DA2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8">
            <a:extLst>
              <a:ext uri="{FF2B5EF4-FFF2-40B4-BE49-F238E27FC236}">
                <a16:creationId xmlns:a16="http://schemas.microsoft.com/office/drawing/2014/main" id="{2B58E04D-B2CD-4A0D-A7DF-0F4731A432E5}"/>
              </a:ext>
            </a:extLst>
          </p:cNvPr>
          <p:cNvSpPr/>
          <p:nvPr/>
        </p:nvSpPr>
        <p:spPr>
          <a:xfrm>
            <a:off x="1336088" y="5144290"/>
            <a:ext cx="608925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inBiolinumT"/>
                <a:ea typeface="+mn-ea"/>
                <a:cs typeface="+mn-cs"/>
              </a:rPr>
              <a:t>ModP </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implementation achieves between 72% (2FT, 64 clients) to 80% (1FT, 64 clients) of peak throughput of the open source </a:t>
            </a:r>
            <a:r>
              <a:rPr kumimoji="0" lang="en-US" sz="1800" b="0" i="0" u="none" strike="noStrike" kern="1200" cap="none" spc="0" normalizeH="0" baseline="0" noProof="0" dirty="0" err="1">
                <a:ln>
                  <a:noFill/>
                </a:ln>
                <a:solidFill>
                  <a:srgbClr val="000000"/>
                </a:solidFill>
                <a:effectLst/>
                <a:uLnTx/>
                <a:uFillTx/>
                <a:latin typeface="LinLibertineT"/>
                <a:ea typeface="+mn-ea"/>
                <a:cs typeface="+mn-cs"/>
              </a:rPr>
              <a:t>EPaxos</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a:t>
            </a:r>
            <a:r>
              <a:rPr kumimoji="0" lang="en-US" sz="1800" b="0" i="0" u="none" strike="noStrike" kern="1200" cap="none" spc="0" normalizeH="0" baseline="0" noProof="0" dirty="0" err="1">
                <a:ln>
                  <a:noFill/>
                </a:ln>
                <a:solidFill>
                  <a:srgbClr val="4D00DA"/>
                </a:solidFill>
                <a:effectLst/>
                <a:uLnTx/>
                <a:uFillTx/>
                <a:latin typeface="LinLibertineT"/>
                <a:ea typeface="+mn-ea"/>
                <a:cs typeface="+mn-cs"/>
              </a:rPr>
              <a:t>Moraru</a:t>
            </a:r>
            <a:r>
              <a:rPr kumimoji="0" lang="en-US" sz="1800" b="0" i="0" u="none" strike="noStrike" kern="1200" cap="none" spc="0" normalizeH="0" baseline="0" noProof="0" dirty="0">
                <a:ln>
                  <a:noFill/>
                </a:ln>
                <a:solidFill>
                  <a:srgbClr val="4D00DA"/>
                </a:solidFill>
                <a:effectLst/>
                <a:uLnTx/>
                <a:uFillTx/>
                <a:latin typeface="LinLibertineT"/>
                <a:ea typeface="+mn-ea"/>
                <a:cs typeface="+mn-cs"/>
              </a:rPr>
              <a:t> et al. 2013</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implementation in Go.</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32561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F5F-44C6-4243-9AF5-0AF170083B80}"/>
              </a:ext>
            </a:extLst>
          </p:cNvPr>
          <p:cNvSpPr>
            <a:spLocks noGrp="1"/>
          </p:cNvSpPr>
          <p:nvPr>
            <p:ph type="title"/>
          </p:nvPr>
        </p:nvSpPr>
        <p:spPr>
          <a:xfrm>
            <a:off x="732899" y="334521"/>
            <a:ext cx="7543800" cy="547523"/>
          </a:xfrm>
        </p:spPr>
        <p:txBody>
          <a:bodyPr>
            <a:noAutofit/>
          </a:bodyPr>
          <a:lstStyle/>
          <a:p>
            <a:pPr algn="ctr"/>
            <a:r>
              <a:rPr lang="en-US" sz="4000" dirty="0"/>
              <a:t>Fault-Tolerant Distributed Services</a:t>
            </a:r>
          </a:p>
        </p:txBody>
      </p:sp>
      <p:sp>
        <p:nvSpPr>
          <p:cNvPr id="5" name="Footer Placeholder 4">
            <a:extLst>
              <a:ext uri="{FF2B5EF4-FFF2-40B4-BE49-F238E27FC236}">
                <a16:creationId xmlns:a16="http://schemas.microsoft.com/office/drawing/2014/main" id="{F6FD975B-EB86-485B-9DBC-5D8A8B5290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40D3FB3-D5FE-4C2D-8AD1-045A8D0A4C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7" name="Group 6"/>
          <p:cNvGrpSpPr/>
          <p:nvPr/>
        </p:nvGrpSpPr>
        <p:grpSpPr>
          <a:xfrm>
            <a:off x="3346958" y="1760656"/>
            <a:ext cx="2618753" cy="908662"/>
            <a:chOff x="3091249" y="1843818"/>
            <a:chExt cx="2618753" cy="908662"/>
          </a:xfrm>
        </p:grpSpPr>
        <p:sp>
          <p:nvSpPr>
            <p:cNvPr id="32"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3"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34" name="TextBox 33">
              <a:extLst>
                <a:ext uri="{FF2B5EF4-FFF2-40B4-BE49-F238E27FC236}">
                  <a16:creationId xmlns:a16="http://schemas.microsoft.com/office/drawing/2014/main" id="{EDD332FC-0975-467F-AC68-79A9B4593B06}"/>
                </a:ext>
              </a:extLst>
            </p:cNvPr>
            <p:cNvSpPr txBox="1"/>
            <p:nvPr/>
          </p:nvSpPr>
          <p:spPr>
            <a:xfrm>
              <a:off x="3240004" y="1881989"/>
              <a:ext cx="23362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grpSp>
        <p:nvGrpSpPr>
          <p:cNvPr id="3" name="Group 2"/>
          <p:cNvGrpSpPr/>
          <p:nvPr/>
        </p:nvGrpSpPr>
        <p:grpSpPr>
          <a:xfrm>
            <a:off x="1671052" y="2785423"/>
            <a:ext cx="2661666" cy="2373307"/>
            <a:chOff x="1671052" y="2877783"/>
            <a:chExt cx="2661666" cy="2373307"/>
          </a:xfrm>
        </p:grpSpPr>
        <p:sp>
          <p:nvSpPr>
            <p:cNvPr id="39" name="Rectangle: Rounded Corners 38">
              <a:extLst>
                <a:ext uri="{FF2B5EF4-FFF2-40B4-BE49-F238E27FC236}">
                  <a16:creationId xmlns:a16="http://schemas.microsoft.com/office/drawing/2014/main" id="{AE468AC7-1617-4109-9D81-763B7167CBF7}"/>
                </a:ext>
              </a:extLst>
            </p:cNvPr>
            <p:cNvSpPr/>
            <p:nvPr/>
          </p:nvSpPr>
          <p:spPr>
            <a:xfrm>
              <a:off x="1671052" y="2877783"/>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0" name="TextBox 39">
              <a:extLst>
                <a:ext uri="{FF2B5EF4-FFF2-40B4-BE49-F238E27FC236}">
                  <a16:creationId xmlns:a16="http://schemas.microsoft.com/office/drawing/2014/main" id="{2A8AD5EC-6138-4E62-AB09-B57171F8D018}"/>
                </a:ext>
              </a:extLst>
            </p:cNvPr>
            <p:cNvSpPr txBox="1"/>
            <p:nvPr/>
          </p:nvSpPr>
          <p:spPr>
            <a:xfrm>
              <a:off x="1861979" y="2962639"/>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1" name="Rectangle 40">
              <a:extLst>
                <a:ext uri="{FF2B5EF4-FFF2-40B4-BE49-F238E27FC236}">
                  <a16:creationId xmlns:a16="http://schemas.microsoft.com/office/drawing/2014/main" id="{71141C74-9F0A-4167-B8FE-653D792FAF08}"/>
                </a:ext>
              </a:extLst>
            </p:cNvPr>
            <p:cNvSpPr/>
            <p:nvPr/>
          </p:nvSpPr>
          <p:spPr>
            <a:xfrm>
              <a:off x="1974079" y="3252498"/>
              <a:ext cx="2119358" cy="1815395"/>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3" name="TextBox 42">
              <a:extLst>
                <a:ext uri="{FF2B5EF4-FFF2-40B4-BE49-F238E27FC236}">
                  <a16:creationId xmlns:a16="http://schemas.microsoft.com/office/drawing/2014/main" id="{84A9DD53-7F8D-4A9A-8DB3-364ED444C37E}"/>
                </a:ext>
              </a:extLst>
            </p:cNvPr>
            <p:cNvSpPr txBox="1"/>
            <p:nvPr/>
          </p:nvSpPr>
          <p:spPr>
            <a:xfrm>
              <a:off x="2113736" y="3261088"/>
              <a:ext cx="1879090"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45" name="Rectangle: Rounded Corners 44">
              <a:extLst>
                <a:ext uri="{FF2B5EF4-FFF2-40B4-BE49-F238E27FC236}">
                  <a16:creationId xmlns:a16="http://schemas.microsoft.com/office/drawing/2014/main" id="{E096901B-7A48-454D-B19F-1E6800A099DA}"/>
                </a:ext>
              </a:extLst>
            </p:cNvPr>
            <p:cNvSpPr/>
            <p:nvPr/>
          </p:nvSpPr>
          <p:spPr>
            <a:xfrm>
              <a:off x="2113736" y="3607673"/>
              <a:ext cx="1795685" cy="355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46" name="Rectangle: Rounded Corners 45">
              <a:extLst>
                <a:ext uri="{FF2B5EF4-FFF2-40B4-BE49-F238E27FC236}">
                  <a16:creationId xmlns:a16="http://schemas.microsoft.com/office/drawing/2014/main" id="{9B569F7E-F5C2-47D1-979B-71E85ABA1CAD}"/>
                </a:ext>
              </a:extLst>
            </p:cNvPr>
            <p:cNvSpPr/>
            <p:nvPr/>
          </p:nvSpPr>
          <p:spPr>
            <a:xfrm>
              <a:off x="2036859" y="4170460"/>
              <a:ext cx="1996589" cy="6907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9" name="Group 8"/>
          <p:cNvGrpSpPr/>
          <p:nvPr/>
        </p:nvGrpSpPr>
        <p:grpSpPr>
          <a:xfrm>
            <a:off x="1873482" y="5266444"/>
            <a:ext cx="5565706" cy="1079032"/>
            <a:chOff x="1873482" y="5358804"/>
            <a:chExt cx="5565706" cy="1079032"/>
          </a:xfrm>
        </p:grpSpPr>
        <p:grpSp>
          <p:nvGrpSpPr>
            <p:cNvPr id="59" name="Group 58">
              <a:extLst>
                <a:ext uri="{FF2B5EF4-FFF2-40B4-BE49-F238E27FC236}">
                  <a16:creationId xmlns:a16="http://schemas.microsoft.com/office/drawing/2014/main" id="{9FE561E5-CB75-420D-A238-6BD537D15B11}"/>
                </a:ext>
              </a:extLst>
            </p:cNvPr>
            <p:cNvGrpSpPr/>
            <p:nvPr/>
          </p:nvGrpSpPr>
          <p:grpSpPr>
            <a:xfrm>
              <a:off x="2009085" y="5358804"/>
              <a:ext cx="5325663" cy="740478"/>
              <a:chOff x="1841968" y="4752223"/>
              <a:chExt cx="5325663" cy="740478"/>
            </a:xfrm>
          </p:grpSpPr>
          <p:sp>
            <p:nvSpPr>
              <p:cNvPr id="50" name="Rectangle: Rounded Corners 49">
                <a:extLst>
                  <a:ext uri="{FF2B5EF4-FFF2-40B4-BE49-F238E27FC236}">
                    <a16:creationId xmlns:a16="http://schemas.microsoft.com/office/drawing/2014/main" id="{733B3B94-1A03-48BE-AB05-865911C8840E}"/>
                  </a:ext>
                </a:extLst>
              </p:cNvPr>
              <p:cNvSpPr/>
              <p:nvPr/>
            </p:nvSpPr>
            <p:spPr>
              <a:xfrm>
                <a:off x="1841968" y="4804000"/>
                <a:ext cx="5325663" cy="688701"/>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51" name="Rectangle: Rounded Corners 50">
                <a:extLst>
                  <a:ext uri="{FF2B5EF4-FFF2-40B4-BE49-F238E27FC236}">
                    <a16:creationId xmlns:a16="http://schemas.microsoft.com/office/drawing/2014/main" id="{A53F5FEE-D359-4BCF-9540-615EFCB83E9B}"/>
                  </a:ext>
                </a:extLst>
              </p:cNvPr>
              <p:cNvSpPr/>
              <p:nvPr/>
            </p:nvSpPr>
            <p:spPr>
              <a:xfrm>
                <a:off x="2083748" y="5075011"/>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Timer</a:t>
                </a:r>
              </a:p>
            </p:txBody>
          </p:sp>
          <p:sp>
            <p:nvSpPr>
              <p:cNvPr id="52" name="TextBox 51">
                <a:extLst>
                  <a:ext uri="{FF2B5EF4-FFF2-40B4-BE49-F238E27FC236}">
                    <a16:creationId xmlns:a16="http://schemas.microsoft.com/office/drawing/2014/main" id="{6291FC73-E146-41CC-9BDF-F7AE75C436A4}"/>
                  </a:ext>
                </a:extLst>
              </p:cNvPr>
              <p:cNvSpPr txBox="1"/>
              <p:nvPr/>
            </p:nvSpPr>
            <p:spPr>
              <a:xfrm>
                <a:off x="2804425" y="4752223"/>
                <a:ext cx="3641357" cy="3385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and other services</a:t>
                </a:r>
              </a:p>
            </p:txBody>
          </p:sp>
          <p:sp>
            <p:nvSpPr>
              <p:cNvPr id="53" name="Rectangle: Rounded Corners 52">
                <a:extLst>
                  <a:ext uri="{FF2B5EF4-FFF2-40B4-BE49-F238E27FC236}">
                    <a16:creationId xmlns:a16="http://schemas.microsoft.com/office/drawing/2014/main" id="{4FCF03DC-1DAE-4A6E-8EAD-45644DA33FA8}"/>
                  </a:ext>
                </a:extLst>
              </p:cNvPr>
              <p:cNvSpPr/>
              <p:nvPr/>
            </p:nvSpPr>
            <p:spPr>
              <a:xfrm>
                <a:off x="3925474" y="5074756"/>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Storage</a:t>
                </a:r>
              </a:p>
            </p:txBody>
          </p:sp>
          <p:sp>
            <p:nvSpPr>
              <p:cNvPr id="54" name="Rectangle: Rounded Corners 53">
                <a:extLst>
                  <a:ext uri="{FF2B5EF4-FFF2-40B4-BE49-F238E27FC236}">
                    <a16:creationId xmlns:a16="http://schemas.microsoft.com/office/drawing/2014/main" id="{39ACBB57-B8E9-4038-876E-F84EEBC1010A}"/>
                  </a:ext>
                </a:extLst>
              </p:cNvPr>
              <p:cNvSpPr/>
              <p:nvPr/>
            </p:nvSpPr>
            <p:spPr>
              <a:xfrm>
                <a:off x="5717163" y="5067150"/>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Network</a:t>
                </a:r>
              </a:p>
            </p:txBody>
          </p:sp>
        </p:grpSp>
        <p:sp>
          <p:nvSpPr>
            <p:cNvPr id="55" name="TextBox 54">
              <a:extLst>
                <a:ext uri="{FF2B5EF4-FFF2-40B4-BE49-F238E27FC236}">
                  <a16:creationId xmlns:a16="http://schemas.microsoft.com/office/drawing/2014/main" id="{4D333333-E160-46D5-A30F-8E07D41CAAAC}"/>
                </a:ext>
              </a:extLst>
            </p:cNvPr>
            <p:cNvSpPr txBox="1"/>
            <p:nvPr/>
          </p:nvSpPr>
          <p:spPr>
            <a:xfrm>
              <a:off x="1873482" y="6099282"/>
              <a:ext cx="556570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Software stack of a fault-tolerant distributed application</a:t>
              </a:r>
            </a:p>
          </p:txBody>
        </p:sp>
      </p:grpSp>
      <p:sp>
        <p:nvSpPr>
          <p:cNvPr id="56" name="Rectangle 55">
            <a:extLst>
              <a:ext uri="{FF2B5EF4-FFF2-40B4-BE49-F238E27FC236}">
                <a16:creationId xmlns:a16="http://schemas.microsoft.com/office/drawing/2014/main" id="{8B41ABA7-268D-46D6-809D-235B20F964E3}"/>
              </a:ext>
            </a:extLst>
          </p:cNvPr>
          <p:cNvSpPr/>
          <p:nvPr/>
        </p:nvSpPr>
        <p:spPr>
          <a:xfrm>
            <a:off x="477994" y="1153309"/>
            <a:ext cx="8203285"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State machine replication</a:t>
            </a:r>
            <a:r>
              <a:rPr kumimoji="0" lang="en-US" sz="18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 is a general method for implementing a fault-tolerant service by replicating logs.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4408144" y="3738003"/>
            <a:ext cx="4780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OR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p:cNvGrpSpPr/>
          <p:nvPr/>
        </p:nvGrpSpPr>
        <p:grpSpPr>
          <a:xfrm>
            <a:off x="4940379" y="2812136"/>
            <a:ext cx="2661666" cy="2373307"/>
            <a:chOff x="4940379" y="2904496"/>
            <a:chExt cx="2661666" cy="2373307"/>
          </a:xfrm>
        </p:grpSpPr>
        <p:sp>
          <p:nvSpPr>
            <p:cNvPr id="57" name="Rectangle: Rounded Corners 38">
              <a:extLst>
                <a:ext uri="{FF2B5EF4-FFF2-40B4-BE49-F238E27FC236}">
                  <a16:creationId xmlns:a16="http://schemas.microsoft.com/office/drawing/2014/main" id="{AE468AC7-1617-4109-9D81-763B7167CBF7}"/>
                </a:ext>
              </a:extLst>
            </p:cNvPr>
            <p:cNvSpPr/>
            <p:nvPr/>
          </p:nvSpPr>
          <p:spPr>
            <a:xfrm>
              <a:off x="4940379" y="2904496"/>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60" name="TextBox 59">
              <a:extLst>
                <a:ext uri="{FF2B5EF4-FFF2-40B4-BE49-F238E27FC236}">
                  <a16:creationId xmlns:a16="http://schemas.microsoft.com/office/drawing/2014/main" id="{2A8AD5EC-6138-4E62-AB09-B57171F8D018}"/>
                </a:ext>
              </a:extLst>
            </p:cNvPr>
            <p:cNvSpPr txBox="1"/>
            <p:nvPr/>
          </p:nvSpPr>
          <p:spPr>
            <a:xfrm>
              <a:off x="5131306" y="2989352"/>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2" name="Rectangle 41">
              <a:extLst>
                <a:ext uri="{FF2B5EF4-FFF2-40B4-BE49-F238E27FC236}">
                  <a16:creationId xmlns:a16="http://schemas.microsoft.com/office/drawing/2014/main" id="{1F55547F-E158-495E-BCB0-86C20928C6FC}"/>
                </a:ext>
              </a:extLst>
            </p:cNvPr>
            <p:cNvSpPr/>
            <p:nvPr/>
          </p:nvSpPr>
          <p:spPr>
            <a:xfrm>
              <a:off x="5193253" y="3315561"/>
              <a:ext cx="2232091" cy="1815395"/>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4" name="TextBox 43">
              <a:extLst>
                <a:ext uri="{FF2B5EF4-FFF2-40B4-BE49-F238E27FC236}">
                  <a16:creationId xmlns:a16="http://schemas.microsoft.com/office/drawing/2014/main" id="{07D393CB-7E6D-465A-86C5-9BDA0AE5D7E7}"/>
                </a:ext>
              </a:extLst>
            </p:cNvPr>
            <p:cNvSpPr txBox="1"/>
            <p:nvPr/>
          </p:nvSpPr>
          <p:spPr>
            <a:xfrm>
              <a:off x="5247472" y="3301658"/>
              <a:ext cx="2191716"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47" name="Rectangle: Rounded Corners 46">
              <a:extLst>
                <a:ext uri="{FF2B5EF4-FFF2-40B4-BE49-F238E27FC236}">
                  <a16:creationId xmlns:a16="http://schemas.microsoft.com/office/drawing/2014/main" id="{81E130FA-1F51-47D0-8C13-A191340412BA}"/>
                </a:ext>
              </a:extLst>
            </p:cNvPr>
            <p:cNvSpPr/>
            <p:nvPr/>
          </p:nvSpPr>
          <p:spPr>
            <a:xfrm>
              <a:off x="5282335" y="3670621"/>
              <a:ext cx="2070757"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48" name="Rectangle: Rounded Corners 47">
              <a:extLst>
                <a:ext uri="{FF2B5EF4-FFF2-40B4-BE49-F238E27FC236}">
                  <a16:creationId xmlns:a16="http://schemas.microsoft.com/office/drawing/2014/main" id="{FE5819F9-4370-496E-B4DD-7C3D08F32159}"/>
                </a:ext>
              </a:extLst>
            </p:cNvPr>
            <p:cNvSpPr/>
            <p:nvPr/>
          </p:nvSpPr>
          <p:spPr>
            <a:xfrm>
              <a:off x="5379031" y="4086048"/>
              <a:ext cx="1872969"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49" name="Rectangle: Rounded Corners 48">
              <a:extLst>
                <a:ext uri="{FF2B5EF4-FFF2-40B4-BE49-F238E27FC236}">
                  <a16:creationId xmlns:a16="http://schemas.microsoft.com/office/drawing/2014/main" id="{71691D13-FA9B-47F4-970D-B2E5611AD71E}"/>
                </a:ext>
              </a:extLst>
            </p:cNvPr>
            <p:cNvSpPr/>
            <p:nvPr/>
          </p:nvSpPr>
          <p:spPr>
            <a:xfrm>
              <a:off x="5271243" y="4532194"/>
              <a:ext cx="2092944" cy="537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641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8B2-9C8B-440D-A1C1-6A3125172ADB}"/>
              </a:ext>
            </a:extLst>
          </p:cNvPr>
          <p:cNvSpPr>
            <a:spLocks noGrp="1"/>
          </p:cNvSpPr>
          <p:nvPr>
            <p:ph type="title"/>
          </p:nvPr>
        </p:nvSpPr>
        <p:spPr/>
        <p:txBody>
          <a:bodyPr>
            <a:noAutofit/>
          </a:bodyPr>
          <a:lstStyle/>
          <a:p>
            <a:r>
              <a:rPr lang="en-US" sz="3200" dirty="0"/>
              <a:t>Testing Distributed Systems is Challenging</a:t>
            </a:r>
          </a:p>
        </p:txBody>
      </p:sp>
      <p:sp>
        <p:nvSpPr>
          <p:cNvPr id="3" name="Content Placeholder 2">
            <a:extLst>
              <a:ext uri="{FF2B5EF4-FFF2-40B4-BE49-F238E27FC236}">
                <a16:creationId xmlns:a16="http://schemas.microsoft.com/office/drawing/2014/main" id="{B9BFBD5C-F96C-4C9B-90CF-EBFF40D6CCBA}"/>
              </a:ext>
            </a:extLst>
          </p:cNvPr>
          <p:cNvSpPr>
            <a:spLocks noGrp="1"/>
          </p:cNvSpPr>
          <p:nvPr>
            <p:ph idx="1"/>
          </p:nvPr>
        </p:nvSpPr>
        <p:spPr>
          <a:xfrm>
            <a:off x="579490" y="1406661"/>
            <a:ext cx="5794410" cy="4976383"/>
          </a:xfrm>
        </p:spPr>
        <p:txBody>
          <a:bodyPr>
            <a:noAutofit/>
          </a:bodyPr>
          <a:lstStyle/>
          <a:p>
            <a:pPr marL="342900" indent="-342900">
              <a:buFont typeface="Arial" panose="020B0604020202020204" pitchFamily="34" charset="0"/>
              <a:buChar char="•"/>
            </a:pPr>
            <a:r>
              <a:rPr lang="en-US" sz="2400" dirty="0"/>
              <a:t>Popular approach: Random Testing </a:t>
            </a:r>
            <a:r>
              <a:rPr lang="en-US" sz="2400" dirty="0">
                <a:solidFill>
                  <a:srgbClr val="FF0000"/>
                </a:solidFill>
              </a:rPr>
              <a:t>[Jepsen, </a:t>
            </a:r>
            <a:r>
              <a:rPr lang="en-US" sz="2400" dirty="0" err="1" smtClean="0">
                <a:solidFill>
                  <a:srgbClr val="FF0000"/>
                </a:solidFill>
              </a:rPr>
              <a:t>QuickCheck</a:t>
            </a:r>
            <a:r>
              <a:rPr lang="en-US" sz="2400" dirty="0" smtClean="0">
                <a:solidFill>
                  <a:srgbClr val="FF0000"/>
                </a:solidFill>
              </a:rPr>
              <a:t>]</a:t>
            </a:r>
            <a:r>
              <a:rPr lang="en-US" sz="2400" dirty="0" smtClean="0"/>
              <a:t>, Search Prioritization </a:t>
            </a:r>
            <a:r>
              <a:rPr lang="en-US" sz="2400" dirty="0" smtClean="0">
                <a:solidFill>
                  <a:srgbClr val="FF0000"/>
                </a:solidFill>
              </a:rPr>
              <a:t>[P</a:t>
            </a:r>
            <a:r>
              <a:rPr lang="en-US" sz="2400" dirty="0">
                <a:solidFill>
                  <a:srgbClr val="FF0000"/>
                </a:solidFill>
              </a:rPr>
              <a:t>, P</a:t>
            </a:r>
            <a:r>
              <a:rPr lang="en-US" sz="2400" dirty="0" smtClean="0">
                <a:solidFill>
                  <a:srgbClr val="FF0000"/>
                </a:solidFill>
              </a:rPr>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Combinatorial </a:t>
            </a:r>
            <a:r>
              <a:rPr lang="en-US" sz="2400" dirty="0"/>
              <a:t>explosion, no adequate test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Monolithic Testing does not scale.</a:t>
            </a:r>
          </a:p>
          <a:p>
            <a:endParaRPr lang="en-US" sz="2400" dirty="0"/>
          </a:p>
          <a:p>
            <a:pPr marL="342900" indent="-342900">
              <a:buFont typeface="Arial" panose="020B0604020202020204" pitchFamily="34" charset="0"/>
              <a:buChar char="•"/>
            </a:pPr>
            <a:r>
              <a:rPr lang="en-US" sz="2400" dirty="0"/>
              <a:t>No re-use of the systematic testing effort.</a:t>
            </a:r>
          </a:p>
          <a:p>
            <a:pPr marL="342900" indent="-342900">
              <a:buFont typeface="Arial" panose="020B0604020202020204" pitchFamily="34" charset="0"/>
              <a:buChar char="•"/>
            </a:pPr>
            <a:endParaRPr lang="en-US" sz="2400" dirty="0"/>
          </a:p>
          <a:p>
            <a:pPr marL="342900" indent="-342900"/>
            <a:endParaRPr lang="en-US" sz="2400" dirty="0"/>
          </a:p>
        </p:txBody>
      </p:sp>
      <p:sp>
        <p:nvSpPr>
          <p:cNvPr id="5" name="Footer Placeholder 4">
            <a:extLst>
              <a:ext uri="{FF2B5EF4-FFF2-40B4-BE49-F238E27FC236}">
                <a16:creationId xmlns:a16="http://schemas.microsoft.com/office/drawing/2014/main" id="{3B692809-1F29-498D-9AA1-CC8A071AE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3BEB26BB-5745-4AC5-A02C-6BB388CCB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9" name="Group 8"/>
          <p:cNvGrpSpPr/>
          <p:nvPr/>
        </p:nvGrpSpPr>
        <p:grpSpPr>
          <a:xfrm>
            <a:off x="6031345" y="1837344"/>
            <a:ext cx="2918691" cy="2839943"/>
            <a:chOff x="6031345" y="1837344"/>
            <a:chExt cx="2918691" cy="2839943"/>
          </a:xfrm>
        </p:grpSpPr>
        <p:grpSp>
          <p:nvGrpSpPr>
            <p:cNvPr id="13" name="Group 12"/>
            <p:cNvGrpSpPr/>
            <p:nvPr/>
          </p:nvGrpSpPr>
          <p:grpSpPr>
            <a:xfrm>
              <a:off x="6282110" y="1837344"/>
              <a:ext cx="2286467" cy="657879"/>
              <a:chOff x="3091249" y="1843818"/>
              <a:chExt cx="2618753" cy="908662"/>
            </a:xfrm>
          </p:grpSpPr>
          <p:sp>
            <p:nvSpPr>
              <p:cNvPr id="15"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6"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17" name="TextBox 16">
                <a:extLst>
                  <a:ext uri="{FF2B5EF4-FFF2-40B4-BE49-F238E27FC236}">
                    <a16:creationId xmlns:a16="http://schemas.microsoft.com/office/drawing/2014/main" id="{EDD332FC-0975-467F-AC68-79A9B4593B06}"/>
                  </a:ext>
                </a:extLst>
              </p:cNvPr>
              <p:cNvSpPr txBox="1"/>
              <p:nvPr/>
            </p:nvSpPr>
            <p:spPr>
              <a:xfrm>
                <a:off x="3240004" y="1881989"/>
                <a:ext cx="2065826" cy="3507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sp>
          <p:nvSpPr>
            <p:cNvPr id="18" name="Rectangle: Rounded Corners 38">
              <a:extLst>
                <a:ext uri="{FF2B5EF4-FFF2-40B4-BE49-F238E27FC236}">
                  <a16:creationId xmlns:a16="http://schemas.microsoft.com/office/drawing/2014/main" id="{AE468AC7-1617-4109-9D81-763B7167CBF7}"/>
                </a:ext>
              </a:extLst>
            </p:cNvPr>
            <p:cNvSpPr/>
            <p:nvPr/>
          </p:nvSpPr>
          <p:spPr>
            <a:xfrm>
              <a:off x="6280776" y="2591786"/>
              <a:ext cx="2323935" cy="1718294"/>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20" name="Rectangle 19">
              <a:extLst>
                <a:ext uri="{FF2B5EF4-FFF2-40B4-BE49-F238E27FC236}">
                  <a16:creationId xmlns:a16="http://schemas.microsoft.com/office/drawing/2014/main" id="{71141C74-9F0A-4167-B8FE-653D792FAF08}"/>
                </a:ext>
              </a:extLst>
            </p:cNvPr>
            <p:cNvSpPr/>
            <p:nvPr/>
          </p:nvSpPr>
          <p:spPr>
            <a:xfrm>
              <a:off x="6517523" y="2804338"/>
              <a:ext cx="1850439" cy="1314361"/>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21" name="TextBox 20">
              <a:extLst>
                <a:ext uri="{FF2B5EF4-FFF2-40B4-BE49-F238E27FC236}">
                  <a16:creationId xmlns:a16="http://schemas.microsoft.com/office/drawing/2014/main" id="{84A9DD53-7F8D-4A9A-8DB3-364ED444C37E}"/>
                </a:ext>
              </a:extLst>
            </p:cNvPr>
            <p:cNvSpPr txBox="1"/>
            <p:nvPr/>
          </p:nvSpPr>
          <p:spPr>
            <a:xfrm>
              <a:off x="6693591" y="2577000"/>
              <a:ext cx="16406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22" name="Rectangle: Rounded Corners 44">
              <a:extLst>
                <a:ext uri="{FF2B5EF4-FFF2-40B4-BE49-F238E27FC236}">
                  <a16:creationId xmlns:a16="http://schemas.microsoft.com/office/drawing/2014/main" id="{E096901B-7A48-454D-B19F-1E6800A099DA}"/>
                </a:ext>
              </a:extLst>
            </p:cNvPr>
            <p:cNvSpPr/>
            <p:nvPr/>
          </p:nvSpPr>
          <p:spPr>
            <a:xfrm>
              <a:off x="6693591" y="2897827"/>
              <a:ext cx="1567836" cy="257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23" name="Rectangle: Rounded Corners 45">
              <a:extLst>
                <a:ext uri="{FF2B5EF4-FFF2-40B4-BE49-F238E27FC236}">
                  <a16:creationId xmlns:a16="http://schemas.microsoft.com/office/drawing/2014/main" id="{9B569F7E-F5C2-47D1-979B-71E85ABA1CAD}"/>
                </a:ext>
              </a:extLst>
            </p:cNvPr>
            <p:cNvSpPr/>
            <p:nvPr/>
          </p:nvSpPr>
          <p:spPr>
            <a:xfrm>
              <a:off x="6624714" y="3243025"/>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p:txBody>
        </p:sp>
        <p:sp>
          <p:nvSpPr>
            <p:cNvPr id="25" name="Rectangle: Rounded Corners 45">
              <a:extLst>
                <a:ext uri="{FF2B5EF4-FFF2-40B4-BE49-F238E27FC236}">
                  <a16:creationId xmlns:a16="http://schemas.microsoft.com/office/drawing/2014/main" id="{9B569F7E-F5C2-47D1-979B-71E85ABA1CAD}"/>
                </a:ext>
              </a:extLst>
            </p:cNvPr>
            <p:cNvSpPr/>
            <p:nvPr/>
          </p:nvSpPr>
          <p:spPr>
            <a:xfrm>
              <a:off x="6626812" y="3672384"/>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View Membership</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8" name="Group 7"/>
            <p:cNvGrpSpPr/>
            <p:nvPr/>
          </p:nvGrpSpPr>
          <p:grpSpPr>
            <a:xfrm>
              <a:off x="6031345" y="4357060"/>
              <a:ext cx="2918691" cy="320227"/>
              <a:chOff x="6031345" y="4357060"/>
              <a:chExt cx="2918691" cy="320227"/>
            </a:xfrm>
          </p:grpSpPr>
          <p:sp>
            <p:nvSpPr>
              <p:cNvPr id="28" name="Rectangle: Rounded Corners 49">
                <a:extLst>
                  <a:ext uri="{FF2B5EF4-FFF2-40B4-BE49-F238E27FC236}">
                    <a16:creationId xmlns:a16="http://schemas.microsoft.com/office/drawing/2014/main" id="{733B3B94-1A03-48BE-AB05-865911C8840E}"/>
                  </a:ext>
                </a:extLst>
              </p:cNvPr>
              <p:cNvSpPr/>
              <p:nvPr/>
            </p:nvSpPr>
            <p:spPr>
              <a:xfrm>
                <a:off x="6148012" y="4357060"/>
                <a:ext cx="2802024" cy="32022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0" name="TextBox 29">
                <a:extLst>
                  <a:ext uri="{FF2B5EF4-FFF2-40B4-BE49-F238E27FC236}">
                    <a16:creationId xmlns:a16="http://schemas.microsoft.com/office/drawing/2014/main" id="{6291FC73-E146-41CC-9BDF-F7AE75C436A4}"/>
                  </a:ext>
                </a:extLst>
              </p:cNvPr>
              <p:cNvSpPr txBox="1"/>
              <p:nvPr/>
            </p:nvSpPr>
            <p:spPr>
              <a:xfrm>
                <a:off x="6031345" y="4357060"/>
                <a:ext cx="2811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t>
                </a: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and other services</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grpSp>
        <p:nvGrpSpPr>
          <p:cNvPr id="7" name="Group 6"/>
          <p:cNvGrpSpPr/>
          <p:nvPr/>
        </p:nvGrpSpPr>
        <p:grpSpPr>
          <a:xfrm>
            <a:off x="6309513" y="2543945"/>
            <a:ext cx="2295198" cy="1766135"/>
            <a:chOff x="6359082" y="2514183"/>
            <a:chExt cx="2209495" cy="1766135"/>
          </a:xfrm>
        </p:grpSpPr>
        <p:sp>
          <p:nvSpPr>
            <p:cNvPr id="46" name="Rectangle: Rounded Corners 38">
              <a:extLst>
                <a:ext uri="{FF2B5EF4-FFF2-40B4-BE49-F238E27FC236}">
                  <a16:creationId xmlns:a16="http://schemas.microsoft.com/office/drawing/2014/main" id="{AE468AC7-1617-4109-9D81-763B7167CBF7}"/>
                </a:ext>
              </a:extLst>
            </p:cNvPr>
            <p:cNvSpPr/>
            <p:nvPr/>
          </p:nvSpPr>
          <p:spPr>
            <a:xfrm>
              <a:off x="6359082" y="2514183"/>
              <a:ext cx="2209495" cy="1766135"/>
            </a:xfrm>
            <a:prstGeom prst="roundRect">
              <a:avLst/>
            </a:prstGeom>
            <a:solidFill>
              <a:schemeClr val="accent6">
                <a:lumMod val="40000"/>
                <a:lumOff val="60000"/>
              </a:schemeClr>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1F55547F-E158-495E-BCB0-86C20928C6FC}"/>
                </a:ext>
              </a:extLst>
            </p:cNvPr>
            <p:cNvSpPr/>
            <p:nvPr/>
          </p:nvSpPr>
          <p:spPr>
            <a:xfrm>
              <a:off x="6501014" y="2843351"/>
              <a:ext cx="1937685" cy="1361031"/>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07D393CB-7E6D-465A-86C5-9BDA0AE5D7E7}"/>
                </a:ext>
              </a:extLst>
            </p:cNvPr>
            <p:cNvSpPr txBox="1"/>
            <p:nvPr/>
          </p:nvSpPr>
          <p:spPr>
            <a:xfrm>
              <a:off x="6555233" y="2567882"/>
              <a:ext cx="19026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50" name="Rectangle: Rounded Corners 46">
              <a:extLst>
                <a:ext uri="{FF2B5EF4-FFF2-40B4-BE49-F238E27FC236}">
                  <a16:creationId xmlns:a16="http://schemas.microsoft.com/office/drawing/2014/main" id="{81E130FA-1F51-47D0-8C13-A191340412BA}"/>
                </a:ext>
              </a:extLst>
            </p:cNvPr>
            <p:cNvSpPr/>
            <p:nvPr/>
          </p:nvSpPr>
          <p:spPr>
            <a:xfrm>
              <a:off x="6590097" y="2941985"/>
              <a:ext cx="17976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51" name="Rectangle: Rounded Corners 47">
              <a:extLst>
                <a:ext uri="{FF2B5EF4-FFF2-40B4-BE49-F238E27FC236}">
                  <a16:creationId xmlns:a16="http://schemas.microsoft.com/office/drawing/2014/main" id="{FE5819F9-4370-496E-B4DD-7C3D08F32159}"/>
                </a:ext>
              </a:extLst>
            </p:cNvPr>
            <p:cNvSpPr/>
            <p:nvPr/>
          </p:nvSpPr>
          <p:spPr>
            <a:xfrm>
              <a:off x="6674484" y="3297454"/>
              <a:ext cx="16259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52" name="Rectangle: Rounded Corners 48">
              <a:extLst>
                <a:ext uri="{FF2B5EF4-FFF2-40B4-BE49-F238E27FC236}">
                  <a16:creationId xmlns:a16="http://schemas.microsoft.com/office/drawing/2014/main" id="{71691D13-FA9B-47F4-970D-B2E5611AD71E}"/>
                </a:ext>
              </a:extLst>
            </p:cNvPr>
            <p:cNvSpPr/>
            <p:nvPr/>
          </p:nvSpPr>
          <p:spPr>
            <a:xfrm>
              <a:off x="6590097" y="3649532"/>
              <a:ext cx="1816891" cy="447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39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3054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smtClean="0"/>
              <a:t>Coverage </a:t>
            </a:r>
            <a:r>
              <a:rPr lang="en-US" dirty="0"/>
              <a:t>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𝐹𝑖𝑛𝑖𝑡𝑒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𝑡𝑒𝑠𝑡</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h𝑎𝑟𝑛𝑒𝑠𝑠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𝑢𝑝𝑑𝑎𝑡𝑒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𝑟𝑒𝑞𝑢𝑒𝑠𝑡𝑠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Hard to find executions (or false positives)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Low probability executions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High probability executions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57802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rotWithShape="1">
          <a:blip r:embed="rId3"/>
          <a:stretch/>
        </p:blipFill>
        <p:spPr>
          <a:xfrm>
            <a:off x="600383" y="1674581"/>
            <a:ext cx="7543800" cy="2443941"/>
          </a:xfrm>
          <a:prstGeom prst="rect">
            <a:avLst/>
          </a:prstGeo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TextBox 2">
            <a:extLst>
              <a:ext uri="{FF2B5EF4-FFF2-40B4-BE49-F238E27FC236}">
                <a16:creationId xmlns:a16="http://schemas.microsoft.com/office/drawing/2014/main" id="{D9E12F92-2FF1-4101-9630-67977098B048}"/>
              </a:ext>
            </a:extLst>
          </p:cNvPr>
          <p:cNvSpPr txBox="1"/>
          <p:nvPr/>
        </p:nvSpPr>
        <p:spPr>
          <a:xfrm>
            <a:off x="600383" y="1331650"/>
            <a:ext cx="289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Prioritized Random Search:</a:t>
            </a:r>
          </a:p>
        </p:txBody>
      </p:sp>
      <p:sp>
        <p:nvSpPr>
          <p:cNvPr id="8" name="TextBox 7">
            <a:extLst>
              <a:ext uri="{FF2B5EF4-FFF2-40B4-BE49-F238E27FC236}">
                <a16:creationId xmlns:a16="http://schemas.microsoft.com/office/drawing/2014/main" id="{7ED12A75-A57C-4873-A95C-D606814323A3}"/>
              </a:ext>
            </a:extLst>
          </p:cNvPr>
          <p:cNvSpPr txBox="1"/>
          <p:nvPr/>
        </p:nvSpPr>
        <p:spPr>
          <a:xfrm>
            <a:off x="600383" y="4314168"/>
            <a:ext cx="7386317"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Symbolic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 finite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test-harness,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we were able to explore all possible execution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of the decomposed system in </a:t>
            </a:r>
            <a:r>
              <a:rPr kumimoji="0" lang="en-US" sz="1800" b="0" i="0" u="none" strike="noStrike" kern="1200" cap="none" spc="0" normalizeH="0" baseline="0" noProof="0" dirty="0">
                <a:ln>
                  <a:noFill/>
                </a:ln>
                <a:solidFill>
                  <a:srgbClr val="00B050"/>
                </a:solidFill>
                <a:effectLst/>
                <a:uLnTx/>
                <a:uFillTx/>
                <a:latin typeface="Cambria" panose="02040503050406030204"/>
                <a:ea typeface="+mn-ea"/>
                <a:cs typeface="+mn-cs"/>
              </a:rPr>
              <a:t>1.3 hours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where as it could not finish on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Monolithic (mono)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test even after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10 hours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TextBox 8"/>
          <p:cNvSpPr txBox="1"/>
          <p:nvPr/>
        </p:nvSpPr>
        <p:spPr>
          <a:xfrm>
            <a:off x="5827583" y="1305249"/>
            <a:ext cx="215911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Faster Bug Finding</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TextBox 9"/>
          <p:cNvSpPr txBox="1"/>
          <p:nvPr/>
        </p:nvSpPr>
        <p:spPr>
          <a:xfrm>
            <a:off x="5724113" y="4597064"/>
            <a:ext cx="264264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Coverage Amplification</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06507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cxnSp>
        <p:nvCxnSpPr>
          <p:cNvPr id="23" name="Straight Connector 22"/>
          <p:cNvCxnSpPr/>
          <p:nvPr/>
        </p:nvCxnSpPr>
        <p:spPr>
          <a:xfrm flipV="1">
            <a:off x="872164" y="5066628"/>
            <a:ext cx="7346666" cy="1"/>
          </a:xfrm>
          <a:prstGeom prst="line">
            <a:avLst/>
          </a:prstGeom>
        </p:spPr>
        <p:style>
          <a:lnRef idx="3">
            <a:schemeClr val="accent1"/>
          </a:lnRef>
          <a:fillRef idx="0">
            <a:schemeClr val="accent1"/>
          </a:fillRef>
          <a:effectRef idx="2">
            <a:schemeClr val="accent1"/>
          </a:effectRef>
          <a:fontRef idx="minor">
            <a:schemeClr val="tx1"/>
          </a:fontRef>
        </p:style>
      </p:cxnSp>
      <p:sp>
        <p:nvSpPr>
          <p:cNvPr id="34" name="Rectangle: Rounded Corners 49">
            <a:extLst>
              <a:ext uri="{FF2B5EF4-FFF2-40B4-BE49-F238E27FC236}">
                <a16:creationId xmlns:a16="http://schemas.microsoft.com/office/drawing/2014/main" id="{733B3B94-1A03-48BE-AB05-865911C8840E}"/>
              </a:ext>
            </a:extLst>
          </p:cNvPr>
          <p:cNvSpPr/>
          <p:nvPr/>
        </p:nvSpPr>
        <p:spPr>
          <a:xfrm>
            <a:off x="3691987" y="3675264"/>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5" name="Rectangle: Rounded Corners 49">
            <a:extLst>
              <a:ext uri="{FF2B5EF4-FFF2-40B4-BE49-F238E27FC236}">
                <a16:creationId xmlns:a16="http://schemas.microsoft.com/office/drawing/2014/main" id="{733B3B94-1A03-48BE-AB05-865911C8840E}"/>
              </a:ext>
            </a:extLst>
          </p:cNvPr>
          <p:cNvSpPr/>
          <p:nvPr/>
        </p:nvSpPr>
        <p:spPr>
          <a:xfrm>
            <a:off x="918234" y="3675264"/>
            <a:ext cx="1747310"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8" name="TextBox 37"/>
          <p:cNvSpPr txBox="1"/>
          <p:nvPr/>
        </p:nvSpPr>
        <p:spPr>
          <a:xfrm>
            <a:off x="2686151" y="369790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39" name="Rectangle: Rounded Corners 49">
            <a:extLst>
              <a:ext uri="{FF2B5EF4-FFF2-40B4-BE49-F238E27FC236}">
                <a16:creationId xmlns:a16="http://schemas.microsoft.com/office/drawing/2014/main" id="{733B3B94-1A03-48BE-AB05-865911C8840E}"/>
              </a:ext>
            </a:extLst>
          </p:cNvPr>
          <p:cNvSpPr/>
          <p:nvPr/>
        </p:nvSpPr>
        <p:spPr>
          <a:xfrm>
            <a:off x="3691987" y="4336619"/>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0" name="Rectangle: Rounded Corners 49">
            <a:extLst>
              <a:ext uri="{FF2B5EF4-FFF2-40B4-BE49-F238E27FC236}">
                <a16:creationId xmlns:a16="http://schemas.microsoft.com/office/drawing/2014/main" id="{733B3B94-1A03-48BE-AB05-865911C8840E}"/>
              </a:ext>
            </a:extLst>
          </p:cNvPr>
          <p:cNvSpPr/>
          <p:nvPr/>
        </p:nvSpPr>
        <p:spPr>
          <a:xfrm>
            <a:off x="822960" y="4320457"/>
            <a:ext cx="1945569"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1" name="TextBox 40"/>
          <p:cNvSpPr txBox="1"/>
          <p:nvPr/>
        </p:nvSpPr>
        <p:spPr>
          <a:xfrm>
            <a:off x="2768529" y="435316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42" name="Rectangle: Rounded Corners 49">
            <a:extLst>
              <a:ext uri="{FF2B5EF4-FFF2-40B4-BE49-F238E27FC236}">
                <a16:creationId xmlns:a16="http://schemas.microsoft.com/office/drawing/2014/main" id="{733B3B94-1A03-48BE-AB05-865911C8840E}"/>
              </a:ext>
            </a:extLst>
          </p:cNvPr>
          <p:cNvSpPr/>
          <p:nvPr/>
        </p:nvSpPr>
        <p:spPr>
          <a:xfrm>
            <a:off x="1075042" y="5415183"/>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43" name="Straight Connector 42"/>
          <p:cNvCxnSpPr/>
          <p:nvPr/>
        </p:nvCxnSpPr>
        <p:spPr>
          <a:xfrm>
            <a:off x="3191682" y="5208088"/>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92807" y="5208087"/>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9">
            <a:extLst>
              <a:ext uri="{FF2B5EF4-FFF2-40B4-BE49-F238E27FC236}">
                <a16:creationId xmlns:a16="http://schemas.microsoft.com/office/drawing/2014/main" id="{733B3B94-1A03-48BE-AB05-865911C8840E}"/>
              </a:ext>
            </a:extLst>
          </p:cNvPr>
          <p:cNvSpPr/>
          <p:nvPr/>
        </p:nvSpPr>
        <p:spPr>
          <a:xfrm>
            <a:off x="3459832" y="542572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6" name="Rounded Rectangle 45"/>
          <p:cNvSpPr/>
          <p:nvPr/>
        </p:nvSpPr>
        <p:spPr>
          <a:xfrm>
            <a:off x="6648628" y="542572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p:cNvSpPr txBox="1"/>
              <p:nvPr/>
            </p:nvSpPr>
            <p:spPr>
              <a:xfrm>
                <a:off x="5757285" y="535332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57285" y="5353323"/>
                <a:ext cx="56938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27B43B8-84A5-48C2-9021-2EAE06D44213}"/>
              </a:ext>
            </a:extLst>
          </p:cNvPr>
          <p:cNvSpPr txBox="1"/>
          <p:nvPr/>
        </p:nvSpPr>
        <p:spPr>
          <a:xfrm>
            <a:off x="518175" y="4900124"/>
            <a:ext cx="2514406"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as Open System</a:t>
            </a:r>
          </a:p>
        </p:txBody>
      </p:sp>
      <p:sp>
        <p:nvSpPr>
          <p:cNvPr id="32" name="Rectangle 31">
            <a:extLst>
              <a:ext uri="{FF2B5EF4-FFF2-40B4-BE49-F238E27FC236}">
                <a16:creationId xmlns:a16="http://schemas.microsoft.com/office/drawing/2014/main" id="{F8170A9A-7813-4135-A59E-65FC148C5BF3}"/>
              </a:ext>
            </a:extLst>
          </p:cNvPr>
          <p:cNvSpPr/>
          <p:nvPr/>
        </p:nvSpPr>
        <p:spPr>
          <a:xfrm>
            <a:off x="959847" y="5307624"/>
            <a:ext cx="2097522" cy="6908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3" name="Rectangle 32">
            <a:extLst>
              <a:ext uri="{FF2B5EF4-FFF2-40B4-BE49-F238E27FC236}">
                <a16:creationId xmlns:a16="http://schemas.microsoft.com/office/drawing/2014/main" id="{C7B405CF-20FB-404E-958F-CFD45F7AC9DF}"/>
              </a:ext>
            </a:extLst>
          </p:cNvPr>
          <p:cNvSpPr/>
          <p:nvPr/>
        </p:nvSpPr>
        <p:spPr>
          <a:xfrm flipH="1">
            <a:off x="3144705" y="5138086"/>
            <a:ext cx="227790" cy="100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6" name="TextBox 35">
            <a:extLst>
              <a:ext uri="{FF2B5EF4-FFF2-40B4-BE49-F238E27FC236}">
                <a16:creationId xmlns:a16="http://schemas.microsoft.com/office/drawing/2014/main" id="{19AF1645-2C42-4836-B026-C82CBE17B0C3}"/>
              </a:ext>
            </a:extLst>
          </p:cNvPr>
          <p:cNvSpPr txBox="1"/>
          <p:nvPr/>
        </p:nvSpPr>
        <p:spPr>
          <a:xfrm>
            <a:off x="3473619" y="5845503"/>
            <a:ext cx="2400708"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Constructors</a:t>
            </a:r>
          </a:p>
        </p:txBody>
      </p:sp>
      <p:sp>
        <p:nvSpPr>
          <p:cNvPr id="37" name="TextBox 36">
            <a:extLst>
              <a:ext uri="{FF2B5EF4-FFF2-40B4-BE49-F238E27FC236}">
                <a16:creationId xmlns:a16="http://schemas.microsoft.com/office/drawing/2014/main" id="{CEFF9CB1-93AD-4C5D-BEE6-09D24C660BCB}"/>
              </a:ext>
            </a:extLst>
          </p:cNvPr>
          <p:cNvSpPr txBox="1"/>
          <p:nvPr/>
        </p:nvSpPr>
        <p:spPr>
          <a:xfrm>
            <a:off x="3455712" y="3281806"/>
            <a:ext cx="1377875"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Refinement</a:t>
            </a:r>
          </a:p>
        </p:txBody>
      </p:sp>
      <p:sp>
        <p:nvSpPr>
          <p:cNvPr id="47" name="Rectangle 46">
            <a:extLst>
              <a:ext uri="{FF2B5EF4-FFF2-40B4-BE49-F238E27FC236}">
                <a16:creationId xmlns:a16="http://schemas.microsoft.com/office/drawing/2014/main" id="{890D94F5-5FD8-4EC5-A8E2-79F035BE60E4}"/>
              </a:ext>
            </a:extLst>
          </p:cNvPr>
          <p:cNvSpPr/>
          <p:nvPr/>
        </p:nvSpPr>
        <p:spPr>
          <a:xfrm>
            <a:off x="2677164" y="3701632"/>
            <a:ext cx="923459" cy="371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6642E9AF-F33D-41A5-9634-8907956A6DBC}"/>
              </a:ext>
            </a:extLst>
          </p:cNvPr>
          <p:cNvSpPr/>
          <p:nvPr/>
        </p:nvSpPr>
        <p:spPr>
          <a:xfrm>
            <a:off x="3278736" y="1563359"/>
            <a:ext cx="2176358" cy="778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DF22262B-7D25-46FE-8F26-C16A67186390}"/>
              </a:ext>
            </a:extLst>
          </p:cNvPr>
          <p:cNvSpPr txBox="1"/>
          <p:nvPr/>
        </p:nvSpPr>
        <p:spPr>
          <a:xfrm>
            <a:off x="3691987" y="1102574"/>
            <a:ext cx="1416742"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Substitution</a:t>
            </a:r>
          </a:p>
        </p:txBody>
      </p:sp>
      <p:sp>
        <p:nvSpPr>
          <p:cNvPr id="4" name="TextBox 3"/>
          <p:cNvSpPr txBox="1"/>
          <p:nvPr/>
        </p:nvSpPr>
        <p:spPr>
          <a:xfrm>
            <a:off x="163144" y="6080591"/>
            <a:ext cx="25726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panose="02040503050406030204"/>
                <a:ea typeface="+mn-ea"/>
                <a:cs typeface="+mn-cs"/>
              </a:rPr>
              <a:t>[Mocha, SMV, IOA]</a:t>
            </a:r>
            <a:endParaRPr kumimoji="0" lang="en-US" sz="2400" b="0"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538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animBg="1"/>
      <p:bldP spid="40" grpId="0" animBg="1"/>
      <p:bldP spid="41" grpId="0"/>
      <p:bldP spid="42" grpId="0" animBg="1"/>
      <p:bldP spid="45" grpId="0" animBg="1"/>
      <p:bldP spid="46" grpId="0" animBg="1"/>
      <p:bldP spid="3" grpId="0"/>
      <p:bldP spid="31" grpId="0" animBg="1"/>
      <p:bldP spid="32" grpId="0" animBg="1"/>
      <p:bldP spid="33" grpId="0" animBg="1"/>
      <p:bldP spid="36" grpId="0" animBg="1"/>
      <p:bldP spid="37" grpId="0" animBg="1"/>
      <p:bldP spid="47" grpId="0" animBg="1"/>
      <p:bldP spid="48" grpId="0" animBg="1"/>
      <p:bldP spid="4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r>
                  <a:rPr lang="en-US" sz="2400" dirty="0" smtClean="0">
                    <a:solidFill>
                      <a:srgbClr val="7030A0"/>
                    </a:solidFill>
                  </a:rPr>
                  <a:t>[Step] </a:t>
                </a:r>
                <a:r>
                  <a:rPr lang="en-US" sz="2400" dirty="0" smtClean="0"/>
                  <a:t>Composition is language intersection.</a:t>
                </a:r>
              </a:p>
              <a:p>
                <a:r>
                  <a:rPr lang="en-US" sz="2400" dirty="0" smtClean="0">
                    <a:solidFill>
                      <a:srgbClr val="7030A0"/>
                    </a:solidFill>
                  </a:rPr>
                  <a:t>[Step] </a:t>
                </a:r>
                <a:r>
                  <a:rPr lang="en-US" sz="2400" dirty="0" smtClean="0"/>
                  <a:t>Well-formed module and its operational semantics.</a:t>
                </a:r>
              </a:p>
              <a:p>
                <a:r>
                  <a:rPr lang="en-US" sz="2400" dirty="0" smtClean="0">
                    <a:solidFill>
                      <a:srgbClr val="7030A0"/>
                    </a:solidFill>
                  </a:rPr>
                  <a:t>[Step] </a:t>
                </a:r>
                <a:r>
                  <a:rPr lang="en-US" sz="2400" dirty="0" smtClean="0"/>
                  <a:t>Module Constructors.</a:t>
                </a:r>
                <a:endParaRPr lang="en-US" sz="2400" dirty="0"/>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904472" y="4729018"/>
            <a:ext cx="6520872" cy="600364"/>
          </a:xfrm>
          <a:prstGeom prst="rect">
            <a:avLst/>
          </a:prstGeom>
          <a:solidFill>
            <a:srgbClr val="92D05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7976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11969</TotalTime>
  <Words>2202</Words>
  <Application>Microsoft Office PowerPoint</Application>
  <PresentationFormat>On-screen Show (4:3)</PresentationFormat>
  <Paragraphs>391</Paragraphs>
  <Slides>21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AngsanaUPC</vt:lpstr>
      <vt:lpstr>Arial</vt:lpstr>
      <vt:lpstr>Arial Narrow</vt:lpstr>
      <vt:lpstr>Calibri</vt:lpstr>
      <vt:lpstr>Cambria</vt:lpstr>
      <vt:lpstr>Cambria Math</vt:lpstr>
      <vt:lpstr>LinBiolinumT</vt:lpstr>
      <vt:lpstr>LinLibertineT</vt:lpstr>
      <vt:lpstr>Wingdings</vt:lpstr>
      <vt:lpstr>Retrospect</vt:lpstr>
      <vt:lpstr>Safe Asynchronous Programming: Methodology, Language, and Tools</vt:lpstr>
      <vt:lpstr>Characteristics of Distributed Systems</vt:lpstr>
      <vt:lpstr>Fault-Tolerant Distributed Services</vt:lpstr>
      <vt:lpstr>Testing Distributed Systems is Challenging</vt:lpstr>
      <vt:lpstr>Abstraction based Decomposition</vt:lpstr>
      <vt:lpstr>Coverage Amplification</vt:lpstr>
      <vt:lpstr>Monolithic vs Compositional</vt:lpstr>
      <vt:lpstr>Abstraction based Decomposition</vt:lpstr>
      <vt:lpstr>Road Map</vt:lpstr>
      <vt:lpstr>PowerPoint Presentation</vt:lpstr>
      <vt:lpstr>Road Map</vt:lpstr>
      <vt:lpstr>ModP Module</vt:lpstr>
      <vt:lpstr>Abstraction based Decomposition</vt:lpstr>
      <vt:lpstr>Road Map</vt:lpstr>
      <vt:lpstr>ModP Module</vt:lpstr>
      <vt:lpstr>Traces and Refinement</vt:lpstr>
      <vt:lpstr>Road Map</vt:lpstr>
      <vt:lpstr>Composition is Intersection</vt:lpstr>
      <vt:lpstr>Hiding Events</vt:lpstr>
      <vt:lpstr>Compositional Testing the Software Stack</vt:lpstr>
      <vt:lpstr>Performance of ModP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405</cp:revision>
  <dcterms:created xsi:type="dcterms:W3CDTF">2015-07-12T05:32:15Z</dcterms:created>
  <dcterms:modified xsi:type="dcterms:W3CDTF">2019-06-17T21:07:42Z</dcterms:modified>
</cp:coreProperties>
</file>