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3878" autoAdjust="0"/>
  </p:normalViewPr>
  <p:slideViewPr>
    <p:cSldViewPr snapToGrid="0">
      <p:cViewPr varScale="1">
        <p:scale>
          <a:sx n="120" d="100"/>
          <a:sy n="120" d="100"/>
        </p:scale>
        <p:origin x="77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763045-5DA1-4F2B-B19E-CD3C61D9F6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2BBCF8-87E3-4047-8E4A-18390AA2C1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1A6FD-3ACD-4666-B601-2198EA538879}" type="datetimeFigureOut">
              <a:rPr lang="en-US" smtClean="0"/>
              <a:t>6/22/19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21007-F070-4A2B-9CFF-85BBA08109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0208D-B017-4322-89A3-9F05DB8DB2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2CF61-CFF7-4632-A24D-C3871B226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332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F9D4D-9EA6-4037-AB5B-4AEE090FBDF0}" type="datetimeFigureOut">
              <a:rPr lang="en-US" smtClean="0"/>
              <a:t>6/22/19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86647-7AE0-4CBA-AC4E-932692EE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329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the applications</a:t>
            </a:r>
            <a:r>
              <a:rPr lang="en-US" baseline="0" dirty="0"/>
              <a:t> across domains are event-driven in nature consisting of processing communicating with each other by sending messages.</a:t>
            </a:r>
          </a:p>
          <a:p>
            <a:endParaRPr lang="en-US" baseline="0" dirty="0"/>
          </a:p>
          <a:p>
            <a:r>
              <a:rPr lang="en-US" baseline="0" dirty="0"/>
              <a:t>Device drivers in OS, web-app are event-driven. </a:t>
            </a:r>
          </a:p>
          <a:p>
            <a:r>
              <a:rPr lang="en-US" baseline="0" dirty="0"/>
              <a:t>Distributed systems by </a:t>
            </a:r>
            <a:r>
              <a:rPr lang="en-US" baseline="0" dirty="0" err="1"/>
              <a:t>contruction</a:t>
            </a:r>
            <a:r>
              <a:rPr lang="en-US" baseline="0" dirty="0"/>
              <a:t> are event-driven in nature as nodes communicate by sending messaging.</a:t>
            </a:r>
          </a:p>
          <a:p>
            <a:r>
              <a:rPr lang="en-US" baseline="0" dirty="0"/>
              <a:t>More recently, robotic applications are becoming more and more complex and are implemented as </a:t>
            </a:r>
            <a:r>
              <a:rPr lang="en-US" baseline="0" dirty="0" err="1"/>
              <a:t>concurren</a:t>
            </a:r>
            <a:r>
              <a:rPr lang="en-US" baseline="0" dirty="0"/>
              <a:t> event-driven systems.</a:t>
            </a:r>
          </a:p>
          <a:p>
            <a:endParaRPr lang="en-US" baseline="0" dirty="0"/>
          </a:p>
          <a:p>
            <a:r>
              <a:rPr lang="en-US" baseline="0" dirty="0"/>
              <a:t>To summarize, the paradigm of event-driven programming is becoming popular across domains as the applications are becoming more and more parallel and distributed in nature.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86647-7AE0-4CBA-AC4E-932692EE63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93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921" y="1477073"/>
            <a:ext cx="7543800" cy="955497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921" y="2995925"/>
            <a:ext cx="75438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0" baseline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chemeClr val="tx1"/>
                </a:solidFill>
              </a:rPr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SafeAsync</a:t>
            </a:r>
            <a:r>
              <a:rPr lang="en-US" dirty="0"/>
              <a:t>: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822960" y="4452906"/>
            <a:ext cx="7543800" cy="1253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798921" y="4621102"/>
            <a:ext cx="7543800" cy="914400"/>
          </a:xfrm>
        </p:spPr>
        <p:txBody>
          <a:bodyPr/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3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335640"/>
            <a:ext cx="7543801" cy="453345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486918" indent="-285750">
              <a:buFont typeface="Arial" panose="020B0604020202020204" pitchFamily="34" charset="0"/>
              <a:buChar char="•"/>
              <a:defRPr>
                <a:solidFill>
                  <a:srgbClr val="0070C0"/>
                </a:solidFill>
              </a:defRPr>
            </a:lvl2pPr>
            <a:lvl3pPr marL="669798" indent="-285750">
              <a:buFont typeface="Arial" panose="020B0604020202020204" pitchFamily="34" charset="0"/>
              <a:buChar char="•"/>
              <a:defRPr/>
            </a:lvl3pPr>
            <a:lvl4pPr marL="852678" indent="-285750">
              <a:buFont typeface="Arial" panose="020B0604020202020204" pitchFamily="34" charset="0"/>
              <a:buChar char="•"/>
              <a:defRPr/>
            </a:lvl4pPr>
            <a:lvl5pPr marL="1035558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SafeAsync</a:t>
            </a:r>
            <a:r>
              <a:rPr lang="en-US" dirty="0"/>
              <a:t>: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7CC721F-1D71-470D-9ADD-E53F1C9EB2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4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921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273996"/>
            <a:ext cx="3703320" cy="4595098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273996"/>
            <a:ext cx="3703320" cy="4595099"/>
          </a:xfrm>
        </p:spPr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SafeAsync</a:t>
            </a:r>
            <a:r>
              <a:rPr lang="en-US" dirty="0"/>
              <a:t>: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6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PLDI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SafeAsync: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7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SafeAsync</a:t>
            </a:r>
            <a:r>
              <a:rPr lang="en-US" dirty="0"/>
              <a:t>: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8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7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(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08916"/>
            <a:ext cx="7543800" cy="802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71582"/>
            <a:ext cx="7543801" cy="45437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486918" lvl="1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30300" y="6459786"/>
            <a:ext cx="45206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SafeAsync</a:t>
            </a:r>
            <a:r>
              <a:rPr lang="en-US" dirty="0"/>
              <a:t>: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77CC721F-1D71-470D-9ADD-E53F1C9EB23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94570" y="1058449"/>
            <a:ext cx="8336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80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80" r:id="rId4"/>
    <p:sldLayoutId id="2147483681" r:id="rId5"/>
    <p:sldLayoutId id="2147483682" r:id="rId6"/>
    <p:sldLayoutId id="2147483683" r:id="rId7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201168" indent="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None/>
        <a:defRPr lang="en-US" sz="1800" kern="1200" dirty="0">
          <a:solidFill>
            <a:srgbClr val="0070C0"/>
          </a:solidFill>
          <a:latin typeface="+mn-lt"/>
          <a:ea typeface="+mn-ea"/>
          <a:cs typeface="+mn-cs"/>
        </a:defRPr>
      </a:lvl2pPr>
      <a:lvl3pPr marL="66979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5267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3555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/>
              <a:t>Safe Asynchronous Programming: Methodology, Language, and Tools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PLDI 2019 Tutorials</a:t>
            </a:r>
          </a:p>
        </p:txBody>
      </p:sp>
    </p:spTree>
    <p:extLst>
      <p:ext uri="{BB962C8B-B14F-4D97-AF65-F5344CB8AC3E}">
        <p14:creationId xmlns:p14="http://schemas.microsoft.com/office/powerpoint/2010/main" val="7509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 of P (USB 3.0)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11074DB-ECD2-4FB0-9A67-D1DDCD9A6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071" y="2045970"/>
            <a:ext cx="5493544" cy="3736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69C30AC9-F4A9-4AFC-A3E2-A7E5E8BAE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049" y="2045970"/>
            <a:ext cx="5287052" cy="3486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5308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AB32-C99F-3141-A45B-C14C2C45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A9BC-5563-1B41-9FE0-AFE5C030F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2013: Methodology and programming model developed</a:t>
            </a:r>
          </a:p>
          <a:p>
            <a:r>
              <a:rPr lang="en-US" dirty="0"/>
              <a:t>2014: First compiler with C and Zing backend</a:t>
            </a:r>
          </a:p>
          <a:p>
            <a:r>
              <a:rPr lang="en-US" dirty="0"/>
              <a:t>2015: P# provides methodology in C# on .NET</a:t>
            </a:r>
          </a:p>
          <a:p>
            <a:r>
              <a:rPr lang="en-US" dirty="0"/>
              <a:t>2016-2018: Gradual adoption of P# in Azure services</a:t>
            </a:r>
          </a:p>
          <a:p>
            <a:r>
              <a:rPr lang="en-US" dirty="0"/>
              <a:t>2018: P modules designed and new compiler targeting C and P#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9199A-96CB-6646-A842-25C2F27DF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82F66-6B0F-5045-887D-E2FB407C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44039-2772-5346-A725-EF9F2643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07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 that Used/Adapted 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8F6105-3280-4FB7-82BC-D9E799566739}"/>
              </a:ext>
            </a:extLst>
          </p:cNvPr>
          <p:cNvSpPr txBox="1"/>
          <p:nvPr/>
        </p:nvSpPr>
        <p:spPr>
          <a:xfrm>
            <a:off x="527664" y="1727363"/>
            <a:ext cx="343055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P Drivers</a:t>
            </a:r>
          </a:p>
          <a:p>
            <a:pPr lvl="0"/>
            <a:endParaRPr lang="en-US" sz="2800" dirty="0"/>
          </a:p>
          <a:p>
            <a:pPr lvl="0"/>
            <a:r>
              <a:rPr lang="en-US" sz="2800" dirty="0"/>
              <a:t>USB host</a:t>
            </a:r>
          </a:p>
          <a:p>
            <a:pPr lvl="0"/>
            <a:r>
              <a:rPr lang="en-US" sz="2800" dirty="0"/>
              <a:t>USB function </a:t>
            </a:r>
          </a:p>
          <a:p>
            <a:pPr lvl="0"/>
            <a:r>
              <a:rPr lang="en-US" sz="2800" dirty="0"/>
              <a:t>UART class extension</a:t>
            </a:r>
          </a:p>
          <a:p>
            <a:pPr lvl="0"/>
            <a:r>
              <a:rPr lang="en-US" sz="2800" dirty="0"/>
              <a:t>Hid class</a:t>
            </a:r>
          </a:p>
          <a:p>
            <a:pPr lvl="0"/>
            <a:r>
              <a:rPr lang="en-US" sz="2800" dirty="0"/>
              <a:t>USB Type C stack </a:t>
            </a:r>
          </a:p>
          <a:p>
            <a:pPr lvl="0"/>
            <a:r>
              <a:rPr lang="en-US" sz="2800" dirty="0"/>
              <a:t>Media Agnostic USB </a:t>
            </a:r>
          </a:p>
          <a:p>
            <a:pPr lvl="0"/>
            <a:r>
              <a:rPr lang="en-US" sz="2800" dirty="0"/>
              <a:t>Bluetooth</a:t>
            </a:r>
          </a:p>
          <a:p>
            <a:pPr lvl="0"/>
            <a:r>
              <a:rPr lang="en-US" sz="2800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8D5B1-5D04-49E8-9B54-211B7E08D6F3}"/>
              </a:ext>
            </a:extLst>
          </p:cNvPr>
          <p:cNvSpPr txBox="1"/>
          <p:nvPr/>
        </p:nvSpPr>
        <p:spPr>
          <a:xfrm>
            <a:off x="4620341" y="1727363"/>
            <a:ext cx="272536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P# Services</a:t>
            </a:r>
          </a:p>
          <a:p>
            <a:endParaRPr lang="en-US" sz="2800" dirty="0"/>
          </a:p>
          <a:p>
            <a:r>
              <a:rPr lang="en-US" sz="2800" dirty="0"/>
              <a:t>Batch (&gt;1)</a:t>
            </a:r>
          </a:p>
          <a:p>
            <a:r>
              <a:rPr lang="en-US" sz="2800" dirty="0"/>
              <a:t>Blockchain (&gt;1)</a:t>
            </a:r>
          </a:p>
          <a:p>
            <a:r>
              <a:rPr lang="en-US" sz="2800" dirty="0" err="1"/>
              <a:t>PreProvisioning</a:t>
            </a:r>
            <a:endParaRPr lang="en-US" sz="2800" dirty="0"/>
          </a:p>
          <a:p>
            <a:r>
              <a:rPr lang="en-US" sz="2800" dirty="0" err="1"/>
              <a:t>AzMove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F33DB-31CF-414B-A831-97B30B385241}"/>
              </a:ext>
            </a:extLst>
          </p:cNvPr>
          <p:cNvSpPr txBox="1"/>
          <p:nvPr/>
        </p:nvSpPr>
        <p:spPr>
          <a:xfrm>
            <a:off x="4572000" y="5244120"/>
            <a:ext cx="41415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Custom implementations of P model</a:t>
            </a:r>
          </a:p>
          <a:p>
            <a:r>
              <a:rPr lang="en-US" sz="2000" dirty="0"/>
              <a:t>in two services in Office and Azure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979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Lessons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“Connecting specifications to executable code is difficult”</a:t>
            </a:r>
          </a:p>
          <a:p>
            <a:pPr marL="829818" lvl="1" indent="-342900"/>
            <a:r>
              <a:rPr lang="en-US" dirty="0"/>
              <a:t>even if the goal is less ambitious than full proof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“Nondeterminism is pervasive in concurrent and distributed systems”</a:t>
            </a:r>
          </a:p>
          <a:p>
            <a:pPr marL="829818" lvl="1" indent="-342900"/>
            <a:r>
              <a:rPr lang="en-US" dirty="0"/>
              <a:t>runtimes must be designed with control in mind; too difficult to add later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i="1" dirty="0"/>
              <a:t>Getting a new language adopted is difficult</a:t>
            </a:r>
            <a:r>
              <a:rPr lang="en-US" dirty="0"/>
              <a:t>”</a:t>
            </a:r>
          </a:p>
          <a:p>
            <a:pPr marL="829818" lvl="1" indent="-342900"/>
            <a:r>
              <a:rPr lang="en-US" dirty="0"/>
              <a:t>even if you have the most amazing feature X; practically Y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Y</a:t>
            </a:r>
            <a:r>
              <a:rPr lang="en-US" baseline="-25000" dirty="0" err="1"/>
              <a:t>n</a:t>
            </a:r>
            <a:r>
              <a:rPr lang="en-US" dirty="0"/>
              <a:t> are also needed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i="1" dirty="0"/>
              <a:t>Compiler and runtime are two different things</a:t>
            </a:r>
            <a:r>
              <a:rPr lang="en-US" dirty="0"/>
              <a:t>”</a:t>
            </a:r>
          </a:p>
          <a:p>
            <a:pPr marL="829818" lvl="1" indent="-342900"/>
            <a:r>
              <a:rPr lang="en-US" dirty="0"/>
              <a:t>usable runtime is prerequisite for a usable compiler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098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P/P# in relation to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Key capabilities not found together in any other system: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Programming model and implementation based on asynchronous communicating state machines.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Controlled concurrency testing against safety and liveness properties and reproducible error traces.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Modules for compositional reasoning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What about model checkers (SPIN, TLA, ..)?</a:t>
            </a:r>
          </a:p>
          <a:p>
            <a:pPr marL="829818" lvl="1" indent="-342900"/>
            <a:r>
              <a:rPr lang="en-US" dirty="0"/>
              <a:t>No methodology for connecting models and specifications to executable code</a:t>
            </a:r>
          </a:p>
          <a:p>
            <a:r>
              <a:rPr lang="en-US" dirty="0"/>
              <a:t>What about </a:t>
            </a:r>
            <a:r>
              <a:rPr lang="en-US" dirty="0" err="1"/>
              <a:t>fuzzers</a:t>
            </a:r>
            <a:r>
              <a:rPr lang="en-US" dirty="0"/>
              <a:t> (Jepson, …)?</a:t>
            </a:r>
          </a:p>
          <a:p>
            <a:pPr marL="829818" lvl="1" indent="-342900"/>
            <a:r>
              <a:rPr lang="en-US" dirty="0"/>
              <a:t>No modeling or specifications</a:t>
            </a:r>
          </a:p>
          <a:p>
            <a:pPr marL="829818" lvl="1" indent="-342900"/>
            <a:r>
              <a:rPr lang="en-US" dirty="0"/>
              <a:t>Error traces are not reproducible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4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Pantazis Deligiannis, Microsoft Research, Redmond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Ankush Desai, University of California, Berkeley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Akash Lal, Microsoft Research, Bangalore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Shaz Qadeer, Facebook, Menlo Park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80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Part 1 (09:00 - 10:00) : Introduction to the P language.</a:t>
            </a:r>
          </a:p>
          <a:p>
            <a:pPr marL="829818" lvl="1" indent="-342900"/>
            <a:r>
              <a:rPr lang="en-US" b="1" dirty="0"/>
              <a:t>Introduction, evolution of P, and an overview of the P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Part 2 (10:00 – 11:00):  P# Runtime.</a:t>
            </a:r>
          </a:p>
          <a:p>
            <a:pPr marL="829818" lvl="1" indent="-342900"/>
            <a:r>
              <a:rPr lang="en-US" b="1" dirty="0"/>
              <a:t>Introduction and a tutorial on the P# programming framework, a C# runtime for P.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Part 3 (11:20 – 12:30): Building Distributed Services using P# </a:t>
            </a:r>
            <a:endParaRPr lang="en-US" dirty="0"/>
          </a:p>
          <a:p>
            <a:pPr marL="829818" lvl="1" indent="-342900"/>
            <a:r>
              <a:rPr lang="en-US" b="1" dirty="0"/>
              <a:t>Building reliable distributed services using P# and the Reliable State Machines (RSM) framework (at Microsoft Azure)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Part 4 (14:00 – 15: 30): Safety Testing of </a:t>
            </a:r>
            <a:r>
              <a:rPr lang="en-US" b="1" dirty="0" err="1"/>
              <a:t>Async</a:t>
            </a:r>
            <a:r>
              <a:rPr lang="en-US" b="1" dirty="0"/>
              <a:t>. Systems.</a:t>
            </a:r>
          </a:p>
          <a:p>
            <a:pPr marL="829818" lvl="1" indent="-342900"/>
            <a:r>
              <a:rPr lang="en-US" b="1" dirty="0"/>
              <a:t>From scalable monolithic to compositional testing of asynchronous 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Part 5 (16:00 – 17:00): Liveness Testing of </a:t>
            </a:r>
            <a:r>
              <a:rPr lang="en-US" b="1" dirty="0" err="1"/>
              <a:t>Async</a:t>
            </a:r>
            <a:r>
              <a:rPr lang="en-US" b="1" dirty="0"/>
              <a:t>. Systems.</a:t>
            </a:r>
          </a:p>
          <a:p>
            <a:pPr marL="829818" lvl="1" indent="-342900"/>
            <a:r>
              <a:rPr lang="en-US" b="1" dirty="0"/>
              <a:t>Specifying and Finding liveness violations in real-world distributed systems.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3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Event Driven Asynchronous Systems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49087" y="1516499"/>
            <a:ext cx="2239837" cy="1723851"/>
            <a:chOff x="822959" y="3425198"/>
            <a:chExt cx="2461779" cy="1821853"/>
          </a:xfrm>
        </p:grpSpPr>
        <p:pic>
          <p:nvPicPr>
            <p:cNvPr id="21" name="Picture 6" descr="Image result for window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959" y="4165367"/>
              <a:ext cx="1025331" cy="962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Image result for device driver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958" y="3425198"/>
              <a:ext cx="885409" cy="83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Image result for web-application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0062" y="4238223"/>
              <a:ext cx="1534676" cy="1008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5033782" y="1504979"/>
            <a:ext cx="2504666" cy="1561620"/>
            <a:chOff x="4820717" y="1459788"/>
            <a:chExt cx="2504666" cy="1561620"/>
          </a:xfrm>
        </p:grpSpPr>
        <p:pic>
          <p:nvPicPr>
            <p:cNvPr id="25" name="Picture 2" descr="http://www.reveautomation.com/images/project/industrialAutomation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4567" y="1459788"/>
              <a:ext cx="1680816" cy="696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Image result for drones robotics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0717" y="2154077"/>
              <a:ext cx="1647700" cy="867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/>
          <p:cNvSpPr txBox="1"/>
          <p:nvPr/>
        </p:nvSpPr>
        <p:spPr>
          <a:xfrm>
            <a:off x="932156" y="3222643"/>
            <a:ext cx="2734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Operating System, Device-Drivers, Web-Applications.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14321" y="3213205"/>
            <a:ext cx="2734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Industrial Automation, Robotic System, Cyber Physical Systems.</a:t>
            </a:r>
          </a:p>
        </p:txBody>
      </p:sp>
      <p:pic>
        <p:nvPicPr>
          <p:cNvPr id="29" name="Picture 2" descr="Image result for distributed system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62" y="4044461"/>
            <a:ext cx="2328613" cy="137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922337" y="5502947"/>
            <a:ext cx="2734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Distributed Systems, Distributed Storage.</a:t>
            </a:r>
          </a:p>
        </p:txBody>
      </p:sp>
      <p:pic>
        <p:nvPicPr>
          <p:cNvPr id="31" name="Picture 10" descr="Image result for ros operating system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182" y="2269878"/>
            <a:ext cx="1455461" cy="74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Image result for IOT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621" y="3895317"/>
            <a:ext cx="2183722" cy="15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491874" y="5598468"/>
            <a:ext cx="2734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Internet of Things.</a:t>
            </a:r>
          </a:p>
        </p:txBody>
      </p:sp>
    </p:spTree>
    <p:extLst>
      <p:ext uri="{BB962C8B-B14F-4D97-AF65-F5344CB8AC3E}">
        <p14:creationId xmlns:p14="http://schemas.microsoft.com/office/powerpoint/2010/main" val="3370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Characteristics of Event Driven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Event-Driven Asynchronous System (actor model):</a:t>
            </a:r>
          </a:p>
          <a:p>
            <a:pPr marL="829818" lvl="1" indent="-342900"/>
            <a:r>
              <a:rPr lang="en-US" sz="2000" dirty="0"/>
              <a:t>Collection of concurrently executing processes.</a:t>
            </a:r>
          </a:p>
          <a:p>
            <a:pPr marL="829818" lvl="1" indent="-342900"/>
            <a:r>
              <a:rPr lang="en-US" sz="2000" dirty="0"/>
              <a:t>Processes can be created dynamically.</a:t>
            </a:r>
          </a:p>
          <a:p>
            <a:pPr marL="829818" lvl="1" indent="-342900"/>
            <a:r>
              <a:rPr lang="en-US" sz="2000" dirty="0"/>
              <a:t>Processes communicate by asynchronously sending messages or events to each other (no shared memory).</a:t>
            </a:r>
          </a:p>
          <a:p>
            <a:pPr marL="829818" lvl="1" indent="-342900"/>
            <a:endParaRPr lang="en-US" sz="2000" dirty="0"/>
          </a:p>
          <a:p>
            <a:pPr marL="829818" lvl="1" indent="-342900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Reactive Systems:</a:t>
            </a:r>
          </a:p>
          <a:p>
            <a:pPr marL="829818" lvl="1" indent="-342900"/>
            <a:r>
              <a:rPr lang="en-US" sz="2000" dirty="0"/>
              <a:t>Processes in the system interact continuously with the environment.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6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27" y="1893379"/>
            <a:ext cx="4529885" cy="327352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94401" y="308214"/>
            <a:ext cx="8497562" cy="692584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Programming Event Driven Systems is Challenging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337" y="1893379"/>
            <a:ext cx="4529885" cy="3273529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743892" y="3248385"/>
            <a:ext cx="2993143" cy="1279920"/>
            <a:chOff x="5039834" y="3388855"/>
            <a:chExt cx="2993143" cy="12799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EC8D57-9AAB-448E-89E9-DAE0F3379228}"/>
                </a:ext>
              </a:extLst>
            </p:cNvPr>
            <p:cNvSpPr txBox="1"/>
            <p:nvPr/>
          </p:nvSpPr>
          <p:spPr>
            <a:xfrm>
              <a:off x="6199044" y="3388855"/>
              <a:ext cx="947695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Segoe WP SemiLight" pitchFamily="34" charset="0"/>
                </a:rPr>
                <a:t>Safety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D10E74-A385-4FE0-8609-14A8B08DB60E}"/>
                </a:ext>
              </a:extLst>
            </p:cNvPr>
            <p:cNvSpPr txBox="1"/>
            <p:nvPr/>
          </p:nvSpPr>
          <p:spPr>
            <a:xfrm>
              <a:off x="5039834" y="3762232"/>
              <a:ext cx="2553904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00B0F0"/>
                  </a:solidFill>
                  <a:latin typeface="Segoe WP SemiLight" pitchFamily="34" charset="0"/>
                </a:rPr>
                <a:t>Specifications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BE6085-A7E1-48E4-BD88-B2A021588491}"/>
                </a:ext>
              </a:extLst>
            </p:cNvPr>
            <p:cNvSpPr txBox="1"/>
            <p:nvPr/>
          </p:nvSpPr>
          <p:spPr>
            <a:xfrm>
              <a:off x="6713385" y="4253277"/>
              <a:ext cx="1319592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Segoe WP SemiLight" pitchFamily="34" charset="0"/>
                </a:rPr>
                <a:t>Liveness!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961822" y="4942299"/>
            <a:ext cx="3521306" cy="1307532"/>
            <a:chOff x="4961822" y="4942299"/>
            <a:chExt cx="3521306" cy="1307532"/>
          </a:xfrm>
        </p:grpSpPr>
        <p:sp>
          <p:nvSpPr>
            <p:cNvPr id="16" name="TextBox 15"/>
            <p:cNvSpPr txBox="1"/>
            <p:nvPr/>
          </p:nvSpPr>
          <p:spPr>
            <a:xfrm>
              <a:off x="5802586" y="5834333"/>
              <a:ext cx="2680542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Segoe WP SemiLight" pitchFamily="34" charset="0"/>
                </a:rPr>
                <a:t>Multiple Components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1822" y="5277513"/>
              <a:ext cx="2295821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00B0F0"/>
                  </a:solidFill>
                  <a:latin typeface="Segoe WP SemiLight" pitchFamily="34" charset="0"/>
                </a:rPr>
                <a:t>Composition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87297" y="4942299"/>
              <a:ext cx="2574744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Segoe WP SemiLight" pitchFamily="34" charset="0"/>
                </a:rPr>
                <a:t>Complex Interaction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79836" y="1217072"/>
            <a:ext cx="3712127" cy="1540562"/>
            <a:chOff x="5079836" y="1217072"/>
            <a:chExt cx="3712127" cy="1540562"/>
          </a:xfrm>
        </p:grpSpPr>
        <p:sp>
          <p:nvSpPr>
            <p:cNvPr id="20" name="TextBox 19"/>
            <p:cNvSpPr txBox="1"/>
            <p:nvPr/>
          </p:nvSpPr>
          <p:spPr>
            <a:xfrm>
              <a:off x="5096346" y="1788138"/>
              <a:ext cx="2641044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00B0F0"/>
                  </a:solidFill>
                  <a:latin typeface="Segoe WP SemiLight" pitchFamily="34" charset="0"/>
                </a:rPr>
                <a:t>Fault Tolerance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11668" y="2342136"/>
              <a:ext cx="1770036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Segoe WP SemiLight" pitchFamily="34" charset="0"/>
                </a:rPr>
                <a:t>Message Loss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079836" y="1217072"/>
              <a:ext cx="3712127" cy="1540562"/>
              <a:chOff x="5079836" y="1217072"/>
              <a:chExt cx="3712127" cy="154056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142857" y="1371527"/>
                <a:ext cx="1649106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Node Failure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179333" y="1217072"/>
                <a:ext cx="1785361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Sensor Failure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079836" y="1788138"/>
                <a:ext cx="2641044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3000" dirty="0">
                    <a:solidFill>
                      <a:srgbClr val="00B0F0"/>
                    </a:solidFill>
                    <a:latin typeface="Segoe WP SemiLight" pitchFamily="34" charset="0"/>
                  </a:rPr>
                  <a:t>Fault Tolerance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895158" y="2342136"/>
                <a:ext cx="1770036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Message Loss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294401" y="3948430"/>
            <a:ext cx="2607227" cy="1778464"/>
            <a:chOff x="294401" y="3948430"/>
            <a:chExt cx="2607227" cy="1778464"/>
          </a:xfrm>
        </p:grpSpPr>
        <p:sp>
          <p:nvSpPr>
            <p:cNvPr id="28" name="TextBox 27"/>
            <p:cNvSpPr txBox="1"/>
            <p:nvPr/>
          </p:nvSpPr>
          <p:spPr>
            <a:xfrm>
              <a:off x="702949" y="4369937"/>
              <a:ext cx="2198679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Segoe WP SemiLight" pitchFamily="34" charset="0"/>
                </a:rPr>
                <a:t>Partial-Synchrony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0911" y="4773204"/>
              <a:ext cx="2260299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00B0F0"/>
                  </a:solidFill>
                  <a:latin typeface="Segoe WP SemiLight" pitchFamily="34" charset="0"/>
                </a:rPr>
                <a:t>Concurrency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94401" y="3948430"/>
              <a:ext cx="2590717" cy="1778464"/>
              <a:chOff x="294401" y="3948430"/>
              <a:chExt cx="2590717" cy="1778464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795623" y="5311396"/>
                <a:ext cx="1519583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 err="1">
                    <a:latin typeface="Segoe WP SemiLight" pitchFamily="34" charset="0"/>
                  </a:rPr>
                  <a:t>Aynschrony</a:t>
                </a:r>
                <a:endParaRPr lang="en-US" sz="2100" dirty="0">
                  <a:latin typeface="Segoe WP SemiLight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67597" y="3948430"/>
                <a:ext cx="1375633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Synchrony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86439" y="4369937"/>
                <a:ext cx="2198679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Partial-Synchrony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94401" y="4773204"/>
                <a:ext cx="2260299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3000" dirty="0">
                    <a:solidFill>
                      <a:srgbClr val="00B0F0"/>
                    </a:solidFill>
                    <a:latin typeface="Segoe WP SemiLight" pitchFamily="34" charset="0"/>
                  </a:rPr>
                  <a:t>Concurrency</a:t>
                </a: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426286" y="1217072"/>
            <a:ext cx="2831535" cy="1983744"/>
            <a:chOff x="426286" y="1217072"/>
            <a:chExt cx="2831535" cy="1983744"/>
          </a:xfrm>
        </p:grpSpPr>
        <p:sp>
          <p:nvSpPr>
            <p:cNvPr id="36" name="TextBox 35"/>
            <p:cNvSpPr txBox="1"/>
            <p:nvPr/>
          </p:nvSpPr>
          <p:spPr>
            <a:xfrm>
              <a:off x="702949" y="1909788"/>
              <a:ext cx="2374111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solidFill>
                    <a:srgbClr val="00B0F0"/>
                  </a:solidFill>
                  <a:latin typeface="Segoe WP SemiLight" pitchFamily="34" charset="0"/>
                </a:rPr>
                <a:t>Environment </a:t>
              </a:r>
            </a:p>
            <a:p>
              <a:r>
                <a:rPr lang="en-US" sz="3000" dirty="0">
                  <a:solidFill>
                    <a:srgbClr val="00B0F0"/>
                  </a:solidFill>
                  <a:latin typeface="Segoe WP SemiLight" pitchFamily="34" charset="0"/>
                </a:rPr>
                <a:t>Modeling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426286" y="1217072"/>
              <a:ext cx="2831535" cy="1983744"/>
              <a:chOff x="426286" y="1217072"/>
              <a:chExt cx="2831535" cy="1983744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1566589" y="1577567"/>
                <a:ext cx="1691232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Uncertainties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42796" y="2785318"/>
                <a:ext cx="1270412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Reactivity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21703" y="1217072"/>
                <a:ext cx="2222660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Non-determinism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86439" y="1909788"/>
                <a:ext cx="2374111" cy="10156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3000" dirty="0">
                    <a:solidFill>
                      <a:srgbClr val="00B0F0"/>
                    </a:solidFill>
                    <a:latin typeface="Segoe WP SemiLight" pitchFamily="34" charset="0"/>
                  </a:rPr>
                  <a:t>Environment </a:t>
                </a:r>
              </a:p>
              <a:p>
                <a:r>
                  <a:rPr lang="en-US" sz="3000" dirty="0">
                    <a:solidFill>
                      <a:srgbClr val="00B0F0"/>
                    </a:solidFill>
                    <a:latin typeface="Segoe WP SemiLight" pitchFamily="34" charset="0"/>
                  </a:rPr>
                  <a:t>Modeling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550079" y="1577567"/>
                <a:ext cx="1691232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Uncertainties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26286" y="2785318"/>
                <a:ext cx="1270412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Reactivity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05193" y="1217072"/>
                <a:ext cx="2222660" cy="4154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latin typeface="Segoe WP SemiLight" pitchFamily="34" charset="0"/>
                  </a:rPr>
                  <a:t>Non-determinism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146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02457"/>
          </a:xfrm>
        </p:spPr>
        <p:txBody>
          <a:bodyPr>
            <a:normAutofit/>
          </a:bodyPr>
          <a:lstStyle/>
          <a:p>
            <a:r>
              <a:rPr lang="en-US" dirty="0"/>
              <a:t>Overview: P Framework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08470" y="4041801"/>
            <a:ext cx="153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Framework</a:t>
            </a:r>
          </a:p>
        </p:txBody>
      </p:sp>
      <p:sp>
        <p:nvSpPr>
          <p:cNvPr id="9" name="Rectangle: Rounded Corners 7"/>
          <p:cNvSpPr/>
          <p:nvPr/>
        </p:nvSpPr>
        <p:spPr>
          <a:xfrm>
            <a:off x="822960" y="1743020"/>
            <a:ext cx="1760912" cy="19480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81394" y="1256084"/>
            <a:ext cx="12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Program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961895" y="1889127"/>
            <a:ext cx="1466643" cy="359936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Implementation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970094" y="2305355"/>
            <a:ext cx="1466643" cy="35284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Specification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977889" y="2727689"/>
            <a:ext cx="1466643" cy="354851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Abstractions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986503" y="3148428"/>
            <a:ext cx="1466643" cy="320445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1183" y="4487948"/>
            <a:ext cx="7586403" cy="175432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P: State machine based language for safe event-driven programming </a:t>
            </a:r>
            <a:r>
              <a:rPr lang="en-US" dirty="0">
                <a:solidFill>
                  <a:srgbClr val="00B050"/>
                </a:solidFill>
              </a:rPr>
              <a:t>[PLDI 2013].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P#: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Asynchronous programming, analysis and testing with State machines in C# </a:t>
            </a:r>
            <a:r>
              <a:rPr lang="en-US" dirty="0">
                <a:solidFill>
                  <a:srgbClr val="00B050"/>
                </a:solidFill>
              </a:rPr>
              <a:t>[PLDI 2015].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Modular P: Implements a module system for hierarchical and compositional reasoning </a:t>
            </a:r>
            <a:r>
              <a:rPr lang="en-US" dirty="0">
                <a:solidFill>
                  <a:srgbClr val="00B050"/>
                </a:solidFill>
              </a:rPr>
              <a:t>[OOPSLA 2018]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9210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02457"/>
          </a:xfrm>
        </p:spPr>
        <p:txBody>
          <a:bodyPr>
            <a:normAutofit/>
          </a:bodyPr>
          <a:lstStyle/>
          <a:p>
            <a:r>
              <a:rPr lang="en-US" dirty="0"/>
              <a:t>Overview: P Framework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99686" y="4279038"/>
            <a:ext cx="153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Framework</a:t>
            </a:r>
          </a:p>
        </p:txBody>
      </p:sp>
      <p:sp>
        <p:nvSpPr>
          <p:cNvPr id="9" name="Rectangle: Rounded Corners 7"/>
          <p:cNvSpPr/>
          <p:nvPr/>
        </p:nvSpPr>
        <p:spPr>
          <a:xfrm>
            <a:off x="822960" y="1743020"/>
            <a:ext cx="1760912" cy="19480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81394" y="1305081"/>
            <a:ext cx="12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Program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961895" y="1889127"/>
            <a:ext cx="1466643" cy="359936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Implementation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970094" y="2305355"/>
            <a:ext cx="1466643" cy="35284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Specification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977889" y="2727689"/>
            <a:ext cx="1466643" cy="354851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Abstractions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986503" y="3148428"/>
            <a:ext cx="1466643" cy="320445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</a:t>
            </a:r>
          </a:p>
        </p:txBody>
      </p:sp>
      <p:sp>
        <p:nvSpPr>
          <p:cNvPr id="15" name="Oval 14"/>
          <p:cNvSpPr/>
          <p:nvPr/>
        </p:nvSpPr>
        <p:spPr>
          <a:xfrm>
            <a:off x="3141950" y="2294904"/>
            <a:ext cx="874999" cy="838968"/>
          </a:xfrm>
          <a:prstGeom prst="ellipse">
            <a:avLst/>
          </a:prstGeom>
          <a:solidFill>
            <a:schemeClr val="bg1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028647" y="2969552"/>
            <a:ext cx="902529" cy="940011"/>
          </a:xfrm>
          <a:prstGeom prst="ellipse">
            <a:avLst/>
          </a:prstGeom>
          <a:ln/>
        </p:spPr>
        <p:style>
          <a:lnRef idx="1">
            <a:schemeClr val="accent6"/>
          </a:lnRef>
          <a:fillRef idx="1003">
            <a:schemeClr val="lt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83742" y="2472091"/>
            <a:ext cx="833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Compiler</a:t>
            </a:r>
          </a:p>
          <a:p>
            <a:r>
              <a:rPr lang="en-US" sz="1200" dirty="0"/>
              <a:t>Toolchain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4879" y="3150074"/>
            <a:ext cx="930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Systematic</a:t>
            </a:r>
          </a:p>
          <a:p>
            <a:pPr algn="ctr"/>
            <a:r>
              <a:rPr lang="en-US" sz="1200" dirty="0"/>
              <a:t>Testing</a:t>
            </a:r>
          </a:p>
          <a:p>
            <a:pPr algn="ctr"/>
            <a:r>
              <a:rPr lang="en-US" sz="1200" dirty="0"/>
              <a:t>Tool</a:t>
            </a:r>
          </a:p>
        </p:txBody>
      </p:sp>
      <p:sp>
        <p:nvSpPr>
          <p:cNvPr id="19" name="Rectangle: Rounded Corners 25"/>
          <p:cNvSpPr/>
          <p:nvPr/>
        </p:nvSpPr>
        <p:spPr>
          <a:xfrm>
            <a:off x="2921697" y="3257853"/>
            <a:ext cx="1322335" cy="43303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1003">
            <a:schemeClr val="lt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Intermediate Code</a:t>
            </a:r>
          </a:p>
        </p:txBody>
      </p:sp>
      <p:cxnSp>
        <p:nvCxnSpPr>
          <p:cNvPr id="20" name="Connector: Elbow 27"/>
          <p:cNvCxnSpPr>
            <a:stCxn id="19" idx="3"/>
            <a:endCxn id="18" idx="1"/>
          </p:cNvCxnSpPr>
          <p:nvPr/>
        </p:nvCxnSpPr>
        <p:spPr>
          <a:xfrm flipV="1">
            <a:off x="4244032" y="3473240"/>
            <a:ext cx="770847" cy="1129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9"/>
          <p:cNvCxnSpPr>
            <a:stCxn id="15" idx="4"/>
            <a:endCxn id="19" idx="0"/>
          </p:cNvCxnSpPr>
          <p:nvPr/>
        </p:nvCxnSpPr>
        <p:spPr>
          <a:xfrm rot="16200000" flipH="1">
            <a:off x="3519167" y="3194154"/>
            <a:ext cx="123981" cy="3415"/>
          </a:xfrm>
          <a:prstGeom prst="bentConnector3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33"/>
          <p:cNvCxnSpPr>
            <a:stCxn id="9" idx="3"/>
            <a:endCxn id="15" idx="2"/>
          </p:cNvCxnSpPr>
          <p:nvPr/>
        </p:nvCxnSpPr>
        <p:spPr>
          <a:xfrm flipV="1">
            <a:off x="2583872" y="2714388"/>
            <a:ext cx="558078" cy="2675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37"/>
          <p:cNvCxnSpPr>
            <a:stCxn id="16" idx="4"/>
            <a:endCxn id="9" idx="2"/>
          </p:cNvCxnSpPr>
          <p:nvPr/>
        </p:nvCxnSpPr>
        <p:spPr>
          <a:xfrm rot="5400000" flipH="1">
            <a:off x="3482435" y="1912087"/>
            <a:ext cx="218457" cy="3776496"/>
          </a:xfrm>
          <a:prstGeom prst="bentConnector3">
            <a:avLst>
              <a:gd name="adj1" fmla="val -104643"/>
            </a:avLst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69293" y="4008724"/>
            <a:ext cx="199900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(Reproducible) Error Trace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2960" y="4648370"/>
            <a:ext cx="7586403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n-US" sz="1600" dirty="0"/>
              <a:t>Scalable Analysis of Event-Driven Programs: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Search Prioritization and Random Testing </a:t>
            </a:r>
            <a:r>
              <a:rPr lang="en-US" sz="1600" dirty="0">
                <a:solidFill>
                  <a:srgbClr val="00B050"/>
                </a:solidFill>
              </a:rPr>
              <a:t>[FSE 2015]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[PLDI 2015].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Lasso Detection for Liveness Testing </a:t>
            </a:r>
            <a:r>
              <a:rPr lang="en-US" sz="1600" dirty="0">
                <a:solidFill>
                  <a:srgbClr val="00B050"/>
                </a:solidFill>
              </a:rPr>
              <a:t>[FMCAD 2017]</a:t>
            </a:r>
          </a:p>
        </p:txBody>
      </p:sp>
    </p:spTree>
    <p:extLst>
      <p:ext uri="{BB962C8B-B14F-4D97-AF65-F5344CB8AC3E}">
        <p14:creationId xmlns:p14="http://schemas.microsoft.com/office/powerpoint/2010/main" val="3803024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SafeAsync: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721F-1D71-470D-9ADD-E53F1C9EB23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02457"/>
          </a:xfrm>
        </p:spPr>
        <p:txBody>
          <a:bodyPr>
            <a:normAutofit/>
          </a:bodyPr>
          <a:lstStyle/>
          <a:p>
            <a:r>
              <a:rPr lang="en-US" dirty="0"/>
              <a:t>Overview: P Framework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60230" y="4306089"/>
            <a:ext cx="153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Framework</a:t>
            </a:r>
          </a:p>
        </p:txBody>
      </p:sp>
      <p:sp>
        <p:nvSpPr>
          <p:cNvPr id="9" name="Rectangle: Rounded Corners 7"/>
          <p:cNvSpPr/>
          <p:nvPr/>
        </p:nvSpPr>
        <p:spPr>
          <a:xfrm>
            <a:off x="822960" y="1743020"/>
            <a:ext cx="1760912" cy="19480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03349" y="1346822"/>
            <a:ext cx="12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Program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961895" y="1889127"/>
            <a:ext cx="1466643" cy="359936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Implementation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970094" y="2305355"/>
            <a:ext cx="1466643" cy="35284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Specification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977889" y="2727689"/>
            <a:ext cx="1466643" cy="354851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Abstractions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986503" y="3148428"/>
            <a:ext cx="1466643" cy="320445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</a:t>
            </a:r>
          </a:p>
        </p:txBody>
      </p:sp>
      <p:sp>
        <p:nvSpPr>
          <p:cNvPr id="15" name="Oval 14"/>
          <p:cNvSpPr/>
          <p:nvPr/>
        </p:nvSpPr>
        <p:spPr>
          <a:xfrm>
            <a:off x="3141950" y="2294904"/>
            <a:ext cx="874999" cy="838968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839915" y="1246249"/>
            <a:ext cx="874999" cy="838968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28647" y="2969552"/>
            <a:ext cx="902529" cy="940011"/>
          </a:xfrm>
          <a:prstGeom prst="ellipse">
            <a:avLst/>
          </a:prstGeom>
          <a:ln/>
        </p:spPr>
        <p:style>
          <a:lnRef idx="1">
            <a:schemeClr val="accent6"/>
          </a:lnRef>
          <a:fillRef idx="1003">
            <a:schemeClr val="lt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83742" y="2472091"/>
            <a:ext cx="833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Compiler</a:t>
            </a:r>
          </a:p>
          <a:p>
            <a:r>
              <a:rPr lang="en-US" sz="1200" dirty="0"/>
              <a:t>Toolchain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14881" y="3150074"/>
            <a:ext cx="930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Systematic</a:t>
            </a:r>
          </a:p>
          <a:p>
            <a:pPr algn="ctr"/>
            <a:r>
              <a:rPr lang="en-US" sz="1200" dirty="0"/>
              <a:t>Testing</a:t>
            </a:r>
          </a:p>
          <a:p>
            <a:pPr algn="ctr"/>
            <a:r>
              <a:rPr lang="en-US" sz="1200" dirty="0"/>
              <a:t>Tool</a:t>
            </a:r>
          </a:p>
        </p:txBody>
      </p:sp>
      <p:sp>
        <p:nvSpPr>
          <p:cNvPr id="20" name="Rectangle: Rounded Corners 20"/>
          <p:cNvSpPr/>
          <p:nvPr/>
        </p:nvSpPr>
        <p:spPr>
          <a:xfrm>
            <a:off x="6506144" y="1464080"/>
            <a:ext cx="1829984" cy="1407904"/>
          </a:xfrm>
          <a:prstGeom prst="roundRect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1"/>
          <p:cNvSpPr/>
          <p:nvPr/>
        </p:nvSpPr>
        <p:spPr>
          <a:xfrm>
            <a:off x="6572147" y="1573527"/>
            <a:ext cx="853191" cy="480377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Autogen</a:t>
            </a:r>
            <a:r>
              <a:rPr lang="en-US" sz="1200" dirty="0"/>
              <a:t> </a:t>
            </a:r>
            <a:r>
              <a:rPr lang="en-US" sz="1200" dirty="0" err="1"/>
              <a:t>Impl</a:t>
            </a:r>
            <a:r>
              <a:rPr lang="en-US" sz="1200" dirty="0"/>
              <a:t>.</a:t>
            </a:r>
          </a:p>
        </p:txBody>
      </p:sp>
      <p:sp>
        <p:nvSpPr>
          <p:cNvPr id="22" name="Rectangle: Rounded Corners 22"/>
          <p:cNvSpPr/>
          <p:nvPr/>
        </p:nvSpPr>
        <p:spPr>
          <a:xfrm>
            <a:off x="6568535" y="2053905"/>
            <a:ext cx="853193" cy="33656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Wrappers</a:t>
            </a:r>
            <a:endParaRPr lang="en-US" sz="1050" dirty="0"/>
          </a:p>
        </p:txBody>
      </p:sp>
      <p:sp>
        <p:nvSpPr>
          <p:cNvPr id="23" name="Rectangle: Rounded Corners 23"/>
          <p:cNvSpPr/>
          <p:nvPr/>
        </p:nvSpPr>
        <p:spPr>
          <a:xfrm>
            <a:off x="7428950" y="1573527"/>
            <a:ext cx="836498" cy="81694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</a:t>
            </a:r>
          </a:p>
          <a:p>
            <a:pPr algn="ctr"/>
            <a:r>
              <a:rPr lang="en-US" sz="1200" dirty="0"/>
              <a:t>Runtime</a:t>
            </a:r>
          </a:p>
        </p:txBody>
      </p:sp>
      <p:sp>
        <p:nvSpPr>
          <p:cNvPr id="24" name="Rectangle: Rounded Corners 24"/>
          <p:cNvSpPr/>
          <p:nvPr/>
        </p:nvSpPr>
        <p:spPr>
          <a:xfrm>
            <a:off x="6568535" y="2410318"/>
            <a:ext cx="1696913" cy="312183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OS, Libs</a:t>
            </a:r>
          </a:p>
        </p:txBody>
      </p:sp>
      <p:sp>
        <p:nvSpPr>
          <p:cNvPr id="25" name="Rectangle: Rounded Corners 25"/>
          <p:cNvSpPr/>
          <p:nvPr/>
        </p:nvSpPr>
        <p:spPr>
          <a:xfrm>
            <a:off x="2927817" y="3257222"/>
            <a:ext cx="1302441" cy="43303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1003">
            <a:schemeClr val="lt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Intermediate Code</a:t>
            </a:r>
          </a:p>
        </p:txBody>
      </p:sp>
      <p:cxnSp>
        <p:nvCxnSpPr>
          <p:cNvPr id="26" name="Connector: Elbow 27"/>
          <p:cNvCxnSpPr/>
          <p:nvPr/>
        </p:nvCxnSpPr>
        <p:spPr>
          <a:xfrm flipV="1">
            <a:off x="4196126" y="3399822"/>
            <a:ext cx="880001" cy="92831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9"/>
          <p:cNvCxnSpPr>
            <a:stCxn id="15" idx="4"/>
            <a:endCxn id="25" idx="0"/>
          </p:cNvCxnSpPr>
          <p:nvPr/>
        </p:nvCxnSpPr>
        <p:spPr>
          <a:xfrm rot="5400000">
            <a:off x="3517569" y="3195341"/>
            <a:ext cx="123350" cy="412"/>
          </a:xfrm>
          <a:prstGeom prst="bentConnector3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33"/>
          <p:cNvCxnSpPr>
            <a:stCxn id="9" idx="3"/>
            <a:endCxn id="15" idx="2"/>
          </p:cNvCxnSpPr>
          <p:nvPr/>
        </p:nvCxnSpPr>
        <p:spPr>
          <a:xfrm flipV="1">
            <a:off x="2583872" y="2714388"/>
            <a:ext cx="558078" cy="2675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37"/>
          <p:cNvCxnSpPr>
            <a:stCxn id="17" idx="4"/>
            <a:endCxn id="9" idx="2"/>
          </p:cNvCxnSpPr>
          <p:nvPr/>
        </p:nvCxnSpPr>
        <p:spPr>
          <a:xfrm rot="5400000" flipH="1">
            <a:off x="3482435" y="1912087"/>
            <a:ext cx="218457" cy="3776496"/>
          </a:xfrm>
          <a:prstGeom prst="bentConnector3">
            <a:avLst>
              <a:gd name="adj1" fmla="val -104643"/>
            </a:avLst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69293" y="4008724"/>
            <a:ext cx="199900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(Reproducible) Error Trace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33160" y="2933612"/>
            <a:ext cx="1443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Target Platform</a:t>
            </a:r>
          </a:p>
        </p:txBody>
      </p:sp>
      <p:sp>
        <p:nvSpPr>
          <p:cNvPr id="32" name="Rectangle: Rounded Corners 40"/>
          <p:cNvSpPr/>
          <p:nvPr/>
        </p:nvSpPr>
        <p:spPr>
          <a:xfrm>
            <a:off x="3077589" y="1259076"/>
            <a:ext cx="1003723" cy="814105"/>
          </a:xfrm>
          <a:prstGeom prst="roundRect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42"/>
          <p:cNvSpPr/>
          <p:nvPr/>
        </p:nvSpPr>
        <p:spPr>
          <a:xfrm>
            <a:off x="3158455" y="1336900"/>
            <a:ext cx="844793" cy="37925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Autogen</a:t>
            </a:r>
            <a:r>
              <a:rPr lang="en-US" sz="1200" dirty="0"/>
              <a:t>  C </a:t>
            </a:r>
            <a:r>
              <a:rPr lang="en-US" sz="1200" dirty="0" err="1"/>
              <a:t>Impl</a:t>
            </a:r>
            <a:r>
              <a:rPr lang="en-US" sz="1200" dirty="0"/>
              <a:t>.</a:t>
            </a:r>
          </a:p>
        </p:txBody>
      </p:sp>
      <p:sp>
        <p:nvSpPr>
          <p:cNvPr id="34" name="Rectangle: Rounded Corners 43"/>
          <p:cNvSpPr/>
          <p:nvPr/>
        </p:nvSpPr>
        <p:spPr>
          <a:xfrm>
            <a:off x="3167615" y="1739376"/>
            <a:ext cx="844795" cy="265715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Wrappers</a:t>
            </a:r>
            <a:endParaRPr lang="en-US" sz="1050" dirty="0"/>
          </a:p>
        </p:txBody>
      </p:sp>
      <p:cxnSp>
        <p:nvCxnSpPr>
          <p:cNvPr id="35" name="Connector: Elbow 48"/>
          <p:cNvCxnSpPr>
            <a:stCxn id="32" idx="3"/>
            <a:endCxn id="16" idx="2"/>
          </p:cNvCxnSpPr>
          <p:nvPr/>
        </p:nvCxnSpPr>
        <p:spPr>
          <a:xfrm flipV="1">
            <a:off x="4081312" y="1665733"/>
            <a:ext cx="758603" cy="396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53"/>
          <p:cNvCxnSpPr>
            <a:stCxn id="16" idx="6"/>
            <a:endCxn id="20" idx="1"/>
          </p:cNvCxnSpPr>
          <p:nvPr/>
        </p:nvCxnSpPr>
        <p:spPr>
          <a:xfrm>
            <a:off x="5714914" y="1665733"/>
            <a:ext cx="791230" cy="502299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70414" y="1469572"/>
            <a:ext cx="1028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Deployment</a:t>
            </a:r>
          </a:p>
          <a:p>
            <a:pPr algn="ctr"/>
            <a:r>
              <a:rPr lang="en-US" sz="1200" dirty="0"/>
              <a:t>tool</a:t>
            </a:r>
          </a:p>
        </p:txBody>
      </p:sp>
      <p:cxnSp>
        <p:nvCxnSpPr>
          <p:cNvPr id="38" name="Connector: Elbow 59"/>
          <p:cNvCxnSpPr>
            <a:stCxn id="15" idx="0"/>
            <a:endCxn id="32" idx="2"/>
          </p:cNvCxnSpPr>
          <p:nvPr/>
        </p:nvCxnSpPr>
        <p:spPr>
          <a:xfrm rot="5400000" flipH="1" flipV="1">
            <a:off x="3468589" y="2184043"/>
            <a:ext cx="221723" cy="1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19148" y="4992728"/>
            <a:ext cx="8002900" cy="1200329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n-US" dirty="0"/>
              <a:t>Build Safe Real-World Systems: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Windows Device Drivers (USB 3.0) </a:t>
            </a:r>
            <a:r>
              <a:rPr lang="en-US" dirty="0">
                <a:solidFill>
                  <a:srgbClr val="00B050"/>
                </a:solidFill>
              </a:rPr>
              <a:t>[PLDI 2013, OOPSLA 2014]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 Tolerant Distributed Systems </a:t>
            </a:r>
            <a:r>
              <a:rPr lang="en-US" dirty="0">
                <a:solidFill>
                  <a:srgbClr val="00B050"/>
                </a:solidFill>
              </a:rPr>
              <a:t>[FAST 2016, OOPSLA 2018, ECOOP2019]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Safe Robotic Systems </a:t>
            </a:r>
            <a:r>
              <a:rPr lang="en-US" dirty="0">
                <a:solidFill>
                  <a:srgbClr val="00B050"/>
                </a:solidFill>
              </a:rPr>
              <a:t>[ICCPS 2017, DSN 2019]</a:t>
            </a:r>
          </a:p>
        </p:txBody>
      </p:sp>
    </p:spTree>
    <p:extLst>
      <p:ext uri="{BB962C8B-B14F-4D97-AF65-F5344CB8AC3E}">
        <p14:creationId xmlns:p14="http://schemas.microsoft.com/office/powerpoint/2010/main" val="7828937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7">
      <a:dk1>
        <a:srgbClr val="000000"/>
      </a:dk1>
      <a:lt1>
        <a:sysClr val="window" lastClr="FFFFFF"/>
      </a:lt1>
      <a:dk2>
        <a:srgbClr val="3F739B"/>
      </a:dk2>
      <a:lt2>
        <a:srgbClr val="CCDDEA"/>
      </a:lt2>
      <a:accent1>
        <a:srgbClr val="1F394D"/>
      </a:accent1>
      <a:accent2>
        <a:srgbClr val="FFFFFF"/>
      </a:accent2>
      <a:accent3>
        <a:srgbClr val="172A39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12153</TotalTime>
  <Words>960</Words>
  <Application>Microsoft Macintosh PowerPoint</Application>
  <PresentationFormat>On-screen Show (4:3)</PresentationFormat>
  <Paragraphs>216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AngsanaUPC</vt:lpstr>
      <vt:lpstr>Arial</vt:lpstr>
      <vt:lpstr>Arial Narrow</vt:lpstr>
      <vt:lpstr>Arial Rounded MT Bold</vt:lpstr>
      <vt:lpstr>Calibri</vt:lpstr>
      <vt:lpstr>Cambria</vt:lpstr>
      <vt:lpstr>Segoe WP SemiLight</vt:lpstr>
      <vt:lpstr>Retrospect</vt:lpstr>
      <vt:lpstr>Safe Asynchronous Programming: Methodology, Language, and Tools</vt:lpstr>
      <vt:lpstr>Presenters</vt:lpstr>
      <vt:lpstr>Tutorial Outline</vt:lpstr>
      <vt:lpstr>Event Driven Asynchronous Systems</vt:lpstr>
      <vt:lpstr>Characteristics of Event Driven Systems</vt:lpstr>
      <vt:lpstr>Programming Event Driven Systems is Challenging</vt:lpstr>
      <vt:lpstr>Overview: P Framework</vt:lpstr>
      <vt:lpstr>Overview: P Framework</vt:lpstr>
      <vt:lpstr>Overview: P Framework</vt:lpstr>
      <vt:lpstr>Origin of P (USB 3.0)</vt:lpstr>
      <vt:lpstr>Evolution</vt:lpstr>
      <vt:lpstr>Teams that Used/Adapted P</vt:lpstr>
      <vt:lpstr>Lessons</vt:lpstr>
      <vt:lpstr>P/P# in relation to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Ankush Desai</dc:creator>
  <cp:lastModifiedBy>Shaz Qadeer</cp:lastModifiedBy>
  <cp:revision>445</cp:revision>
  <dcterms:created xsi:type="dcterms:W3CDTF">2015-07-12T05:32:15Z</dcterms:created>
  <dcterms:modified xsi:type="dcterms:W3CDTF">2019-06-23T01:22:26Z</dcterms:modified>
</cp:coreProperties>
</file>