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Nunito"/>
      <p:regular r:id="rId38"/>
      <p:bold r:id="rId39"/>
      <p:italic r:id="rId40"/>
      <p:boldItalic r:id="rId41"/>
    </p:embeddedFont>
    <p:embeddedFont>
      <p:font typeface="Maven Pro"/>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5.xml"/><Relationship Id="rId42" Type="http://schemas.openxmlformats.org/officeDocument/2006/relationships/font" Target="fonts/MavenPro-regular.fntdata"/><Relationship Id="rId41" Type="http://schemas.openxmlformats.org/officeDocument/2006/relationships/font" Target="fonts/Nunito-boldItalic.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MavenPro-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bold.fntdata"/><Relationship Id="rId16" Type="http://schemas.openxmlformats.org/officeDocument/2006/relationships/slide" Target="slides/slide11.xml"/><Relationship Id="rId38" Type="http://schemas.openxmlformats.org/officeDocument/2006/relationships/font" Target="fonts/Nuni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5fe140b10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5fe140b10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Alden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5fe140b10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5fe140b10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Alden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5fe140b10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5fe140b10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Alden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5fe140b10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5fe140b10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5fe140b10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5fe140b10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Alden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5fe140b10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5fe140b10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Alden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5fe140b10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5fe140b10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Alden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5fe140b10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5fe140b10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5fe140b10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5fe140b10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Alden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5fe140b10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5fe140b10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Alden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5f5b9f81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5f5b9f81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3bcbf89a97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3bcbf89a97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5fe140b10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5fe140b10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5fe140b10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5fe140b10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Alden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5fe140b10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5fe140b10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Alden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5fe140b10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5fe140b10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Alden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5fe140b10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5fe140b10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Alden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5fe140b10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5fe140b10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Alden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3bcbf89a97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3bcbf89a97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3bcbf89a97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3bcbf89a97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3bcbf89a97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3bcbf89a97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5f5b9f815c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5f5b9f815c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Alden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5fe140b10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5fe140b10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5fe140b10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5fe140b10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Alden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5fe140b10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5fe140b10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Alden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5f5b9f815c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5f5b9f815c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Alden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5f5b9f815c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5f5b9f815c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Alden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5f7808592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5f7808592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5fe140b1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5fe140b1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Alden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5fe140b10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5fe140b10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Alden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5fe140b10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5fe140b10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Alden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kaggle.com/datasets/nelgiriyewithana/mcdonalds-store-review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McDonald’s Review Predictions</a:t>
            </a:r>
            <a:endParaRPr/>
          </a:p>
        </p:txBody>
      </p:sp>
      <p:sp>
        <p:nvSpPr>
          <p:cNvPr id="278" name="Google Shape;278;p13"/>
          <p:cNvSpPr txBox="1"/>
          <p:nvPr>
            <p:ph idx="1" type="subTitle"/>
          </p:nvPr>
        </p:nvSpPr>
        <p:spPr>
          <a:xfrm>
            <a:off x="824000" y="3596300"/>
            <a:ext cx="4255500" cy="1209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3600">
                <a:latin typeface="Maven Pro"/>
                <a:ea typeface="Maven Pro"/>
                <a:cs typeface="Maven Pro"/>
                <a:sym typeface="Maven Pro"/>
              </a:rPr>
              <a:t>MS-AAI-501 Team 1 Final Project</a:t>
            </a:r>
            <a:endParaRPr b="1" sz="3600">
              <a:latin typeface="Maven Pro"/>
              <a:ea typeface="Maven Pro"/>
              <a:cs typeface="Maven Pro"/>
              <a:sym typeface="Maven Pro"/>
            </a:endParaRPr>
          </a:p>
          <a:p>
            <a:pPr indent="0" lvl="0" marL="0" rtl="0" algn="l">
              <a:spcBef>
                <a:spcPts val="0"/>
              </a:spcBef>
              <a:spcAft>
                <a:spcPts val="0"/>
              </a:spcAft>
              <a:buNone/>
            </a:pPr>
            <a:r>
              <a:t/>
            </a:r>
            <a:endParaRPr/>
          </a:p>
          <a:p>
            <a:pPr indent="0" lvl="0" marL="0" rtl="0" algn="l">
              <a:spcBef>
                <a:spcPts val="0"/>
              </a:spcBef>
              <a:spcAft>
                <a:spcPts val="0"/>
              </a:spcAft>
              <a:buNone/>
            </a:pPr>
            <a:r>
              <a:rPr lang="en"/>
              <a:t>Paul Parks, Lishi Wang, Ivan Steklov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a:p>
            <a:pPr indent="0" lvl="0" marL="0" rtl="0" algn="l">
              <a:spcBef>
                <a:spcPts val="0"/>
              </a:spcBef>
              <a:spcAft>
                <a:spcPts val="0"/>
              </a:spcAft>
              <a:buNone/>
            </a:pPr>
            <a:r>
              <a:t/>
            </a:r>
            <a:endParaRPr/>
          </a:p>
        </p:txBody>
      </p:sp>
      <p:pic>
        <p:nvPicPr>
          <p:cNvPr id="331" name="Google Shape;331;p22"/>
          <p:cNvPicPr preferRelativeResize="0"/>
          <p:nvPr/>
        </p:nvPicPr>
        <p:blipFill>
          <a:blip r:embed="rId3">
            <a:alphaModFix/>
          </a:blip>
          <a:stretch>
            <a:fillRect/>
          </a:stretch>
        </p:blipFill>
        <p:spPr>
          <a:xfrm>
            <a:off x="258300" y="1882425"/>
            <a:ext cx="8530224" cy="1911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 Review</a:t>
            </a:r>
            <a:endParaRPr/>
          </a:p>
          <a:p>
            <a:pPr indent="0" lvl="0" marL="0" rtl="0" algn="l">
              <a:spcBef>
                <a:spcPts val="0"/>
              </a:spcBef>
              <a:spcAft>
                <a:spcPts val="0"/>
              </a:spcAft>
              <a:buNone/>
            </a:pPr>
            <a:r>
              <a:t/>
            </a:r>
            <a:endParaRPr/>
          </a:p>
        </p:txBody>
      </p:sp>
      <p:sp>
        <p:nvSpPr>
          <p:cNvPr id="337" name="Google Shape;337;p23"/>
          <p:cNvSpPr txBox="1"/>
          <p:nvPr>
            <p:ph idx="1" type="body"/>
          </p:nvPr>
        </p:nvSpPr>
        <p:spPr>
          <a:xfrm>
            <a:off x="816900" y="1552125"/>
            <a:ext cx="3557100" cy="3240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t>The review lengths range from a minimum of </a:t>
            </a:r>
            <a:r>
              <a:rPr b="1" lang="en" sz="1700"/>
              <a:t>1</a:t>
            </a:r>
            <a:r>
              <a:rPr lang="en" sz="1700"/>
              <a:t> word to a maximum of </a:t>
            </a:r>
            <a:r>
              <a:rPr b="1" lang="en" sz="1700"/>
              <a:t>589 words</a:t>
            </a:r>
            <a:r>
              <a:rPr lang="en" sz="1700"/>
              <a:t>. The majority of reviews are only a few words long.</a:t>
            </a:r>
            <a:endParaRPr sz="1700"/>
          </a:p>
        </p:txBody>
      </p:sp>
      <p:pic>
        <p:nvPicPr>
          <p:cNvPr id="338" name="Google Shape;338;p23"/>
          <p:cNvPicPr preferRelativeResize="0"/>
          <p:nvPr/>
        </p:nvPicPr>
        <p:blipFill>
          <a:blip r:embed="rId3">
            <a:alphaModFix/>
          </a:blip>
          <a:stretch>
            <a:fillRect/>
          </a:stretch>
        </p:blipFill>
        <p:spPr>
          <a:xfrm>
            <a:off x="4374000" y="1556425"/>
            <a:ext cx="4330325" cy="32323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 Review</a:t>
            </a:r>
            <a:endParaRPr/>
          </a:p>
          <a:p>
            <a:pPr indent="0" lvl="0" marL="0" rtl="0" algn="l">
              <a:spcBef>
                <a:spcPts val="0"/>
              </a:spcBef>
              <a:spcAft>
                <a:spcPts val="0"/>
              </a:spcAft>
              <a:buNone/>
            </a:pPr>
            <a:r>
              <a:t/>
            </a:r>
            <a:endParaRPr/>
          </a:p>
        </p:txBody>
      </p:sp>
      <p:sp>
        <p:nvSpPr>
          <p:cNvPr id="344" name="Google Shape;344;p24"/>
          <p:cNvSpPr txBox="1"/>
          <p:nvPr>
            <p:ph idx="1" type="body"/>
          </p:nvPr>
        </p:nvSpPr>
        <p:spPr>
          <a:xfrm>
            <a:off x="816900" y="1552125"/>
            <a:ext cx="3578400" cy="3240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t>The most commonly used words are “I”, “food”, “order”, “service”, “The”, “McDonald”, “get”, “place”, “good”, and “time”.</a:t>
            </a:r>
            <a:endParaRPr sz="1700"/>
          </a:p>
        </p:txBody>
      </p:sp>
      <p:pic>
        <p:nvPicPr>
          <p:cNvPr id="345" name="Google Shape;345;p24"/>
          <p:cNvPicPr preferRelativeResize="0"/>
          <p:nvPr/>
        </p:nvPicPr>
        <p:blipFill>
          <a:blip r:embed="rId3">
            <a:alphaModFix/>
          </a:blip>
          <a:stretch>
            <a:fillRect/>
          </a:stretch>
        </p:blipFill>
        <p:spPr>
          <a:xfrm>
            <a:off x="4395300" y="1665950"/>
            <a:ext cx="4443900" cy="2221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5"/>
          <p:cNvSpPr txBox="1"/>
          <p:nvPr>
            <p:ph type="title"/>
          </p:nvPr>
        </p:nvSpPr>
        <p:spPr>
          <a:xfrm>
            <a:off x="824000" y="1613825"/>
            <a:ext cx="69972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Location</a:t>
            </a:r>
            <a:r>
              <a:rPr lang="en"/>
              <a:t> Analysis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 Locations</a:t>
            </a:r>
            <a:endParaRPr/>
          </a:p>
          <a:p>
            <a:pPr indent="0" lvl="0" marL="0" rtl="0" algn="l">
              <a:spcBef>
                <a:spcPts val="0"/>
              </a:spcBef>
              <a:spcAft>
                <a:spcPts val="0"/>
              </a:spcAft>
              <a:buNone/>
            </a:pPr>
            <a:r>
              <a:t/>
            </a:r>
            <a:endParaRPr/>
          </a:p>
        </p:txBody>
      </p:sp>
      <p:sp>
        <p:nvSpPr>
          <p:cNvPr id="356" name="Google Shape;356;p26"/>
          <p:cNvSpPr txBox="1"/>
          <p:nvPr>
            <p:ph idx="1" type="body"/>
          </p:nvPr>
        </p:nvSpPr>
        <p:spPr>
          <a:xfrm>
            <a:off x="816900" y="1552125"/>
            <a:ext cx="3578400" cy="3240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t>The dataset contains 33,000 anonymized Google reviews from 11 States.</a:t>
            </a:r>
            <a:endParaRPr sz="1700"/>
          </a:p>
        </p:txBody>
      </p:sp>
      <p:pic>
        <p:nvPicPr>
          <p:cNvPr id="357" name="Google Shape;357;p26"/>
          <p:cNvPicPr preferRelativeResize="0"/>
          <p:nvPr/>
        </p:nvPicPr>
        <p:blipFill>
          <a:blip r:embed="rId3">
            <a:alphaModFix/>
          </a:blip>
          <a:stretch>
            <a:fillRect/>
          </a:stretch>
        </p:blipFill>
        <p:spPr>
          <a:xfrm>
            <a:off x="4284200" y="1552125"/>
            <a:ext cx="4811775" cy="2885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Location</a:t>
            </a:r>
            <a:r>
              <a:rPr lang="en"/>
              <a:t> - State</a:t>
            </a:r>
            <a:endParaRPr/>
          </a:p>
          <a:p>
            <a:pPr indent="0" lvl="0" marL="0" rtl="0" algn="l">
              <a:spcBef>
                <a:spcPts val="0"/>
              </a:spcBef>
              <a:spcAft>
                <a:spcPts val="0"/>
              </a:spcAft>
              <a:buNone/>
            </a:pPr>
            <a:r>
              <a:t/>
            </a:r>
            <a:endParaRPr/>
          </a:p>
        </p:txBody>
      </p:sp>
      <p:sp>
        <p:nvSpPr>
          <p:cNvPr id="363" name="Google Shape;363;p27"/>
          <p:cNvSpPr txBox="1"/>
          <p:nvPr>
            <p:ph idx="1" type="body"/>
          </p:nvPr>
        </p:nvSpPr>
        <p:spPr>
          <a:xfrm>
            <a:off x="816900" y="1552125"/>
            <a:ext cx="7414800" cy="3240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t>A geolocation analysis was conducted to understand the geographical patterns of customer satisfaction within the dataset, focusing on the average star ratings across different states in the United States.</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Location - State</a:t>
            </a:r>
            <a:endParaRPr/>
          </a:p>
          <a:p>
            <a:pPr indent="0" lvl="0" marL="0" rtl="0" algn="l">
              <a:spcBef>
                <a:spcPts val="0"/>
              </a:spcBef>
              <a:spcAft>
                <a:spcPts val="0"/>
              </a:spcAft>
              <a:buNone/>
            </a:pPr>
            <a:r>
              <a:t/>
            </a:r>
            <a:endParaRPr/>
          </a:p>
        </p:txBody>
      </p:sp>
      <p:pic>
        <p:nvPicPr>
          <p:cNvPr id="369" name="Google Shape;369;p28"/>
          <p:cNvPicPr preferRelativeResize="0"/>
          <p:nvPr/>
        </p:nvPicPr>
        <p:blipFill>
          <a:blip r:embed="rId3">
            <a:alphaModFix/>
          </a:blip>
          <a:stretch>
            <a:fillRect/>
          </a:stretch>
        </p:blipFill>
        <p:spPr>
          <a:xfrm>
            <a:off x="1082938" y="1268350"/>
            <a:ext cx="6978117" cy="3240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9"/>
          <p:cNvSpPr txBox="1"/>
          <p:nvPr>
            <p:ph type="title"/>
          </p:nvPr>
        </p:nvSpPr>
        <p:spPr>
          <a:xfrm>
            <a:off x="824000" y="1613825"/>
            <a:ext cx="69972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Cleaning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Cleaning and Preprocessing</a:t>
            </a:r>
            <a:endParaRPr/>
          </a:p>
          <a:p>
            <a:pPr indent="0" lvl="0" marL="0" rtl="0" algn="l">
              <a:spcBef>
                <a:spcPts val="0"/>
              </a:spcBef>
              <a:spcAft>
                <a:spcPts val="0"/>
              </a:spcAft>
              <a:buNone/>
            </a:pPr>
            <a:r>
              <a:t/>
            </a:r>
            <a:endParaRPr/>
          </a:p>
        </p:txBody>
      </p:sp>
      <p:sp>
        <p:nvSpPr>
          <p:cNvPr id="380" name="Google Shape;380;p30"/>
          <p:cNvSpPr txBox="1"/>
          <p:nvPr>
            <p:ph idx="1" type="body"/>
          </p:nvPr>
        </p:nvSpPr>
        <p:spPr>
          <a:xfrm>
            <a:off x="816900" y="1552125"/>
            <a:ext cx="7414800" cy="32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Renamed the 'latitude ' column, which had an extraneous space, to 'latitude' to ensure consistency within the dataset.</a:t>
            </a:r>
            <a:endParaRPr sz="1700"/>
          </a:p>
          <a:p>
            <a:pPr indent="0" lvl="0" marL="0" rtl="0" algn="l">
              <a:spcBef>
                <a:spcPts val="1200"/>
              </a:spcBef>
              <a:spcAft>
                <a:spcPts val="0"/>
              </a:spcAft>
              <a:buNone/>
            </a:pPr>
            <a:r>
              <a:rPr lang="en" sz="1700"/>
              <a:t>Several unwanted characters (e.g., '½ï', 'ï', '½', '¿') were identified in the 'review' and 'store_address' columns. These are errors in encoding and rendering, and are removed.</a:t>
            </a:r>
            <a:endParaRPr sz="1700"/>
          </a:p>
          <a:p>
            <a:pPr indent="0" lvl="0" marL="0" rtl="0" algn="l">
              <a:spcBef>
                <a:spcPts val="1200"/>
              </a:spcBef>
              <a:spcAft>
                <a:spcPts val="0"/>
              </a:spcAft>
              <a:buNone/>
            </a:pPr>
            <a:r>
              <a:rPr lang="en" sz="1700"/>
              <a:t>A new column ‘review_string_list’ was added, slicing the review into a list of  it’s individual words, removing </a:t>
            </a:r>
            <a:r>
              <a:rPr lang="en" sz="1700"/>
              <a:t>punctuation</a:t>
            </a:r>
            <a:r>
              <a:rPr lang="en" sz="1700"/>
              <a:t>.</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Cleaning and Preprocessing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86" name="Google Shape;386;p31"/>
          <p:cNvSpPr txBox="1"/>
          <p:nvPr>
            <p:ph idx="1" type="body"/>
          </p:nvPr>
        </p:nvSpPr>
        <p:spPr>
          <a:xfrm>
            <a:off x="816900" y="1552125"/>
            <a:ext cx="7414800" cy="32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Many reviews did not have written content. In those cases, the star rating was converted to a default sentiment. The scale is 1=Bad/Terrible, 2=Poor, 3=Neutral, 4=Good, 5=Excellent. These default reviews were removed we want to train the model based on actual text content.</a:t>
            </a:r>
            <a:endParaRPr sz="1700"/>
          </a:p>
          <a:p>
            <a:pPr indent="0" lvl="0" marL="0" rtl="0" algn="l">
              <a:spcBef>
                <a:spcPts val="1200"/>
              </a:spcBef>
              <a:spcAft>
                <a:spcPts val="0"/>
              </a:spcAft>
              <a:buNone/>
            </a:pPr>
            <a:r>
              <a:rPr lang="en" sz="1700"/>
              <a:t>A new column, 'rating_int,' was created, converting the rating data from string to integer format.</a:t>
            </a:r>
            <a:endParaRPr sz="1700"/>
          </a:p>
          <a:p>
            <a:pPr indent="0" lvl="0" marL="0" rtl="0" algn="l">
              <a:spcBef>
                <a:spcPts val="1200"/>
              </a:spcBef>
              <a:spcAft>
                <a:spcPts val="0"/>
              </a:spcAft>
              <a:buNone/>
            </a:pPr>
            <a:r>
              <a:rPr lang="en" sz="1700"/>
              <a:t>A new 'state' column was created, extracting the two-letter state abbreviation from the 'store_address' column</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Cleaning and Preprocessing</a:t>
            </a:r>
            <a:endParaRPr/>
          </a:p>
          <a:p>
            <a:pPr indent="0" lvl="0" marL="0" rtl="0" algn="l">
              <a:spcBef>
                <a:spcPts val="0"/>
              </a:spcBef>
              <a:spcAft>
                <a:spcPts val="0"/>
              </a:spcAft>
              <a:buNone/>
            </a:pPr>
            <a:r>
              <a:t/>
            </a:r>
            <a:endParaRPr/>
          </a:p>
        </p:txBody>
      </p:sp>
      <p:sp>
        <p:nvSpPr>
          <p:cNvPr id="392" name="Google Shape;392;p32"/>
          <p:cNvSpPr txBox="1"/>
          <p:nvPr>
            <p:ph idx="1" type="body"/>
          </p:nvPr>
        </p:nvSpPr>
        <p:spPr>
          <a:xfrm>
            <a:off x="1217150" y="1220225"/>
            <a:ext cx="3475500" cy="331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After the initial cleaning and preprocessing, we see imbalance in the data. The majority of reviews are either 1 or 5 stars. We will combine 2, 3, 4 into one category. The sentiment scale we will use is:</a:t>
            </a:r>
            <a:br>
              <a:rPr lang="en" sz="1700"/>
            </a:br>
            <a:r>
              <a:rPr lang="en" sz="1700"/>
              <a:t>1 = Terrible</a:t>
            </a:r>
            <a:br>
              <a:rPr lang="en" sz="1700"/>
            </a:br>
            <a:r>
              <a:rPr lang="en" sz="1700"/>
              <a:t>2 = Neutral</a:t>
            </a:r>
            <a:br>
              <a:rPr lang="en" sz="1700"/>
            </a:br>
            <a:r>
              <a:rPr lang="en" sz="1700"/>
              <a:t>3 = Excellent</a:t>
            </a:r>
            <a:endParaRPr sz="1700"/>
          </a:p>
        </p:txBody>
      </p:sp>
      <p:pic>
        <p:nvPicPr>
          <p:cNvPr id="393" name="Google Shape;393;p32"/>
          <p:cNvPicPr preferRelativeResize="0"/>
          <p:nvPr/>
        </p:nvPicPr>
        <p:blipFill>
          <a:blip r:embed="rId3">
            <a:alphaModFix/>
          </a:blip>
          <a:stretch>
            <a:fillRect/>
          </a:stretch>
        </p:blipFill>
        <p:spPr>
          <a:xfrm>
            <a:off x="4621501" y="1632837"/>
            <a:ext cx="4279480" cy="24861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3"/>
          <p:cNvSpPr txBox="1"/>
          <p:nvPr>
            <p:ph type="title"/>
          </p:nvPr>
        </p:nvSpPr>
        <p:spPr>
          <a:xfrm>
            <a:off x="824000" y="1613825"/>
            <a:ext cx="69972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Sentiment Analysis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 Split</a:t>
            </a:r>
            <a:endParaRPr/>
          </a:p>
          <a:p>
            <a:pPr indent="0" lvl="0" marL="0" rtl="0" algn="l">
              <a:spcBef>
                <a:spcPts val="0"/>
              </a:spcBef>
              <a:spcAft>
                <a:spcPts val="0"/>
              </a:spcAft>
              <a:buNone/>
            </a:pPr>
            <a:r>
              <a:t/>
            </a:r>
            <a:endParaRPr/>
          </a:p>
        </p:txBody>
      </p:sp>
      <p:sp>
        <p:nvSpPr>
          <p:cNvPr id="404" name="Google Shape;404;p34"/>
          <p:cNvSpPr txBox="1"/>
          <p:nvPr>
            <p:ph idx="1" type="body"/>
          </p:nvPr>
        </p:nvSpPr>
        <p:spPr>
          <a:xfrm>
            <a:off x="816900" y="1552125"/>
            <a:ext cx="7414800" cy="32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The dataset was divided into training and testing subsets, with </a:t>
            </a:r>
            <a:r>
              <a:rPr b="1" lang="en" sz="1700"/>
              <a:t>80%</a:t>
            </a:r>
            <a:r>
              <a:rPr lang="en" sz="1700"/>
              <a:t> allocated for training and </a:t>
            </a:r>
            <a:r>
              <a:rPr b="1" lang="en" sz="1700"/>
              <a:t>20%</a:t>
            </a:r>
            <a:r>
              <a:rPr lang="en" sz="1700"/>
              <a:t> for testing. The training set contained </a:t>
            </a:r>
            <a:r>
              <a:rPr b="1" lang="en" sz="1700"/>
              <a:t>22582</a:t>
            </a:r>
            <a:r>
              <a:rPr lang="en" sz="1700"/>
              <a:t> samples, and the testing set included </a:t>
            </a:r>
            <a:r>
              <a:rPr b="1" lang="en" sz="1700"/>
              <a:t>5646</a:t>
            </a:r>
            <a:r>
              <a:rPr lang="en" sz="1700"/>
              <a:t> samples.</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 Embedding</a:t>
            </a:r>
            <a:endParaRPr/>
          </a:p>
          <a:p>
            <a:pPr indent="0" lvl="0" marL="0" rtl="0" algn="l">
              <a:spcBef>
                <a:spcPts val="0"/>
              </a:spcBef>
              <a:spcAft>
                <a:spcPts val="0"/>
              </a:spcAft>
              <a:buNone/>
            </a:pPr>
            <a:r>
              <a:t/>
            </a:r>
            <a:endParaRPr/>
          </a:p>
        </p:txBody>
      </p:sp>
      <p:sp>
        <p:nvSpPr>
          <p:cNvPr id="410" name="Google Shape;410;p35"/>
          <p:cNvSpPr txBox="1"/>
          <p:nvPr>
            <p:ph idx="1" type="body"/>
          </p:nvPr>
        </p:nvSpPr>
        <p:spPr>
          <a:xfrm>
            <a:off x="816900" y="1552125"/>
            <a:ext cx="7414800" cy="32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The Google Universal Sentence Encoder was used to embed the reviews which would allow the regression model to predict review scores.</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Embedding is the process of converting a sentence into a numerical vector by capturing the semantic meaning of the words and the structure of the sentence, allowing it to be mathematically manipulated and analyzed.</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 </a:t>
            </a:r>
            <a:endParaRPr sz="1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 Ridge Regression</a:t>
            </a:r>
            <a:endParaRPr/>
          </a:p>
          <a:p>
            <a:pPr indent="0" lvl="0" marL="0" rtl="0" algn="l">
              <a:spcBef>
                <a:spcPts val="0"/>
              </a:spcBef>
              <a:spcAft>
                <a:spcPts val="0"/>
              </a:spcAft>
              <a:buNone/>
            </a:pPr>
            <a:r>
              <a:t/>
            </a:r>
            <a:endParaRPr/>
          </a:p>
        </p:txBody>
      </p:sp>
      <p:sp>
        <p:nvSpPr>
          <p:cNvPr id="416" name="Google Shape;416;p36"/>
          <p:cNvSpPr txBox="1"/>
          <p:nvPr>
            <p:ph idx="1" type="body"/>
          </p:nvPr>
        </p:nvSpPr>
        <p:spPr>
          <a:xfrm>
            <a:off x="816900" y="1552125"/>
            <a:ext cx="7414800" cy="32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The SciKit Ridge Regression model was used for the Regression model. We will use this model to try to predict the review score based on text.</a:t>
            </a:r>
            <a:endParaRPr sz="1700"/>
          </a:p>
          <a:p>
            <a:pPr indent="0" lvl="0" marL="0" rtl="0" algn="l">
              <a:spcBef>
                <a:spcPts val="1200"/>
              </a:spcBef>
              <a:spcAft>
                <a:spcPts val="1200"/>
              </a:spcAft>
              <a:buNone/>
            </a:pPr>
            <a:r>
              <a:rPr lang="en" sz="1700"/>
              <a:t>The coefficient of determination (R² score) for the Ridge Regression model trained on embeddings was 0.6339</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7"/>
          <p:cNvSpPr txBox="1"/>
          <p:nvPr>
            <p:ph type="title"/>
          </p:nvPr>
        </p:nvSpPr>
        <p:spPr>
          <a:xfrm>
            <a:off x="1266725" y="61712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 </a:t>
            </a:r>
            <a:r>
              <a:rPr lang="en"/>
              <a:t>Ridge Regression</a:t>
            </a:r>
            <a:endParaRPr/>
          </a:p>
          <a:p>
            <a:pPr indent="0" lvl="0" marL="0" rtl="0" algn="l">
              <a:spcBef>
                <a:spcPts val="0"/>
              </a:spcBef>
              <a:spcAft>
                <a:spcPts val="0"/>
              </a:spcAft>
              <a:buNone/>
            </a:pPr>
            <a:r>
              <a:t/>
            </a:r>
            <a:endParaRPr/>
          </a:p>
        </p:txBody>
      </p:sp>
      <p:sp>
        <p:nvSpPr>
          <p:cNvPr id="422" name="Google Shape;422;p37"/>
          <p:cNvSpPr txBox="1"/>
          <p:nvPr>
            <p:ph idx="1" type="body"/>
          </p:nvPr>
        </p:nvSpPr>
        <p:spPr>
          <a:xfrm>
            <a:off x="816900" y="1552125"/>
            <a:ext cx="3672300" cy="32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Predicted scores vs True scores in a histogram. </a:t>
            </a:r>
            <a:endParaRPr sz="1700"/>
          </a:p>
          <a:p>
            <a:pPr indent="0" lvl="0" marL="0" rtl="0" algn="l">
              <a:spcBef>
                <a:spcPts val="1200"/>
              </a:spcBef>
              <a:spcAft>
                <a:spcPts val="1200"/>
              </a:spcAft>
              <a:buNone/>
            </a:pPr>
            <a:r>
              <a:rPr lang="en" sz="1700"/>
              <a:t>The histogram shows some overestimation in the neutral (2-4) range, and some underestimation of bad (1) and excellent (3).</a:t>
            </a:r>
            <a:endParaRPr sz="1700"/>
          </a:p>
        </p:txBody>
      </p:sp>
      <p:pic>
        <p:nvPicPr>
          <p:cNvPr id="423" name="Google Shape;423;p37"/>
          <p:cNvPicPr preferRelativeResize="0"/>
          <p:nvPr/>
        </p:nvPicPr>
        <p:blipFill>
          <a:blip r:embed="rId3">
            <a:alphaModFix/>
          </a:blip>
          <a:stretch>
            <a:fillRect/>
          </a:stretch>
        </p:blipFill>
        <p:spPr>
          <a:xfrm>
            <a:off x="4489200" y="1616436"/>
            <a:ext cx="4471875" cy="3112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 </a:t>
            </a:r>
            <a:r>
              <a:rPr lang="en"/>
              <a:t>Bayesian</a:t>
            </a:r>
            <a:endParaRPr/>
          </a:p>
          <a:p>
            <a:pPr indent="0" lvl="0" marL="0" rtl="0" algn="l">
              <a:spcBef>
                <a:spcPts val="0"/>
              </a:spcBef>
              <a:spcAft>
                <a:spcPts val="0"/>
              </a:spcAft>
              <a:buNone/>
            </a:pPr>
            <a:r>
              <a:t/>
            </a:r>
            <a:endParaRPr/>
          </a:p>
        </p:txBody>
      </p:sp>
      <p:sp>
        <p:nvSpPr>
          <p:cNvPr id="429" name="Google Shape;429;p38"/>
          <p:cNvSpPr txBox="1"/>
          <p:nvPr>
            <p:ph idx="1" type="body"/>
          </p:nvPr>
        </p:nvSpPr>
        <p:spPr>
          <a:xfrm>
            <a:off x="816900" y="1552125"/>
            <a:ext cx="7414800" cy="3240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t>The SciKit </a:t>
            </a:r>
            <a:r>
              <a:rPr lang="en" sz="1700"/>
              <a:t>Bayesian Ridge Regression</a:t>
            </a:r>
            <a:r>
              <a:rPr lang="en" sz="1700"/>
              <a:t> model was used for the </a:t>
            </a:r>
            <a:r>
              <a:rPr lang="en" sz="1700"/>
              <a:t>Bayesian</a:t>
            </a:r>
            <a:r>
              <a:rPr lang="en" sz="1700"/>
              <a:t> model, to compare to simple Ridge Regression. This produced a model that achieved a r^2 score of </a:t>
            </a:r>
            <a:r>
              <a:rPr lang="en" sz="1700"/>
              <a:t>0.641</a:t>
            </a:r>
            <a:r>
              <a:rPr lang="en" sz="1700"/>
              <a:t>, so it was not a notable improvement over simple Ridge Regression.</a:t>
            </a:r>
            <a:endParaRPr sz="1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 SVM</a:t>
            </a:r>
            <a:endParaRPr/>
          </a:p>
          <a:p>
            <a:pPr indent="0" lvl="0" marL="0" rtl="0" algn="l">
              <a:spcBef>
                <a:spcPts val="0"/>
              </a:spcBef>
              <a:spcAft>
                <a:spcPts val="0"/>
              </a:spcAft>
              <a:buNone/>
            </a:pPr>
            <a:r>
              <a:t/>
            </a:r>
            <a:endParaRPr/>
          </a:p>
        </p:txBody>
      </p:sp>
      <p:sp>
        <p:nvSpPr>
          <p:cNvPr id="435" name="Google Shape;435;p39"/>
          <p:cNvSpPr txBox="1"/>
          <p:nvPr>
            <p:ph idx="1" type="body"/>
          </p:nvPr>
        </p:nvSpPr>
        <p:spPr>
          <a:xfrm>
            <a:off x="1056750" y="1535925"/>
            <a:ext cx="7138800" cy="294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Ridge Regression calculates a continuous score, as a result of calculating regression </a:t>
            </a:r>
            <a:r>
              <a:rPr lang="en" sz="1700"/>
              <a:t>distance, so it does not do explicit classification. In addition, the imbalance in the data may have cause a loss in accuracy with trying to predict the exact review score. </a:t>
            </a:r>
            <a:br>
              <a:rPr lang="en" sz="1700"/>
            </a:br>
            <a:r>
              <a:rPr lang="en" sz="1700"/>
              <a:t>We trained a SVM model to see how it performs in sentiment classification, and combining the scarcer categories together. The result was that it performed better than Ridge, with an accuracy score of 71.7%. SVM did perform worse in terms of speed, which should be noted.</a:t>
            </a:r>
            <a:endParaRPr sz="1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Cleaning and Preprocessing</a:t>
            </a:r>
            <a:endParaRPr/>
          </a:p>
          <a:p>
            <a:pPr indent="0" lvl="0" marL="0" rtl="0" algn="l">
              <a:spcBef>
                <a:spcPts val="0"/>
              </a:spcBef>
              <a:spcAft>
                <a:spcPts val="0"/>
              </a:spcAft>
              <a:buNone/>
            </a:pPr>
            <a:r>
              <a:t/>
            </a:r>
            <a:endParaRPr/>
          </a:p>
        </p:txBody>
      </p:sp>
      <p:sp>
        <p:nvSpPr>
          <p:cNvPr id="441" name="Google Shape;441;p40"/>
          <p:cNvSpPr txBox="1"/>
          <p:nvPr>
            <p:ph idx="1" type="body"/>
          </p:nvPr>
        </p:nvSpPr>
        <p:spPr>
          <a:xfrm>
            <a:off x="2963400" y="4213650"/>
            <a:ext cx="3711300" cy="65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Data visualization after correcting imbalance.</a:t>
            </a:r>
            <a:endParaRPr/>
          </a:p>
        </p:txBody>
      </p:sp>
      <p:pic>
        <p:nvPicPr>
          <p:cNvPr id="442" name="Google Shape;442;p40"/>
          <p:cNvPicPr preferRelativeResize="0"/>
          <p:nvPr/>
        </p:nvPicPr>
        <p:blipFill>
          <a:blip r:embed="rId3">
            <a:alphaModFix/>
          </a:blip>
          <a:stretch>
            <a:fillRect/>
          </a:stretch>
        </p:blipFill>
        <p:spPr>
          <a:xfrm>
            <a:off x="2131962" y="1164625"/>
            <a:ext cx="4880075" cy="29777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 SVM</a:t>
            </a:r>
            <a:endParaRPr/>
          </a:p>
          <a:p>
            <a:pPr indent="0" lvl="0" marL="0" rtl="0" algn="l">
              <a:spcBef>
                <a:spcPts val="0"/>
              </a:spcBef>
              <a:spcAft>
                <a:spcPts val="0"/>
              </a:spcAft>
              <a:buNone/>
            </a:pPr>
            <a:r>
              <a:t/>
            </a:r>
            <a:endParaRPr/>
          </a:p>
        </p:txBody>
      </p:sp>
      <p:pic>
        <p:nvPicPr>
          <p:cNvPr id="448" name="Google Shape;448;p41"/>
          <p:cNvPicPr preferRelativeResize="0"/>
          <p:nvPr/>
        </p:nvPicPr>
        <p:blipFill>
          <a:blip r:embed="rId3">
            <a:alphaModFix/>
          </a:blip>
          <a:stretch>
            <a:fillRect/>
          </a:stretch>
        </p:blipFill>
        <p:spPr>
          <a:xfrm>
            <a:off x="2088287" y="1180850"/>
            <a:ext cx="4967425" cy="36534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9" name="Google Shape;289;p15"/>
          <p:cNvSpPr txBox="1"/>
          <p:nvPr>
            <p:ph idx="1" type="body"/>
          </p:nvPr>
        </p:nvSpPr>
        <p:spPr>
          <a:xfrm>
            <a:off x="816900" y="1552125"/>
            <a:ext cx="4920900" cy="3240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900"/>
              <a:t>Customer feedback </a:t>
            </a:r>
            <a:r>
              <a:rPr lang="en" sz="1900"/>
              <a:t>and online </a:t>
            </a:r>
            <a:r>
              <a:rPr b="1" lang="en" sz="1900"/>
              <a:t>reviews</a:t>
            </a:r>
            <a:r>
              <a:rPr lang="en" sz="1900"/>
              <a:t> significantly influence consumer behavior.</a:t>
            </a:r>
            <a:endParaRPr sz="1900"/>
          </a:p>
          <a:p>
            <a:pPr indent="0" lvl="0" marL="0" rtl="0" algn="l">
              <a:lnSpc>
                <a:spcPct val="95000"/>
              </a:lnSpc>
              <a:spcBef>
                <a:spcPts val="1200"/>
              </a:spcBef>
              <a:spcAft>
                <a:spcPts val="0"/>
              </a:spcAft>
              <a:buNone/>
            </a:pPr>
            <a:r>
              <a:t/>
            </a:r>
            <a:endParaRPr sz="1900"/>
          </a:p>
          <a:p>
            <a:pPr indent="0" lvl="0" marL="0" rtl="0" algn="l">
              <a:lnSpc>
                <a:spcPct val="95000"/>
              </a:lnSpc>
              <a:spcBef>
                <a:spcPts val="1200"/>
              </a:spcBef>
              <a:spcAft>
                <a:spcPts val="0"/>
              </a:spcAft>
              <a:buNone/>
            </a:pPr>
            <a:r>
              <a:rPr lang="en" sz="1900"/>
              <a:t>Understanding and analyzing this feedback is essential for businesses aiming to thrive in competitive markets.</a:t>
            </a:r>
            <a:endParaRPr sz="1900"/>
          </a:p>
          <a:p>
            <a:pPr indent="0" lvl="0" marL="0" rtl="0" algn="l">
              <a:lnSpc>
                <a:spcPct val="95000"/>
              </a:lnSpc>
              <a:spcBef>
                <a:spcPts val="1200"/>
              </a:spcBef>
              <a:spcAft>
                <a:spcPts val="0"/>
              </a:spcAft>
              <a:buNone/>
            </a:pPr>
            <a:r>
              <a:t/>
            </a:r>
            <a:endParaRPr sz="1900"/>
          </a:p>
          <a:p>
            <a:pPr indent="0" lvl="0" marL="0" rtl="0" algn="l">
              <a:lnSpc>
                <a:spcPct val="95000"/>
              </a:lnSpc>
              <a:spcBef>
                <a:spcPts val="1200"/>
              </a:spcBef>
              <a:spcAft>
                <a:spcPts val="1200"/>
              </a:spcAft>
              <a:buNone/>
            </a:pPr>
            <a:r>
              <a:rPr lang="en" sz="1900"/>
              <a:t>Can we determine customer </a:t>
            </a:r>
            <a:r>
              <a:rPr b="1" lang="en" sz="1900"/>
              <a:t>sentiment</a:t>
            </a:r>
            <a:r>
              <a:rPr lang="en" sz="1900"/>
              <a:t> purely based on text </a:t>
            </a:r>
            <a:r>
              <a:rPr b="1" lang="en" sz="1900"/>
              <a:t>reviews</a:t>
            </a:r>
            <a:r>
              <a:rPr lang="en" sz="1900"/>
              <a:t>?</a:t>
            </a:r>
            <a:endParaRPr sz="1900"/>
          </a:p>
        </p:txBody>
      </p:sp>
      <p:pic>
        <p:nvPicPr>
          <p:cNvPr id="290" name="Google Shape;290;p15"/>
          <p:cNvPicPr preferRelativeResize="0"/>
          <p:nvPr/>
        </p:nvPicPr>
        <p:blipFill>
          <a:blip r:embed="rId3">
            <a:alphaModFix/>
          </a:blip>
          <a:stretch>
            <a:fillRect/>
          </a:stretch>
        </p:blipFill>
        <p:spPr>
          <a:xfrm>
            <a:off x="6054000" y="2091425"/>
            <a:ext cx="2926050" cy="1492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2"/>
          <p:cNvSpPr txBox="1"/>
          <p:nvPr>
            <p:ph type="title"/>
          </p:nvPr>
        </p:nvSpPr>
        <p:spPr>
          <a:xfrm>
            <a:off x="824000" y="1613825"/>
            <a:ext cx="69972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459" name="Google Shape;459;p43"/>
          <p:cNvSpPr txBox="1"/>
          <p:nvPr>
            <p:ph idx="1" type="body"/>
          </p:nvPr>
        </p:nvSpPr>
        <p:spPr>
          <a:xfrm>
            <a:off x="789100" y="1237025"/>
            <a:ext cx="7414800" cy="32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implementation of the Ridge regression model aimed at predicting review scores using the Google Universal Sentence Encoder embeddings. This approach resulted in a coefficient of determination (R² score) of 0.6334.</a:t>
            </a:r>
            <a:endParaRPr sz="1600"/>
          </a:p>
          <a:p>
            <a:pPr indent="0" lvl="0" marL="0" rtl="0" algn="l">
              <a:spcBef>
                <a:spcPts val="1200"/>
              </a:spcBef>
              <a:spcAft>
                <a:spcPts val="0"/>
              </a:spcAft>
              <a:buNone/>
            </a:pPr>
            <a:r>
              <a:rPr lang="en" sz="1600"/>
              <a:t>The Bayesian Ridge model was also implemented, resulting in an R² score of 0.6341. The proximity of these scores suggests a similar level of performance between the Ridge and Bayesian Ridge models in predicting review ratings.</a:t>
            </a:r>
            <a:endParaRPr sz="1600"/>
          </a:p>
          <a:p>
            <a:pPr indent="0" lvl="0" marL="0" rtl="0" algn="l">
              <a:spcBef>
                <a:spcPts val="1200"/>
              </a:spcBef>
              <a:spcAft>
                <a:spcPts val="1200"/>
              </a:spcAft>
              <a:buNone/>
            </a:pPr>
            <a:r>
              <a:rPr lang="en" sz="1600"/>
              <a:t>However, it was the SVM model that performed best, as it is a classifier instead of calculating a score that is subject to some subjective analysis (what is the difference </a:t>
            </a:r>
            <a:r>
              <a:rPr lang="en" sz="1600"/>
              <a:t>between</a:t>
            </a:r>
            <a:r>
              <a:rPr lang="en" sz="1600"/>
              <a:t> 1 and 1.3, for example. Correcting the data imbalance and performing a sentiment analysis versus a score prediction.</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Outcome - Demo</a:t>
            </a:r>
            <a:endParaRPr/>
          </a:p>
        </p:txBody>
      </p:sp>
      <p:sp>
        <p:nvSpPr>
          <p:cNvPr id="465" name="Google Shape;465;p44"/>
          <p:cNvSpPr txBox="1"/>
          <p:nvPr>
            <p:ph idx="1" type="body"/>
          </p:nvPr>
        </p:nvSpPr>
        <p:spPr>
          <a:xfrm>
            <a:off x="816900" y="1552125"/>
            <a:ext cx="3424200" cy="3240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t>The model produced in this project can be used to improve business by calculating sentiment from customer reviews without requiring customers to input a star rating.</a:t>
            </a:r>
            <a:endParaRPr sz="1700"/>
          </a:p>
        </p:txBody>
      </p:sp>
      <p:pic>
        <p:nvPicPr>
          <p:cNvPr id="466" name="Google Shape;466;p44"/>
          <p:cNvPicPr preferRelativeResize="0"/>
          <p:nvPr/>
        </p:nvPicPr>
        <p:blipFill>
          <a:blip r:embed="rId3">
            <a:alphaModFix/>
          </a:blip>
          <a:stretch>
            <a:fillRect/>
          </a:stretch>
        </p:blipFill>
        <p:spPr>
          <a:xfrm>
            <a:off x="5137950" y="1597875"/>
            <a:ext cx="3400425" cy="2162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296" name="Google Shape;296;p16"/>
          <p:cNvSpPr txBox="1"/>
          <p:nvPr>
            <p:ph idx="1" type="body"/>
          </p:nvPr>
        </p:nvSpPr>
        <p:spPr>
          <a:xfrm>
            <a:off x="816900" y="1552125"/>
            <a:ext cx="4920900" cy="3240900"/>
          </a:xfrm>
          <a:prstGeom prst="rect">
            <a:avLst/>
          </a:prstGeom>
        </p:spPr>
        <p:txBody>
          <a:bodyPr anchorCtr="0" anchor="t" bIns="91425" lIns="91425" spcFirstLastPara="1" rIns="91425" wrap="square" tIns="91425">
            <a:noAutofit/>
          </a:bodyPr>
          <a:lstStyle/>
          <a:p>
            <a:pPr indent="-349250" lvl="0" marL="457200" rtl="0" algn="l">
              <a:lnSpc>
                <a:spcPct val="95000"/>
              </a:lnSpc>
              <a:spcBef>
                <a:spcPts val="0"/>
              </a:spcBef>
              <a:spcAft>
                <a:spcPts val="0"/>
              </a:spcAft>
              <a:buSzPts val="1900"/>
              <a:buChar char="-"/>
            </a:pPr>
            <a:r>
              <a:rPr lang="en" sz="1900"/>
              <a:t>Conduct </a:t>
            </a:r>
            <a:r>
              <a:rPr b="1" lang="en" sz="1900"/>
              <a:t>sentiment analysis</a:t>
            </a:r>
            <a:r>
              <a:rPr lang="en" sz="1900"/>
              <a:t> on McDonald's customer reviews</a:t>
            </a:r>
            <a:endParaRPr sz="1900"/>
          </a:p>
          <a:p>
            <a:pPr indent="0" lvl="0" marL="457200" rtl="0" algn="l">
              <a:lnSpc>
                <a:spcPct val="95000"/>
              </a:lnSpc>
              <a:spcBef>
                <a:spcPts val="1200"/>
              </a:spcBef>
              <a:spcAft>
                <a:spcPts val="0"/>
              </a:spcAft>
              <a:buNone/>
            </a:pPr>
            <a:r>
              <a:t/>
            </a:r>
            <a:endParaRPr sz="1900"/>
          </a:p>
          <a:p>
            <a:pPr indent="-349250" lvl="0" marL="457200" rtl="0" algn="l">
              <a:lnSpc>
                <a:spcPct val="95000"/>
              </a:lnSpc>
              <a:spcBef>
                <a:spcPts val="1200"/>
              </a:spcBef>
              <a:spcAft>
                <a:spcPts val="0"/>
              </a:spcAft>
              <a:buSzPts val="1900"/>
              <a:buChar char="-"/>
            </a:pPr>
            <a:r>
              <a:rPr lang="en" sz="1900"/>
              <a:t>Explore </a:t>
            </a:r>
            <a:r>
              <a:rPr b="1" lang="en" sz="1900"/>
              <a:t>geographic trends</a:t>
            </a:r>
            <a:r>
              <a:rPr lang="en" sz="1900"/>
              <a:t> in reviews and ratings</a:t>
            </a:r>
            <a:endParaRPr sz="1900"/>
          </a:p>
          <a:p>
            <a:pPr indent="0" lvl="0" marL="457200" rtl="0" algn="l">
              <a:lnSpc>
                <a:spcPct val="95000"/>
              </a:lnSpc>
              <a:spcBef>
                <a:spcPts val="1200"/>
              </a:spcBef>
              <a:spcAft>
                <a:spcPts val="0"/>
              </a:spcAft>
              <a:buNone/>
            </a:pPr>
            <a:r>
              <a:t/>
            </a:r>
            <a:endParaRPr sz="1900"/>
          </a:p>
          <a:p>
            <a:pPr indent="-349250" lvl="0" marL="457200" rtl="0" algn="l">
              <a:lnSpc>
                <a:spcPct val="95000"/>
              </a:lnSpc>
              <a:spcBef>
                <a:spcPts val="1200"/>
              </a:spcBef>
              <a:spcAft>
                <a:spcPts val="0"/>
              </a:spcAft>
              <a:buSzPts val="1900"/>
              <a:buChar char="-"/>
            </a:pPr>
            <a:r>
              <a:rPr b="1" lang="en" sz="1900"/>
              <a:t>Predict star ratings</a:t>
            </a:r>
            <a:r>
              <a:rPr lang="en" sz="1900"/>
              <a:t> based on review text.</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Target Audience</a:t>
            </a:r>
            <a:endParaRPr/>
          </a:p>
        </p:txBody>
      </p:sp>
      <p:sp>
        <p:nvSpPr>
          <p:cNvPr id="302" name="Google Shape;302;p17"/>
          <p:cNvSpPr txBox="1"/>
          <p:nvPr>
            <p:ph idx="1" type="body"/>
          </p:nvPr>
        </p:nvSpPr>
        <p:spPr>
          <a:xfrm>
            <a:off x="816900" y="1552125"/>
            <a:ext cx="7414800" cy="32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Our target audience is</a:t>
            </a:r>
            <a:r>
              <a:rPr b="1" lang="en" sz="1700"/>
              <a:t> business leaders in the Food industry</a:t>
            </a:r>
            <a:r>
              <a:rPr lang="en" sz="1700"/>
              <a:t> who wish to improve the reviews of </a:t>
            </a:r>
            <a:r>
              <a:rPr lang="en" sz="1700"/>
              <a:t>their</a:t>
            </a:r>
            <a:r>
              <a:rPr lang="en" sz="1700"/>
              <a:t> storefronts or create an easier way for customers to create reviews.</a:t>
            </a:r>
            <a:endParaRPr sz="1700"/>
          </a:p>
          <a:p>
            <a:pPr indent="0" lvl="0" marL="0" rtl="0" algn="l">
              <a:spcBef>
                <a:spcPts val="1200"/>
              </a:spcBef>
              <a:spcAft>
                <a:spcPts val="0"/>
              </a:spcAft>
              <a:buNone/>
            </a:pPr>
            <a:r>
              <a:rPr lang="en" sz="1700"/>
              <a:t>The ability to calculate sentiment based on text reviews can have positive </a:t>
            </a:r>
            <a:r>
              <a:rPr lang="en" sz="1700"/>
              <a:t>benefits</a:t>
            </a:r>
            <a:r>
              <a:rPr lang="en" sz="1700"/>
              <a:t> including:</a:t>
            </a:r>
            <a:endParaRPr sz="1700"/>
          </a:p>
          <a:p>
            <a:pPr indent="-336550" lvl="0" marL="457200" rtl="0" algn="l">
              <a:spcBef>
                <a:spcPts val="1200"/>
              </a:spcBef>
              <a:spcAft>
                <a:spcPts val="0"/>
              </a:spcAft>
              <a:buSzPts val="1700"/>
              <a:buChar char="-"/>
            </a:pPr>
            <a:r>
              <a:rPr lang="en" sz="1700"/>
              <a:t>Customer Insights</a:t>
            </a:r>
            <a:endParaRPr sz="1700"/>
          </a:p>
          <a:p>
            <a:pPr indent="-336550" lvl="0" marL="457200" rtl="0" algn="l">
              <a:spcBef>
                <a:spcPts val="0"/>
              </a:spcBef>
              <a:spcAft>
                <a:spcPts val="0"/>
              </a:spcAft>
              <a:buSzPts val="1700"/>
              <a:buChar char="-"/>
            </a:pPr>
            <a:r>
              <a:rPr lang="en" sz="1700"/>
              <a:t>Product and Service Improvement</a:t>
            </a:r>
            <a:endParaRPr sz="1700"/>
          </a:p>
          <a:p>
            <a:pPr indent="-336550" lvl="0" marL="457200" rtl="0" algn="l">
              <a:spcBef>
                <a:spcPts val="0"/>
              </a:spcBef>
              <a:spcAft>
                <a:spcPts val="0"/>
              </a:spcAft>
              <a:buSzPts val="1700"/>
              <a:buChar char="-"/>
            </a:pPr>
            <a:r>
              <a:rPr lang="en" sz="1700"/>
              <a:t>Customer Segmentation</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824000" y="1613825"/>
            <a:ext cx="69972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a:p>
            <a:pPr indent="0" lvl="0" marL="0" rtl="0" algn="l">
              <a:spcBef>
                <a:spcPts val="0"/>
              </a:spcBef>
              <a:spcAft>
                <a:spcPts val="0"/>
              </a:spcAft>
              <a:buNone/>
            </a:pPr>
            <a:r>
              <a:t/>
            </a:r>
            <a:endParaRPr/>
          </a:p>
        </p:txBody>
      </p:sp>
      <p:sp>
        <p:nvSpPr>
          <p:cNvPr id="313" name="Google Shape;313;p19"/>
          <p:cNvSpPr txBox="1"/>
          <p:nvPr>
            <p:ph idx="1" type="body"/>
          </p:nvPr>
        </p:nvSpPr>
        <p:spPr>
          <a:xfrm>
            <a:off x="816900" y="1552125"/>
            <a:ext cx="7414800" cy="32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Dataset collection of over 33,000 anonymized Google reviews for various McDonald's locations within the United States</a:t>
            </a:r>
            <a:endParaRPr sz="1700"/>
          </a:p>
          <a:p>
            <a:pPr indent="-336550" lvl="0" marL="457200" rtl="0" algn="l">
              <a:spcBef>
                <a:spcPts val="1200"/>
              </a:spcBef>
              <a:spcAft>
                <a:spcPts val="0"/>
              </a:spcAft>
              <a:buSzPts val="1700"/>
              <a:buChar char="-"/>
            </a:pPr>
            <a:r>
              <a:rPr lang="en" sz="1700"/>
              <a:t>10 Features</a:t>
            </a:r>
            <a:endParaRPr sz="1700"/>
          </a:p>
          <a:p>
            <a:pPr indent="-336550" lvl="0" marL="457200" rtl="0" algn="l">
              <a:spcBef>
                <a:spcPts val="0"/>
              </a:spcBef>
              <a:spcAft>
                <a:spcPts val="0"/>
              </a:spcAft>
              <a:buSzPts val="1700"/>
              <a:buChar char="-"/>
            </a:pPr>
            <a:r>
              <a:rPr lang="en" sz="1700"/>
              <a:t>Kaggle dataset from public Google reviews</a:t>
            </a:r>
            <a:endParaRPr sz="1700"/>
          </a:p>
          <a:p>
            <a:pPr indent="-336550" lvl="1" marL="914400" rtl="0" algn="l">
              <a:spcBef>
                <a:spcPts val="0"/>
              </a:spcBef>
              <a:spcAft>
                <a:spcPts val="0"/>
              </a:spcAft>
              <a:buSzPts val="1700"/>
              <a:buChar char="-"/>
            </a:pPr>
            <a:r>
              <a:rPr lang="en" sz="1700" u="sng">
                <a:solidFill>
                  <a:schemeClr val="hlink"/>
                </a:solidFill>
                <a:hlinkClick r:id="rId3"/>
              </a:rPr>
              <a:t>https://www.kaggle.com/datasets/nelgiriyewithana/mcdonalds-store-reviews</a:t>
            </a:r>
            <a:r>
              <a:rPr lang="en" sz="1700"/>
              <a:t>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a:p>
            <a:pPr indent="0" lvl="0" marL="0" rtl="0" algn="l">
              <a:spcBef>
                <a:spcPts val="0"/>
              </a:spcBef>
              <a:spcAft>
                <a:spcPts val="0"/>
              </a:spcAft>
              <a:buNone/>
            </a:pPr>
            <a:r>
              <a:t/>
            </a:r>
            <a:endParaRPr/>
          </a:p>
        </p:txBody>
      </p:sp>
      <p:sp>
        <p:nvSpPr>
          <p:cNvPr id="319" name="Google Shape;319;p20"/>
          <p:cNvSpPr txBox="1"/>
          <p:nvPr>
            <p:ph idx="1" type="body"/>
          </p:nvPr>
        </p:nvSpPr>
        <p:spPr>
          <a:xfrm>
            <a:off x="816900" y="1552125"/>
            <a:ext cx="7414800" cy="3240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reviewer_id</a:t>
            </a:r>
            <a:r>
              <a:rPr lang="en" sz="1700"/>
              <a:t>: A unique identifier for each reviewer, ensuring anonymity.</a:t>
            </a:r>
            <a:endParaRPr sz="1700"/>
          </a:p>
          <a:p>
            <a:pPr indent="-336550" lvl="0" marL="457200" rtl="0" algn="l">
              <a:spcBef>
                <a:spcPts val="0"/>
              </a:spcBef>
              <a:spcAft>
                <a:spcPts val="0"/>
              </a:spcAft>
              <a:buSzPts val="1700"/>
              <a:buChar char="●"/>
            </a:pPr>
            <a:r>
              <a:rPr b="1" lang="en" sz="1700"/>
              <a:t>store_name</a:t>
            </a:r>
            <a:r>
              <a:rPr lang="en" sz="1700"/>
              <a:t>: The name of the specific McDonald's store under review.</a:t>
            </a:r>
            <a:endParaRPr sz="1700"/>
          </a:p>
          <a:p>
            <a:pPr indent="-336550" lvl="0" marL="457200" rtl="0" algn="l">
              <a:spcBef>
                <a:spcPts val="0"/>
              </a:spcBef>
              <a:spcAft>
                <a:spcPts val="0"/>
              </a:spcAft>
              <a:buSzPts val="1700"/>
              <a:buChar char="●"/>
            </a:pPr>
            <a:r>
              <a:rPr b="1" lang="en" sz="1700"/>
              <a:t>category</a:t>
            </a:r>
            <a:r>
              <a:rPr lang="en" sz="1700"/>
              <a:t>: The category or type of store, providing context to the location.</a:t>
            </a:r>
            <a:endParaRPr sz="1700"/>
          </a:p>
          <a:p>
            <a:pPr indent="-336550" lvl="0" marL="457200" rtl="0" algn="l">
              <a:spcBef>
                <a:spcPts val="0"/>
              </a:spcBef>
              <a:spcAft>
                <a:spcPts val="0"/>
              </a:spcAft>
              <a:buSzPts val="1700"/>
              <a:buChar char="●"/>
            </a:pPr>
            <a:r>
              <a:rPr b="1" lang="en" sz="1700"/>
              <a:t>store_address</a:t>
            </a:r>
            <a:r>
              <a:rPr lang="en" sz="1700"/>
              <a:t>: The physical address of the store.</a:t>
            </a:r>
            <a:endParaRPr sz="1700"/>
          </a:p>
          <a:p>
            <a:pPr indent="-336550" lvl="0" marL="457200" rtl="0" algn="l">
              <a:spcBef>
                <a:spcPts val="0"/>
              </a:spcBef>
              <a:spcAft>
                <a:spcPts val="0"/>
              </a:spcAft>
              <a:buSzPts val="1700"/>
              <a:buChar char="●"/>
            </a:pPr>
            <a:r>
              <a:rPr b="1" lang="en" sz="1700"/>
              <a:t>latitude</a:t>
            </a:r>
            <a:r>
              <a:rPr lang="en" sz="1700"/>
              <a:t>: The latitude coordinate of the store's geographical location.</a:t>
            </a:r>
            <a:endParaRPr sz="1700"/>
          </a:p>
          <a:p>
            <a:pPr indent="-336550" lvl="0" marL="457200" rtl="0" algn="l">
              <a:spcBef>
                <a:spcPts val="0"/>
              </a:spcBef>
              <a:spcAft>
                <a:spcPts val="0"/>
              </a:spcAft>
              <a:buSzPts val="1700"/>
              <a:buChar char="●"/>
            </a:pPr>
            <a:r>
              <a:rPr b="1" lang="en" sz="1700"/>
              <a:t>longitude</a:t>
            </a:r>
            <a:r>
              <a:rPr lang="en" sz="1700"/>
              <a:t>: The longitude coordinate of the store's geographical location.</a:t>
            </a:r>
            <a:endParaRPr sz="1700"/>
          </a:p>
          <a:p>
            <a:pPr indent="0" lvl="0" marL="0" rtl="0" algn="l">
              <a:spcBef>
                <a:spcPts val="1200"/>
              </a:spcBef>
              <a:spcAft>
                <a:spcPts val="1200"/>
              </a:spcAft>
              <a:buNone/>
            </a:pPr>
            <a:r>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a:p>
            <a:pPr indent="0" lvl="0" marL="0" rtl="0" algn="l">
              <a:spcBef>
                <a:spcPts val="0"/>
              </a:spcBef>
              <a:spcAft>
                <a:spcPts val="0"/>
              </a:spcAft>
              <a:buNone/>
            </a:pPr>
            <a:r>
              <a:t/>
            </a:r>
            <a:endParaRPr/>
          </a:p>
        </p:txBody>
      </p:sp>
      <p:sp>
        <p:nvSpPr>
          <p:cNvPr id="325" name="Google Shape;325;p21"/>
          <p:cNvSpPr txBox="1"/>
          <p:nvPr>
            <p:ph idx="1" type="body"/>
          </p:nvPr>
        </p:nvSpPr>
        <p:spPr>
          <a:xfrm>
            <a:off x="816900" y="1552125"/>
            <a:ext cx="7414800" cy="3240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rating_count</a:t>
            </a:r>
            <a:r>
              <a:rPr lang="en" sz="1700"/>
              <a:t>: The total number of ratings or reviews for the particular store.</a:t>
            </a:r>
            <a:endParaRPr sz="1700"/>
          </a:p>
          <a:p>
            <a:pPr indent="-336550" lvl="0" marL="457200" rtl="0" algn="l">
              <a:spcBef>
                <a:spcPts val="0"/>
              </a:spcBef>
              <a:spcAft>
                <a:spcPts val="0"/>
              </a:spcAft>
              <a:buSzPts val="1700"/>
              <a:buChar char="●"/>
            </a:pPr>
            <a:r>
              <a:rPr b="1" lang="en" sz="1700"/>
              <a:t>review_time</a:t>
            </a:r>
            <a:r>
              <a:rPr lang="en" sz="1700"/>
              <a:t>: The timestamp when the review was posted.</a:t>
            </a:r>
            <a:endParaRPr sz="1700"/>
          </a:p>
          <a:p>
            <a:pPr indent="-336550" lvl="0" marL="457200" rtl="0" algn="l">
              <a:spcBef>
                <a:spcPts val="0"/>
              </a:spcBef>
              <a:spcAft>
                <a:spcPts val="0"/>
              </a:spcAft>
              <a:buSzPts val="1700"/>
              <a:buChar char="●"/>
            </a:pPr>
            <a:r>
              <a:rPr b="1" lang="en" sz="1700"/>
              <a:t>review</a:t>
            </a:r>
            <a:r>
              <a:rPr lang="en" sz="1700"/>
              <a:t>: The textual content of the customer's review.</a:t>
            </a:r>
            <a:endParaRPr sz="1700"/>
          </a:p>
          <a:p>
            <a:pPr indent="-336550" lvl="0" marL="457200" rtl="0" algn="l">
              <a:spcBef>
                <a:spcPts val="0"/>
              </a:spcBef>
              <a:spcAft>
                <a:spcPts val="0"/>
              </a:spcAft>
              <a:buSzPts val="1700"/>
              <a:buChar char="●"/>
            </a:pPr>
            <a:r>
              <a:rPr b="1" lang="en" sz="1700"/>
              <a:t>rating</a:t>
            </a:r>
            <a:r>
              <a:rPr lang="en" sz="1700"/>
              <a:t>: The rating provided by the reviewer on a predetermined scale.</a:t>
            </a:r>
            <a:endParaRPr sz="1700"/>
          </a:p>
          <a:p>
            <a:pPr indent="0" lvl="0" marL="45720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