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Nunito"/>
      <p:regular r:id="rId37"/>
      <p:bold r:id="rId38"/>
      <p:italic r:id="rId39"/>
      <p:boldItalic r:id="rId40"/>
    </p:embeddedFont>
    <p:embeddedFont>
      <p:font typeface="Maven Pro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383A22-C166-4946-B243-BCE049EA50ED}">
  <a:tblStyle styleId="{25383A22-C166-4946-B243-BCE049EA5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4.xml"/><Relationship Id="rId42" Type="http://schemas.openxmlformats.org/officeDocument/2006/relationships/font" Target="fonts/MavenPro-bold.fntdata"/><Relationship Id="rId41" Type="http://schemas.openxmlformats.org/officeDocument/2006/relationships/font" Target="fonts/MavenPro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schemas.openxmlformats.org/officeDocument/2006/relationships/font" Target="fonts/Nunito-regular.fnt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39" Type="http://schemas.openxmlformats.org/officeDocument/2006/relationships/font" Target="fonts/Nunito-italic.fntdata"/><Relationship Id="rId16" Type="http://schemas.openxmlformats.org/officeDocument/2006/relationships/slide" Target="slides/slide10.xml"/><Relationship Id="rId38" Type="http://schemas.openxmlformats.org/officeDocument/2006/relationships/font" Target="fonts/Nuni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a3be741544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a3be741544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636623cf0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636623cf0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a3be74154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a3be74154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a3be741544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a3be741544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a3be741544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a3be741544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a5495223a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a5495223a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5495223a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a5495223a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a3be741544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a3be741544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a3be741544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a3be741544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a3be741544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a3be741544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3be74154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3be74154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a3be741544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a3be741544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636623cf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636623cf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a3be74154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a3be74154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a3be741544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a3be74154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a3be741544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a3be741544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a3be741544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a3be741544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636623cf0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636623cf0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3be741544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a3be741544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a3be74154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a3be74154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3be741544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a3be741544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a3be741544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a3be741544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a3be741544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a3be741544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a3be741544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a3be741544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a3be741544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a3be741544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p-parks/AAI-521_FinalProject_Team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competitions/asl-signs/data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AAI-521 Final Project Team-2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 Parks, Bin Lu, Eyoha Girma, Jeremy Cryer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LSTM</a:t>
            </a:r>
            <a:endParaRPr/>
          </a:p>
        </p:txBody>
      </p:sp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545350" y="2004225"/>
            <a:ext cx="5017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LSTM </a:t>
            </a:r>
            <a:r>
              <a:rPr lang="en"/>
              <a:t>model with two layers, the first with </a:t>
            </a:r>
            <a:r>
              <a:rPr b="1" lang="en"/>
              <a:t>128 </a:t>
            </a:r>
            <a:r>
              <a:rPr lang="en"/>
              <a:t>neurons and the second with </a:t>
            </a:r>
            <a:r>
              <a:rPr b="1" lang="en"/>
              <a:t>256 </a:t>
            </a:r>
            <a:r>
              <a:rPr lang="en"/>
              <a:t>neurons, both using </a:t>
            </a:r>
            <a:r>
              <a:rPr b="1" lang="en"/>
              <a:t>ReLU </a:t>
            </a:r>
            <a:r>
              <a:rPr lang="en"/>
              <a:t>activation.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Incorporates </a:t>
            </a:r>
            <a:r>
              <a:rPr b="1" lang="en"/>
              <a:t>Dropout </a:t>
            </a:r>
            <a:r>
              <a:rPr lang="en"/>
              <a:t>and </a:t>
            </a:r>
            <a:r>
              <a:rPr b="1" lang="en"/>
              <a:t>BatchNormalization </a:t>
            </a:r>
            <a:r>
              <a:rPr lang="en"/>
              <a:t>layers for regularization and to prevent overfitting.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Utilizes a </a:t>
            </a:r>
            <a:r>
              <a:rPr b="1" lang="en"/>
              <a:t>Dense </a:t>
            </a:r>
            <a:r>
              <a:rPr lang="en"/>
              <a:t>layer with softmax activation for multi-class classification of ASL signs.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Employs an </a:t>
            </a:r>
            <a:r>
              <a:rPr b="1" lang="en"/>
              <a:t>Adam </a:t>
            </a:r>
            <a:r>
              <a:rPr lang="en"/>
              <a:t>optimizer with learning rate adjustments and callbacks like </a:t>
            </a:r>
            <a:r>
              <a:rPr b="1" lang="en"/>
              <a:t>EarlyStopping </a:t>
            </a:r>
            <a:r>
              <a:rPr lang="en"/>
              <a:t>and </a:t>
            </a:r>
            <a:r>
              <a:rPr b="1" lang="en"/>
              <a:t>ReduceLROnPlateau </a:t>
            </a:r>
            <a:r>
              <a:rPr lang="en"/>
              <a:t>for efficient training.</a:t>
            </a:r>
            <a:endParaRPr/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450" y="2082200"/>
            <a:ext cx="3529550" cy="22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LSTM - Results</a:t>
            </a:r>
            <a:endParaRPr/>
          </a:p>
        </p:txBody>
      </p:sp>
      <p:graphicFrame>
        <p:nvGraphicFramePr>
          <p:cNvPr id="344" name="Google Shape;344;p23"/>
          <p:cNvGraphicFramePr/>
          <p:nvPr/>
        </p:nvGraphicFramePr>
        <p:xfrm>
          <a:off x="948950" y="177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{25383A22-C166-4946-B243-BCE049EA50ED}</a:tableStyleId>
              </a:tblPr>
              <a:tblGrid>
                <a:gridCol w="2002225"/>
                <a:gridCol w="1280225"/>
                <a:gridCol w="999000"/>
                <a:gridCol w="957175"/>
                <a:gridCol w="801350"/>
                <a:gridCol w="695075"/>
              </a:tblGrid>
              <a:tr h="58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Trained Signs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r>
                        <a:rPr lang="en"/>
                        <a:t>recision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Signs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Removed Low </a:t>
                      </a:r>
                      <a:r>
                        <a:rPr lang="en"/>
                        <a:t>Performing</a:t>
                      </a:r>
                      <a:r>
                        <a:rPr lang="en"/>
                        <a:t> Signs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 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LSTM Bidirectional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lang="en" sz="19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Introduction to Advanced LSTM Variants</a:t>
            </a:r>
            <a:endParaRPr b="0" sz="19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5"/>
          <p:cNvSpPr txBox="1"/>
          <p:nvPr>
            <p:ph idx="1" type="body"/>
          </p:nvPr>
        </p:nvSpPr>
        <p:spPr>
          <a:xfrm>
            <a:off x="997075" y="1648975"/>
            <a:ext cx="7030500" cy="32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14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LSTM and its Importance</a:t>
            </a: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Long Short-Term Memory models and their role in sequence data processing.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Project Context</a:t>
            </a: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Need for advanced models in ASL recognition.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Focus</a:t>
            </a: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Exploring beyond standard LSTM for enhanced performance.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Exploring Advanced LSTM Variants: BiLSTM and GRU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6"/>
          <p:cNvSpPr txBox="1"/>
          <p:nvPr>
            <p:ph idx="1" type="body"/>
          </p:nvPr>
        </p:nvSpPr>
        <p:spPr>
          <a:xfrm>
            <a:off x="1303800" y="1597875"/>
            <a:ext cx="7030500" cy="3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Bidirectional LSTM (BiLSTM) Overview</a:t>
            </a:r>
            <a:endParaRPr b="1" sz="16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spcBef>
                <a:spcPts val="4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BiLSTM Concept: Processes data in both forward and backward directions.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Contextual Understanding: Captures comprehensive context in sequences.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Application to ASL: Potential benefits for interpreting sign language.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Mixed Results: Initial promise but eventual plateau in performance.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Gated Recurrent Unit (GRU) Overview</a:t>
            </a:r>
            <a:endParaRPr b="1" sz="16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spcBef>
                <a:spcPts val="4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GRU Mechanics: Simplified version of LSTM with fewer parameters.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Update Gate: Combines forget and input gates for efficiency.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Speed and Efficiency: Designed for faster processing.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Project Application: Considered for ASL data, aiming for streamlined learning.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7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Challenges with Basic Bi</a:t>
            </a:r>
            <a:r>
              <a:rPr lang="en" sz="187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LSTM</a:t>
            </a:r>
            <a:r>
              <a:rPr lang="en" sz="187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Our Project</a:t>
            </a:r>
            <a:endParaRPr sz="187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7"/>
          <p:cNvSpPr txBox="1"/>
          <p:nvPr>
            <p:ph idx="1" type="body"/>
          </p:nvPr>
        </p:nvSpPr>
        <p:spPr>
          <a:xfrm>
            <a:off x="603850" y="1626250"/>
            <a:ext cx="25917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Overfitting Issues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Models too tailored to training data, poor validation performance.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BiLSTM Data Insights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High training accuracy vs. low validation accuracy.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Generalization Struggles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Inability to effectively interpret new, unseen data.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375" y="1631000"/>
            <a:ext cx="57721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31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Transition to Transformer Model</a:t>
            </a:r>
            <a:endParaRPr sz="2316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8"/>
          <p:cNvSpPr txBox="1"/>
          <p:nvPr>
            <p:ph idx="1" type="body"/>
          </p:nvPr>
        </p:nvSpPr>
        <p:spPr>
          <a:xfrm>
            <a:off x="553400" y="1597875"/>
            <a:ext cx="81477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Decision Point</a:t>
            </a:r>
            <a:r>
              <a:rPr lang="en" sz="12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Pivot from LSTM variants to a different model architecture.</a:t>
            </a:r>
            <a:endParaRPr sz="12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Transformer Model Consideration</a:t>
            </a:r>
            <a:r>
              <a:rPr lang="en" sz="12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Due to success in sequence modeling tasks.</a:t>
            </a:r>
            <a:endParaRPr sz="12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Transformers Advantage</a:t>
            </a:r>
            <a:r>
              <a:rPr lang="en" sz="12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; Excelling in understanding sequences.</a:t>
            </a:r>
            <a:endParaRPr sz="12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7975" lvl="1" marL="9144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➢"/>
            </a:pPr>
            <a:r>
              <a:rPr b="1" lang="en" sz="12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Self-Attention Mechanism:</a:t>
            </a:r>
            <a:r>
              <a:rPr lang="en" sz="12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Ability to weigh importance of different parts of input.</a:t>
            </a:r>
            <a:endParaRPr sz="12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➢"/>
            </a:pPr>
            <a:r>
              <a:rPr b="1" lang="en" sz="12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Parallel Processing</a:t>
            </a:r>
            <a:r>
              <a:rPr lang="en" sz="12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Faster and more efficient than sequential processing of LSTMs.</a:t>
            </a:r>
            <a:endParaRPr sz="12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➢"/>
            </a:pPr>
            <a:r>
              <a:rPr b="1" lang="en" sz="12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Advanced Feature Capturing</a:t>
            </a:r>
            <a:r>
              <a:rPr lang="en" sz="12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Better at capturing nuances in complex sequential data like ASL.</a:t>
            </a:r>
            <a:endParaRPr sz="12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➢"/>
            </a:pPr>
            <a:r>
              <a:rPr b="1" lang="en" sz="12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Scalability and Flexibility</a:t>
            </a:r>
            <a:r>
              <a:rPr lang="en" sz="12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More adaptable to different types of sequential data.</a:t>
            </a:r>
            <a:endParaRPr sz="12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Transformer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385" name="Google Shape;385;p30"/>
          <p:cNvSpPr txBox="1"/>
          <p:nvPr>
            <p:ph idx="1" type="body"/>
          </p:nvPr>
        </p:nvSpPr>
        <p:spPr>
          <a:xfrm>
            <a:off x="1303800" y="1351450"/>
            <a:ext cx="7030500" cy="31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Wijkhuizen’s Transformer Model Data Pre-Processing: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MediaPipe Parquet File → 3D Tensor (Frame, KeyPoint, Landmark Value)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Frame:</a:t>
            </a:r>
            <a:r>
              <a:rPr lang="en"/>
              <a:t> </a:t>
            </a:r>
            <a:r>
              <a:rPr b="1" lang="en"/>
              <a:t>64</a:t>
            </a:r>
            <a:r>
              <a:rPr lang="en"/>
              <a:t> Frame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File Frame &lt; 64: Padding | Data File Frame &gt; 64: Downsampling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KeyPoint: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MediaPipe Tracking Landmark Keypoints: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Face: 468 + Left Hand: 21 + Right Hand: 21 + Pose: 33 = 542 Landmarks Keypoints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Lip: 40 + Dominant Hand: 21 + Dominant Side Pose (Arm and Shoulder): 5 = </a:t>
            </a:r>
            <a:r>
              <a:rPr b="1" lang="en"/>
              <a:t>66</a:t>
            </a:r>
            <a:r>
              <a:rPr lang="en"/>
              <a:t> Landmarks Keypoints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Landmark Value</a:t>
            </a:r>
            <a:r>
              <a:rPr b="1" lang="en"/>
              <a:t>: </a:t>
            </a:r>
            <a:r>
              <a:rPr lang="en"/>
              <a:t>[X, Y, Z] value from MediaPipe Tracking: </a:t>
            </a:r>
            <a:r>
              <a:rPr b="1" lang="en"/>
              <a:t>3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r>
              <a:rPr lang="en"/>
              <a:t>MediaPipe Parquet File → 3D Tensor </a:t>
            </a:r>
            <a:r>
              <a:rPr b="1" lang="en"/>
              <a:t>(64, 66, 3)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</a:t>
            </a:r>
            <a:r>
              <a:rPr lang="en"/>
              <a:t>Model</a:t>
            </a:r>
            <a:endParaRPr/>
          </a:p>
        </p:txBody>
      </p:sp>
      <p:sp>
        <p:nvSpPr>
          <p:cNvPr id="391" name="Google Shape;391;p31"/>
          <p:cNvSpPr txBox="1"/>
          <p:nvPr>
            <p:ph idx="1" type="body"/>
          </p:nvPr>
        </p:nvSpPr>
        <p:spPr>
          <a:xfrm>
            <a:off x="1303800" y="1317250"/>
            <a:ext cx="7030500" cy="32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Wijkhuizen’s Custom Transformer Model: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Attention Mechanism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Scaled_Dot_Product function use Softmax layer → selectively ignore and pay less attention to certain part of the input such as padding or irrelevant frames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Embedding Layer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LandmarkEmbedding Class is used to embed the Landmarks.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Embedding Class is used for positional embedding.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Encoder Only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Benchmark</a:t>
            </a:r>
            <a:endParaRPr/>
          </a:p>
        </p:txBody>
      </p:sp>
      <p:graphicFrame>
        <p:nvGraphicFramePr>
          <p:cNvPr id="402" name="Google Shape;402;p33"/>
          <p:cNvGraphicFramePr/>
          <p:nvPr/>
        </p:nvGraphicFramePr>
        <p:xfrm>
          <a:off x="1303800" y="199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{25383A22-C166-4946-B243-BCE049EA50ED}</a:tableStyleId>
              </a:tblPr>
              <a:tblGrid>
                <a:gridCol w="2002225"/>
                <a:gridCol w="1280225"/>
                <a:gridCol w="999000"/>
                <a:gridCol w="957175"/>
                <a:gridCol w="801350"/>
                <a:gridCol w="695075"/>
              </a:tblGrid>
              <a:tr h="58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Trained Signs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Bidirectional LSTM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/>
                        <a:t>0.08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Transformer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ASL Gesture Detection</a:t>
            </a:r>
            <a:endParaRPr/>
          </a:p>
        </p:txBody>
      </p:sp>
      <p:sp>
        <p:nvSpPr>
          <p:cNvPr id="408" name="Google Shape;408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High Overall Accuracy: </a:t>
            </a:r>
            <a:r>
              <a:rPr lang="en"/>
              <a:t>Transformer model achieved an impressive F1 score of 0.71, showcasing its high accuracy in interpreting ASL.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Exceptional Performance on Certain Signs:</a:t>
            </a:r>
            <a:r>
              <a:rPr lang="en"/>
              <a:t> Demonstrated superior performance with F1 scores above 0.90 for signs like "airplane," "apple," and "owl."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Balanced Precision and Recall:</a:t>
            </a:r>
            <a:r>
              <a:rPr lang="en"/>
              <a:t> Maintained a balanced performance with a weighted precision and recall both at 0.71, indicating consistent model reliability.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Scalable and Adaptable Framework:</a:t>
            </a:r>
            <a:r>
              <a:rPr lang="en"/>
              <a:t> Methodology, utilizing pre processing, MediaPipe, LSTM, and Transformer models, provides a scalable and reusable framework that can be efficiently adapted for various other gesture recognition applications beyond ASL interpretation.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419" name="Google Shape;419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425" name="Google Shape;425;p37"/>
          <p:cNvSpPr txBox="1"/>
          <p:nvPr>
            <p:ph idx="1" type="body"/>
          </p:nvPr>
        </p:nvSpPr>
        <p:spPr>
          <a:xfrm>
            <a:off x="1303800" y="13286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 Parks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EDA, LSTM development, research, training, and testing.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Bin Lu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EDA, </a:t>
            </a:r>
            <a:r>
              <a:rPr lang="en"/>
              <a:t>Mark Wijkhuizen’s Transformer Model interpretation, implementation, and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Eyoha Girma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EDA, LSTM-Bidirectional development, research, training, and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Jeremy Cryer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EDA, Model Exploration, Report construction and formatting.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endParaRPr/>
          </a:p>
        </p:txBody>
      </p:sp>
      <p:sp>
        <p:nvSpPr>
          <p:cNvPr id="431" name="Google Shape;431;p3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https://github.com/p-parks/AAI-521_FinalProject_Team2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200" y="366900"/>
            <a:ext cx="3836052" cy="2695351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60000" fadeDir="5400012" kx="0" rotWithShape="0" algn="bl" stA="44000" stPos="0" sy="-100000" ky="0"/>
          </a:effectLst>
        </p:spPr>
      </p:pic>
      <p:sp>
        <p:nvSpPr>
          <p:cNvPr id="289" name="Google Shape;289;p15"/>
          <p:cNvSpPr txBox="1"/>
          <p:nvPr>
            <p:ph type="title"/>
          </p:nvPr>
        </p:nvSpPr>
        <p:spPr>
          <a:xfrm>
            <a:off x="1203400" y="7607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382400"/>
            <a:ext cx="41718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90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700"/>
              <a:t>According to google over 466 million people are hearing-impaired with a need to use American Sign Language (ASL).</a:t>
            </a:r>
            <a:endParaRPr sz="5700"/>
          </a:p>
          <a:p>
            <a:pPr indent="-31908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5700"/>
              <a:t>However, only ~0.5 Million people actually know how to use ASL.</a:t>
            </a:r>
            <a:endParaRPr sz="5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55775" y="3704925"/>
            <a:ext cx="39246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Create a model that can translate ASL to text.</a:t>
            </a:r>
            <a:endParaRPr sz="5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3131375"/>
            <a:ext cx="7030500" cy="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The GOAL</a:t>
            </a:r>
            <a:endParaRPr u="sng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- Isolated Sign Language Recognition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419650" y="1551575"/>
            <a:ext cx="7030500" cy="28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URL: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https://www.kaggle.com/competitions/asl-signs/data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Data Contents: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Parquet files full of the spatial coordinates of each frame of a raw video.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training file matching the parquet files to the sign being performed.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000" y="3753371"/>
            <a:ext cx="4158275" cy="12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2696" y="3786838"/>
            <a:ext cx="3966925" cy="118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 txBox="1"/>
          <p:nvPr/>
        </p:nvSpPr>
        <p:spPr>
          <a:xfrm>
            <a:off x="1645000" y="3513975"/>
            <a:ext cx="11817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Training File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6523875" y="3446950"/>
            <a:ext cx="11817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Parquet File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137900" y="1142225"/>
            <a:ext cx="4917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EDA </a:t>
            </a:r>
            <a:r>
              <a:rPr lang="en"/>
              <a:t>revealed</a:t>
            </a:r>
            <a:r>
              <a:rPr lang="en"/>
              <a:t> each Parquet file has </a:t>
            </a:r>
            <a:r>
              <a:rPr lang="en"/>
              <a:t>landmarks</a:t>
            </a:r>
            <a:r>
              <a:rPr lang="en"/>
              <a:t> broken down by multiple frames of a raw video of ASL being performed.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not inputted correctly, each instance of a frame can be treated as one point turning the example photo into a single point.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a hand </a:t>
            </a:r>
            <a:r>
              <a:rPr lang="en"/>
              <a:t>isn't</a:t>
            </a:r>
            <a:r>
              <a:rPr lang="en"/>
              <a:t> used for the signing, the data will be null.</a:t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575" y="2847125"/>
            <a:ext cx="3239925" cy="21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3425" y="1109275"/>
            <a:ext cx="2911900" cy="374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LSTM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Utilizes </a:t>
            </a:r>
            <a:r>
              <a:rPr b="1" lang="en"/>
              <a:t>OpenCV</a:t>
            </a:r>
            <a:r>
              <a:rPr lang="en"/>
              <a:t> and </a:t>
            </a:r>
            <a:r>
              <a:rPr b="1" lang="en"/>
              <a:t>MediaPipe</a:t>
            </a:r>
            <a:r>
              <a:rPr lang="en"/>
              <a:t> for processing and extracting key landmarks from ASL sign language datasets.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Converts extracted keypoints into numpy arrays, saving them in an organized structure based on sign labels.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Implements a system to identify and use the first </a:t>
            </a:r>
            <a:r>
              <a:rPr b="1" lang="en"/>
              <a:t>10 consecutive frames </a:t>
            </a:r>
            <a:r>
              <a:rPr lang="en"/>
              <a:t>containing consistent left or right hand movements.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