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0"/>
  </p:notesMasterIdLst>
  <p:sldIdLst>
    <p:sldId id="257" r:id="rId5"/>
    <p:sldId id="258" r:id="rId6"/>
    <p:sldId id="548" r:id="rId7"/>
    <p:sldId id="549" r:id="rId8"/>
    <p:sldId id="5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522AB-B6B1-49F4-A93D-58AF1C2F5E6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9C07257-E4BB-4D40-99F0-FE71A74AFC03}">
      <dgm:prSet custT="1"/>
      <dgm:spPr/>
      <dgm:t>
        <a:bodyPr/>
        <a:lstStyle/>
        <a:p>
          <a:pPr>
            <a:defRPr b="1"/>
          </a:pPr>
          <a:r>
            <a:rPr lang="en-US" sz="2800" b="1"/>
            <a:t>Sales growth </a:t>
          </a:r>
          <a:endParaRPr lang="en-US" sz="2800"/>
        </a:p>
      </dgm:t>
    </dgm:pt>
    <dgm:pt modelId="{809EB725-4272-497A-9AA0-8B5E7BD44C09}" type="parTrans" cxnId="{2569CDF2-9F5E-41A7-BC8C-4F1369A300DF}">
      <dgm:prSet/>
      <dgm:spPr/>
      <dgm:t>
        <a:bodyPr/>
        <a:lstStyle/>
        <a:p>
          <a:endParaRPr lang="en-US"/>
        </a:p>
      </dgm:t>
    </dgm:pt>
    <dgm:pt modelId="{FF16A9B3-3BEE-4C6F-B3FF-242F6E19150E}" type="sibTrans" cxnId="{2569CDF2-9F5E-41A7-BC8C-4F1369A300DF}">
      <dgm:prSet/>
      <dgm:spPr/>
      <dgm:t>
        <a:bodyPr/>
        <a:lstStyle/>
        <a:p>
          <a:endParaRPr lang="en-US"/>
        </a:p>
      </dgm:t>
    </dgm:pt>
    <dgm:pt modelId="{9344DEB7-2CAA-4791-93B3-368C07AF9BF3}">
      <dgm:prSet/>
      <dgm:spPr/>
      <dgm:t>
        <a:bodyPr/>
        <a:lstStyle/>
        <a:p>
          <a:r>
            <a:rPr lang="en-US" dirty="0"/>
            <a:t>Brands can change customers’ actual experiences; they can change the taste of food or drink, the excitement of driving a car, the comfort felt in a coffee shop, and the visual appeal of diamond jewelry</a:t>
          </a:r>
        </a:p>
      </dgm:t>
    </dgm:pt>
    <dgm:pt modelId="{1540F614-CFD1-4E2B-B3DB-AE09110C4F95}" type="parTrans" cxnId="{B10B2347-03A4-49D0-8F22-8F097D3BDF07}">
      <dgm:prSet/>
      <dgm:spPr/>
      <dgm:t>
        <a:bodyPr/>
        <a:lstStyle/>
        <a:p>
          <a:endParaRPr lang="en-US"/>
        </a:p>
      </dgm:t>
    </dgm:pt>
    <dgm:pt modelId="{11ABB769-9B37-40B1-971B-19A773226360}" type="sibTrans" cxnId="{B10B2347-03A4-49D0-8F22-8F097D3BDF07}">
      <dgm:prSet/>
      <dgm:spPr/>
      <dgm:t>
        <a:bodyPr/>
        <a:lstStyle/>
        <a:p>
          <a:endParaRPr lang="en-US"/>
        </a:p>
      </dgm:t>
    </dgm:pt>
    <dgm:pt modelId="{F3CEDC3B-1482-4F62-9CE0-E50F0BE20191}">
      <dgm:prSet custT="1"/>
      <dgm:spPr/>
      <dgm:t>
        <a:bodyPr/>
        <a:lstStyle/>
        <a:p>
          <a:pPr>
            <a:defRPr b="1"/>
          </a:pPr>
          <a:r>
            <a:rPr lang="en-US" sz="2800" b="1"/>
            <a:t>Profit enhancement </a:t>
          </a:r>
          <a:endParaRPr lang="en-US" sz="2800"/>
        </a:p>
      </dgm:t>
    </dgm:pt>
    <dgm:pt modelId="{893E39B1-2226-45F9-84D7-E9E577CA7358}" type="parTrans" cxnId="{EFD1AD26-8839-4835-AF17-2CB65E5C6452}">
      <dgm:prSet/>
      <dgm:spPr/>
      <dgm:t>
        <a:bodyPr/>
        <a:lstStyle/>
        <a:p>
          <a:endParaRPr lang="en-US"/>
        </a:p>
      </dgm:t>
    </dgm:pt>
    <dgm:pt modelId="{BE9AF74F-BBDE-44ED-863F-C0D4955BB42F}" type="sibTrans" cxnId="{EFD1AD26-8839-4835-AF17-2CB65E5C6452}">
      <dgm:prSet/>
      <dgm:spPr/>
      <dgm:t>
        <a:bodyPr/>
        <a:lstStyle/>
        <a:p>
          <a:endParaRPr lang="en-US"/>
        </a:p>
      </dgm:t>
    </dgm:pt>
    <dgm:pt modelId="{1F72935D-84D0-4CC2-A0FA-8F4257C4FD84}">
      <dgm:prSet/>
      <dgm:spPr/>
      <dgm:t>
        <a:bodyPr/>
        <a:lstStyle/>
        <a:p>
          <a:r>
            <a:rPr lang="en-US"/>
            <a:t>Benefits that drive sales growth also can enhance a firm’s profitability by reducing costs or allowing the firm to charge higher prices for its products </a:t>
          </a:r>
        </a:p>
      </dgm:t>
    </dgm:pt>
    <dgm:pt modelId="{C4642D44-C07C-47D2-9B91-A919471F44C3}" type="parTrans" cxnId="{B0A46273-3C4D-4098-85E2-08DD252D8BE3}">
      <dgm:prSet/>
      <dgm:spPr/>
      <dgm:t>
        <a:bodyPr/>
        <a:lstStyle/>
        <a:p>
          <a:endParaRPr lang="en-US"/>
        </a:p>
      </dgm:t>
    </dgm:pt>
    <dgm:pt modelId="{91178A7B-E358-4C4D-BCAF-7D5836B7687C}" type="sibTrans" cxnId="{B0A46273-3C4D-4098-85E2-08DD252D8BE3}">
      <dgm:prSet/>
      <dgm:spPr/>
      <dgm:t>
        <a:bodyPr/>
        <a:lstStyle/>
        <a:p>
          <a:endParaRPr lang="en-US"/>
        </a:p>
      </dgm:t>
    </dgm:pt>
    <dgm:pt modelId="{E3104FE4-B365-4786-9C27-B9ECEDF9388A}">
      <dgm:prSet custT="1"/>
      <dgm:spPr/>
      <dgm:t>
        <a:bodyPr/>
        <a:lstStyle/>
        <a:p>
          <a:pPr>
            <a:defRPr b="1"/>
          </a:pPr>
          <a:r>
            <a:rPr lang="en-US" sz="2800" b="1"/>
            <a:t>Loyalty effects</a:t>
          </a:r>
          <a:endParaRPr lang="en-US" sz="2800"/>
        </a:p>
      </dgm:t>
    </dgm:pt>
    <dgm:pt modelId="{1644FE49-BA29-45B2-9048-3CF9878FF4D9}" type="parTrans" cxnId="{3B219BF0-2A21-4D3C-8D58-C5A5C343A5DC}">
      <dgm:prSet/>
      <dgm:spPr/>
      <dgm:t>
        <a:bodyPr/>
        <a:lstStyle/>
        <a:p>
          <a:endParaRPr lang="en-US"/>
        </a:p>
      </dgm:t>
    </dgm:pt>
    <dgm:pt modelId="{178BBB55-DE18-47F1-8512-574C040FD1A7}" type="sibTrans" cxnId="{3B219BF0-2A21-4D3C-8D58-C5A5C343A5DC}">
      <dgm:prSet/>
      <dgm:spPr/>
      <dgm:t>
        <a:bodyPr/>
        <a:lstStyle/>
        <a:p>
          <a:endParaRPr lang="en-US"/>
        </a:p>
      </dgm:t>
    </dgm:pt>
    <dgm:pt modelId="{511F001E-DB13-491F-8F09-21CF64BDFB5F}">
      <dgm:prSet/>
      <dgm:spPr/>
      <dgm:t>
        <a:bodyPr/>
        <a:lstStyle/>
        <a:p>
          <a:r>
            <a:rPr lang="en-US"/>
            <a:t>Strong brand makes customers more loyal, which often provides the largest barrier to competitive entry</a:t>
          </a:r>
        </a:p>
      </dgm:t>
    </dgm:pt>
    <dgm:pt modelId="{068B94B4-2E23-4158-A074-64B2E1122A42}" type="parTrans" cxnId="{63B5DD4D-04B6-43CD-B256-922EB417C7D3}">
      <dgm:prSet/>
      <dgm:spPr/>
      <dgm:t>
        <a:bodyPr/>
        <a:lstStyle/>
        <a:p>
          <a:endParaRPr lang="en-US"/>
        </a:p>
      </dgm:t>
    </dgm:pt>
    <dgm:pt modelId="{0496110E-C8E3-4274-A146-785F05EADEEE}" type="sibTrans" cxnId="{63B5DD4D-04B6-43CD-B256-922EB417C7D3}">
      <dgm:prSet/>
      <dgm:spPr/>
      <dgm:t>
        <a:bodyPr/>
        <a:lstStyle/>
        <a:p>
          <a:endParaRPr lang="en-US"/>
        </a:p>
      </dgm:t>
    </dgm:pt>
    <dgm:pt modelId="{8AE63D07-5126-4E6C-BCF8-6640DCF94DDF}" type="pres">
      <dgm:prSet presAssocID="{41F522AB-B6B1-49F4-A93D-58AF1C2F5E67}" presName="root" presStyleCnt="0">
        <dgm:presLayoutVars>
          <dgm:dir/>
          <dgm:resizeHandles val="exact"/>
        </dgm:presLayoutVars>
      </dgm:prSet>
      <dgm:spPr/>
    </dgm:pt>
    <dgm:pt modelId="{3CC57673-762A-4B21-B5DC-7F80D5B7EDBD}" type="pres">
      <dgm:prSet presAssocID="{B9C07257-E4BB-4D40-99F0-FE71A74AFC03}" presName="compNode" presStyleCnt="0"/>
      <dgm:spPr/>
    </dgm:pt>
    <dgm:pt modelId="{A6201FE5-9139-4CBC-B295-88BC2D0A10CE}" type="pres">
      <dgm:prSet presAssocID="{B9C07257-E4BB-4D40-99F0-FE71A74AFC03}" presName="iconRect" presStyleLbl="node1" presStyleIdx="0" presStyleCnt="3" custLinFactNeighborX="3756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 with solid fill"/>
        </a:ext>
      </dgm:extLst>
    </dgm:pt>
    <dgm:pt modelId="{16FE8B6A-1CC0-4208-B6C1-2EC7657397EC}" type="pres">
      <dgm:prSet presAssocID="{B9C07257-E4BB-4D40-99F0-FE71A74AFC03}" presName="iconSpace" presStyleCnt="0"/>
      <dgm:spPr/>
    </dgm:pt>
    <dgm:pt modelId="{D8FBAE46-D13B-44A5-B5E9-E4A914F80445}" type="pres">
      <dgm:prSet presAssocID="{B9C07257-E4BB-4D40-99F0-FE71A74AFC03}" presName="parTx" presStyleLbl="revTx" presStyleIdx="0" presStyleCnt="6">
        <dgm:presLayoutVars>
          <dgm:chMax val="0"/>
          <dgm:chPref val="0"/>
        </dgm:presLayoutVars>
      </dgm:prSet>
      <dgm:spPr/>
    </dgm:pt>
    <dgm:pt modelId="{E1E72739-ADFD-40D1-B596-13CB112FEB90}" type="pres">
      <dgm:prSet presAssocID="{B9C07257-E4BB-4D40-99F0-FE71A74AFC03}" presName="txSpace" presStyleCnt="0"/>
      <dgm:spPr/>
    </dgm:pt>
    <dgm:pt modelId="{E9388498-4B92-43B0-9EDA-2D322A4379A6}" type="pres">
      <dgm:prSet presAssocID="{B9C07257-E4BB-4D40-99F0-FE71A74AFC03}" presName="desTx" presStyleLbl="revTx" presStyleIdx="1" presStyleCnt="6">
        <dgm:presLayoutVars/>
      </dgm:prSet>
      <dgm:spPr/>
    </dgm:pt>
    <dgm:pt modelId="{258FFEAC-DB5C-4760-81A9-A7DB116125AC}" type="pres">
      <dgm:prSet presAssocID="{FF16A9B3-3BEE-4C6F-B3FF-242F6E19150E}" presName="sibTrans" presStyleCnt="0"/>
      <dgm:spPr/>
    </dgm:pt>
    <dgm:pt modelId="{BA5B8A9D-03CD-4328-A6AE-ED670A4A4990}" type="pres">
      <dgm:prSet presAssocID="{F3CEDC3B-1482-4F62-9CE0-E50F0BE20191}" presName="compNode" presStyleCnt="0"/>
      <dgm:spPr/>
    </dgm:pt>
    <dgm:pt modelId="{00C8A81D-3A55-4952-B796-66E7347B3F73}" type="pres">
      <dgm:prSet presAssocID="{F3CEDC3B-1482-4F62-9CE0-E50F0BE20191}" presName="iconRect" presStyleLbl="node1" presStyleIdx="1" presStyleCnt="3" custLinFactNeighborX="65735" custLinFactNeighborY="34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6D43E5E-CC80-497C-99E6-487254C9E478}" type="pres">
      <dgm:prSet presAssocID="{F3CEDC3B-1482-4F62-9CE0-E50F0BE20191}" presName="iconSpace" presStyleCnt="0"/>
      <dgm:spPr/>
    </dgm:pt>
    <dgm:pt modelId="{11683A1D-8A64-41AD-936F-697B0FAC4978}" type="pres">
      <dgm:prSet presAssocID="{F3CEDC3B-1482-4F62-9CE0-E50F0BE20191}" presName="parTx" presStyleLbl="revTx" presStyleIdx="2" presStyleCnt="6">
        <dgm:presLayoutVars>
          <dgm:chMax val="0"/>
          <dgm:chPref val="0"/>
        </dgm:presLayoutVars>
      </dgm:prSet>
      <dgm:spPr/>
    </dgm:pt>
    <dgm:pt modelId="{B47CD782-0959-46FE-97C5-ABFC4CD73B00}" type="pres">
      <dgm:prSet presAssocID="{F3CEDC3B-1482-4F62-9CE0-E50F0BE20191}" presName="txSpace" presStyleCnt="0"/>
      <dgm:spPr/>
    </dgm:pt>
    <dgm:pt modelId="{C4D1CF3E-5E34-4F37-8309-5C37749FBB4D}" type="pres">
      <dgm:prSet presAssocID="{F3CEDC3B-1482-4F62-9CE0-E50F0BE20191}" presName="desTx" presStyleLbl="revTx" presStyleIdx="3" presStyleCnt="6">
        <dgm:presLayoutVars/>
      </dgm:prSet>
      <dgm:spPr/>
    </dgm:pt>
    <dgm:pt modelId="{B0787296-75FB-44D7-92B8-72C169A25E6F}" type="pres">
      <dgm:prSet presAssocID="{BE9AF74F-BBDE-44ED-863F-C0D4955BB42F}" presName="sibTrans" presStyleCnt="0"/>
      <dgm:spPr/>
    </dgm:pt>
    <dgm:pt modelId="{3AA3B0EE-19C6-4DDA-92F5-716AC776B96C}" type="pres">
      <dgm:prSet presAssocID="{E3104FE4-B365-4786-9C27-B9ECEDF9388A}" presName="compNode" presStyleCnt="0"/>
      <dgm:spPr/>
    </dgm:pt>
    <dgm:pt modelId="{D47080D9-3451-442E-B799-3F403F831CE8}" type="pres">
      <dgm:prSet presAssocID="{E3104FE4-B365-4786-9C27-B9ECEDF9388A}" presName="iconRect" presStyleLbl="node1" presStyleIdx="2" presStyleCnt="3" custLinFactNeighborX="5719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294882AC-FEBE-4252-8AE8-1DFB5D83EBB1}" type="pres">
      <dgm:prSet presAssocID="{E3104FE4-B365-4786-9C27-B9ECEDF9388A}" presName="iconSpace" presStyleCnt="0"/>
      <dgm:spPr/>
    </dgm:pt>
    <dgm:pt modelId="{0743886B-1A6C-40D1-B960-01872D2D1658}" type="pres">
      <dgm:prSet presAssocID="{E3104FE4-B365-4786-9C27-B9ECEDF9388A}" presName="parTx" presStyleLbl="revTx" presStyleIdx="4" presStyleCnt="6">
        <dgm:presLayoutVars>
          <dgm:chMax val="0"/>
          <dgm:chPref val="0"/>
        </dgm:presLayoutVars>
      </dgm:prSet>
      <dgm:spPr/>
    </dgm:pt>
    <dgm:pt modelId="{106E8FF7-30C5-452F-A3F2-F9CB63ACB0F8}" type="pres">
      <dgm:prSet presAssocID="{E3104FE4-B365-4786-9C27-B9ECEDF9388A}" presName="txSpace" presStyleCnt="0"/>
      <dgm:spPr/>
    </dgm:pt>
    <dgm:pt modelId="{3D1EAB78-CFD3-4AFB-8E98-E1F6ED960271}" type="pres">
      <dgm:prSet presAssocID="{E3104FE4-B365-4786-9C27-B9ECEDF9388A}" presName="desTx" presStyleLbl="revTx" presStyleIdx="5" presStyleCnt="6">
        <dgm:presLayoutVars/>
      </dgm:prSet>
      <dgm:spPr/>
    </dgm:pt>
  </dgm:ptLst>
  <dgm:cxnLst>
    <dgm:cxn modelId="{F1C23A02-11E2-4ADF-9C65-23E774B70941}" type="presOf" srcId="{F3CEDC3B-1482-4F62-9CE0-E50F0BE20191}" destId="{11683A1D-8A64-41AD-936F-697B0FAC4978}" srcOrd="0" destOrd="0" presId="urn:microsoft.com/office/officeart/2018/2/layout/IconLabelDescriptionList"/>
    <dgm:cxn modelId="{EFD1AD26-8839-4835-AF17-2CB65E5C6452}" srcId="{41F522AB-B6B1-49F4-A93D-58AF1C2F5E67}" destId="{F3CEDC3B-1482-4F62-9CE0-E50F0BE20191}" srcOrd="1" destOrd="0" parTransId="{893E39B1-2226-45F9-84D7-E9E577CA7358}" sibTransId="{BE9AF74F-BBDE-44ED-863F-C0D4955BB42F}"/>
    <dgm:cxn modelId="{C3C6D231-1237-4C04-A07C-83D5707DC42A}" type="presOf" srcId="{1F72935D-84D0-4CC2-A0FA-8F4257C4FD84}" destId="{C4D1CF3E-5E34-4F37-8309-5C37749FBB4D}" srcOrd="0" destOrd="0" presId="urn:microsoft.com/office/officeart/2018/2/layout/IconLabelDescriptionList"/>
    <dgm:cxn modelId="{B10B2347-03A4-49D0-8F22-8F097D3BDF07}" srcId="{B9C07257-E4BB-4D40-99F0-FE71A74AFC03}" destId="{9344DEB7-2CAA-4791-93B3-368C07AF9BF3}" srcOrd="0" destOrd="0" parTransId="{1540F614-CFD1-4E2B-B3DB-AE09110C4F95}" sibTransId="{11ABB769-9B37-40B1-971B-19A773226360}"/>
    <dgm:cxn modelId="{63B5DD4D-04B6-43CD-B256-922EB417C7D3}" srcId="{E3104FE4-B365-4786-9C27-B9ECEDF9388A}" destId="{511F001E-DB13-491F-8F09-21CF64BDFB5F}" srcOrd="0" destOrd="0" parTransId="{068B94B4-2E23-4158-A074-64B2E1122A42}" sibTransId="{0496110E-C8E3-4274-A146-785F05EADEEE}"/>
    <dgm:cxn modelId="{B0A46273-3C4D-4098-85E2-08DD252D8BE3}" srcId="{F3CEDC3B-1482-4F62-9CE0-E50F0BE20191}" destId="{1F72935D-84D0-4CC2-A0FA-8F4257C4FD84}" srcOrd="0" destOrd="0" parTransId="{C4642D44-C07C-47D2-9B91-A919471F44C3}" sibTransId="{91178A7B-E358-4C4D-BCAF-7D5836B7687C}"/>
    <dgm:cxn modelId="{546CE453-5F74-41F9-AA49-A9788A18FACB}" type="presOf" srcId="{9344DEB7-2CAA-4791-93B3-368C07AF9BF3}" destId="{E9388498-4B92-43B0-9EDA-2D322A4379A6}" srcOrd="0" destOrd="0" presId="urn:microsoft.com/office/officeart/2018/2/layout/IconLabelDescriptionList"/>
    <dgm:cxn modelId="{5074AB92-D792-4E49-915B-28783743D4B1}" type="presOf" srcId="{E3104FE4-B365-4786-9C27-B9ECEDF9388A}" destId="{0743886B-1A6C-40D1-B960-01872D2D1658}" srcOrd="0" destOrd="0" presId="urn:microsoft.com/office/officeart/2018/2/layout/IconLabelDescriptionList"/>
    <dgm:cxn modelId="{B1A62BBF-B9D8-4D80-BE27-5E8C162D1E11}" type="presOf" srcId="{B9C07257-E4BB-4D40-99F0-FE71A74AFC03}" destId="{D8FBAE46-D13B-44A5-B5E9-E4A914F80445}" srcOrd="0" destOrd="0" presId="urn:microsoft.com/office/officeart/2018/2/layout/IconLabelDescriptionList"/>
    <dgm:cxn modelId="{93144FD2-08D1-4BC0-8B47-042A98534234}" type="presOf" srcId="{41F522AB-B6B1-49F4-A93D-58AF1C2F5E67}" destId="{8AE63D07-5126-4E6C-BCF8-6640DCF94DDF}" srcOrd="0" destOrd="0" presId="urn:microsoft.com/office/officeart/2018/2/layout/IconLabelDescriptionList"/>
    <dgm:cxn modelId="{890CD5DF-8CCD-45A2-A8CD-21E1E578C99B}" type="presOf" srcId="{511F001E-DB13-491F-8F09-21CF64BDFB5F}" destId="{3D1EAB78-CFD3-4AFB-8E98-E1F6ED960271}" srcOrd="0" destOrd="0" presId="urn:microsoft.com/office/officeart/2018/2/layout/IconLabelDescriptionList"/>
    <dgm:cxn modelId="{3B219BF0-2A21-4D3C-8D58-C5A5C343A5DC}" srcId="{41F522AB-B6B1-49F4-A93D-58AF1C2F5E67}" destId="{E3104FE4-B365-4786-9C27-B9ECEDF9388A}" srcOrd="2" destOrd="0" parTransId="{1644FE49-BA29-45B2-9048-3CF9878FF4D9}" sibTransId="{178BBB55-DE18-47F1-8512-574C040FD1A7}"/>
    <dgm:cxn modelId="{2569CDF2-9F5E-41A7-BC8C-4F1369A300DF}" srcId="{41F522AB-B6B1-49F4-A93D-58AF1C2F5E67}" destId="{B9C07257-E4BB-4D40-99F0-FE71A74AFC03}" srcOrd="0" destOrd="0" parTransId="{809EB725-4272-497A-9AA0-8B5E7BD44C09}" sibTransId="{FF16A9B3-3BEE-4C6F-B3FF-242F6E19150E}"/>
    <dgm:cxn modelId="{F7776AB3-F548-4743-892E-49E1FF1ABAA9}" type="presParOf" srcId="{8AE63D07-5126-4E6C-BCF8-6640DCF94DDF}" destId="{3CC57673-762A-4B21-B5DC-7F80D5B7EDBD}" srcOrd="0" destOrd="0" presId="urn:microsoft.com/office/officeart/2018/2/layout/IconLabelDescriptionList"/>
    <dgm:cxn modelId="{5C787024-16FD-4A41-99F5-EFD6352DF8D9}" type="presParOf" srcId="{3CC57673-762A-4B21-B5DC-7F80D5B7EDBD}" destId="{A6201FE5-9139-4CBC-B295-88BC2D0A10CE}" srcOrd="0" destOrd="0" presId="urn:microsoft.com/office/officeart/2018/2/layout/IconLabelDescriptionList"/>
    <dgm:cxn modelId="{18A15CD7-15D3-4E84-9888-6316BCC0552D}" type="presParOf" srcId="{3CC57673-762A-4B21-B5DC-7F80D5B7EDBD}" destId="{16FE8B6A-1CC0-4208-B6C1-2EC7657397EC}" srcOrd="1" destOrd="0" presId="urn:microsoft.com/office/officeart/2018/2/layout/IconLabelDescriptionList"/>
    <dgm:cxn modelId="{52B70A0F-FAE7-4715-A606-B91D3C268D66}" type="presParOf" srcId="{3CC57673-762A-4B21-B5DC-7F80D5B7EDBD}" destId="{D8FBAE46-D13B-44A5-B5E9-E4A914F80445}" srcOrd="2" destOrd="0" presId="urn:microsoft.com/office/officeart/2018/2/layout/IconLabelDescriptionList"/>
    <dgm:cxn modelId="{7ACB00A9-85CA-40A7-89FF-778A362D3B18}" type="presParOf" srcId="{3CC57673-762A-4B21-B5DC-7F80D5B7EDBD}" destId="{E1E72739-ADFD-40D1-B596-13CB112FEB90}" srcOrd="3" destOrd="0" presId="urn:microsoft.com/office/officeart/2018/2/layout/IconLabelDescriptionList"/>
    <dgm:cxn modelId="{E22D15D9-615D-492D-BEE6-273825A7DD77}" type="presParOf" srcId="{3CC57673-762A-4B21-B5DC-7F80D5B7EDBD}" destId="{E9388498-4B92-43B0-9EDA-2D322A4379A6}" srcOrd="4" destOrd="0" presId="urn:microsoft.com/office/officeart/2018/2/layout/IconLabelDescriptionList"/>
    <dgm:cxn modelId="{D6DA6D82-1773-461A-AF49-E53753F56586}" type="presParOf" srcId="{8AE63D07-5126-4E6C-BCF8-6640DCF94DDF}" destId="{258FFEAC-DB5C-4760-81A9-A7DB116125AC}" srcOrd="1" destOrd="0" presId="urn:microsoft.com/office/officeart/2018/2/layout/IconLabelDescriptionList"/>
    <dgm:cxn modelId="{C393E29B-A8A1-48EE-8981-D9643002200D}" type="presParOf" srcId="{8AE63D07-5126-4E6C-BCF8-6640DCF94DDF}" destId="{BA5B8A9D-03CD-4328-A6AE-ED670A4A4990}" srcOrd="2" destOrd="0" presId="urn:microsoft.com/office/officeart/2018/2/layout/IconLabelDescriptionList"/>
    <dgm:cxn modelId="{DE6CA355-F095-48A2-90A0-4ABC578C0043}" type="presParOf" srcId="{BA5B8A9D-03CD-4328-A6AE-ED670A4A4990}" destId="{00C8A81D-3A55-4952-B796-66E7347B3F73}" srcOrd="0" destOrd="0" presId="urn:microsoft.com/office/officeart/2018/2/layout/IconLabelDescriptionList"/>
    <dgm:cxn modelId="{05BD4261-A3D3-44A8-AAED-3AEAE9F08676}" type="presParOf" srcId="{BA5B8A9D-03CD-4328-A6AE-ED670A4A4990}" destId="{36D43E5E-CC80-497C-99E6-487254C9E478}" srcOrd="1" destOrd="0" presId="urn:microsoft.com/office/officeart/2018/2/layout/IconLabelDescriptionList"/>
    <dgm:cxn modelId="{27EE6F3F-BF85-4727-86E4-51E100B695EA}" type="presParOf" srcId="{BA5B8A9D-03CD-4328-A6AE-ED670A4A4990}" destId="{11683A1D-8A64-41AD-936F-697B0FAC4978}" srcOrd="2" destOrd="0" presId="urn:microsoft.com/office/officeart/2018/2/layout/IconLabelDescriptionList"/>
    <dgm:cxn modelId="{A357BD99-FAC5-42F6-B10B-8C2D64C15F3F}" type="presParOf" srcId="{BA5B8A9D-03CD-4328-A6AE-ED670A4A4990}" destId="{B47CD782-0959-46FE-97C5-ABFC4CD73B00}" srcOrd="3" destOrd="0" presId="urn:microsoft.com/office/officeart/2018/2/layout/IconLabelDescriptionList"/>
    <dgm:cxn modelId="{C33F822C-35F6-489A-8A2A-AF453CE0EDF7}" type="presParOf" srcId="{BA5B8A9D-03CD-4328-A6AE-ED670A4A4990}" destId="{C4D1CF3E-5E34-4F37-8309-5C37749FBB4D}" srcOrd="4" destOrd="0" presId="urn:microsoft.com/office/officeart/2018/2/layout/IconLabelDescriptionList"/>
    <dgm:cxn modelId="{FEE83E23-5C23-405D-A2B4-5577081B7975}" type="presParOf" srcId="{8AE63D07-5126-4E6C-BCF8-6640DCF94DDF}" destId="{B0787296-75FB-44D7-92B8-72C169A25E6F}" srcOrd="3" destOrd="0" presId="urn:microsoft.com/office/officeart/2018/2/layout/IconLabelDescriptionList"/>
    <dgm:cxn modelId="{2E81B557-8462-4344-B723-2BCD8F09D830}" type="presParOf" srcId="{8AE63D07-5126-4E6C-BCF8-6640DCF94DDF}" destId="{3AA3B0EE-19C6-4DDA-92F5-716AC776B96C}" srcOrd="4" destOrd="0" presId="urn:microsoft.com/office/officeart/2018/2/layout/IconLabelDescriptionList"/>
    <dgm:cxn modelId="{A7EADF93-D159-4E35-84C4-A22F1BCB1C06}" type="presParOf" srcId="{3AA3B0EE-19C6-4DDA-92F5-716AC776B96C}" destId="{D47080D9-3451-442E-B799-3F403F831CE8}" srcOrd="0" destOrd="0" presId="urn:microsoft.com/office/officeart/2018/2/layout/IconLabelDescriptionList"/>
    <dgm:cxn modelId="{1515BE15-28CF-4CB5-AECB-BBA889D9B909}" type="presParOf" srcId="{3AA3B0EE-19C6-4DDA-92F5-716AC776B96C}" destId="{294882AC-FEBE-4252-8AE8-1DFB5D83EBB1}" srcOrd="1" destOrd="0" presId="urn:microsoft.com/office/officeart/2018/2/layout/IconLabelDescriptionList"/>
    <dgm:cxn modelId="{600BF562-20FB-4760-887F-B04BB14D0A1F}" type="presParOf" srcId="{3AA3B0EE-19C6-4DDA-92F5-716AC776B96C}" destId="{0743886B-1A6C-40D1-B960-01872D2D1658}" srcOrd="2" destOrd="0" presId="urn:microsoft.com/office/officeart/2018/2/layout/IconLabelDescriptionList"/>
    <dgm:cxn modelId="{60949FE5-17E3-41BF-A078-3F68186FA5C9}" type="presParOf" srcId="{3AA3B0EE-19C6-4DDA-92F5-716AC776B96C}" destId="{106E8FF7-30C5-452F-A3F2-F9CB63ACB0F8}" srcOrd="3" destOrd="0" presId="urn:microsoft.com/office/officeart/2018/2/layout/IconLabelDescriptionList"/>
    <dgm:cxn modelId="{D068CE41-B167-485B-8905-28A834982346}" type="presParOf" srcId="{3AA3B0EE-19C6-4DDA-92F5-716AC776B96C}" destId="{3D1EAB78-CFD3-4AFB-8E98-E1F6ED96027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01FE5-9139-4CBC-B295-88BC2D0A10CE}">
      <dsp:nvSpPr>
        <dsp:cNvPr id="0" name=""/>
        <dsp:cNvSpPr/>
      </dsp:nvSpPr>
      <dsp:spPr>
        <a:xfrm>
          <a:off x="435798" y="199095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BAE46-D13B-44A5-B5E9-E4A914F80445}">
      <dsp:nvSpPr>
        <dsp:cNvPr id="0" name=""/>
        <dsp:cNvSpPr/>
      </dsp:nvSpPr>
      <dsp:spPr>
        <a:xfrm>
          <a:off x="3178" y="149770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Sales growth </a:t>
          </a:r>
          <a:endParaRPr lang="en-US" sz="2800" kern="1200"/>
        </a:p>
      </dsp:txBody>
      <dsp:txXfrm>
        <a:off x="3178" y="1497705"/>
        <a:ext cx="3290624" cy="493593"/>
      </dsp:txXfrm>
    </dsp:sp>
    <dsp:sp modelId="{E9388498-4B92-43B0-9EDA-2D322A4379A6}">
      <dsp:nvSpPr>
        <dsp:cNvPr id="0" name=""/>
        <dsp:cNvSpPr/>
      </dsp:nvSpPr>
      <dsp:spPr>
        <a:xfrm>
          <a:off x="3178" y="2059621"/>
          <a:ext cx="3290624" cy="15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Brands can change customers’ actual experiences; they can change the taste of food or drink, the excitement of driving a car, the comfort felt in a coffee shop, and the visual appeal of diamond jewelry</a:t>
          </a:r>
        </a:p>
      </dsp:txBody>
      <dsp:txXfrm>
        <a:off x="3178" y="2059621"/>
        <a:ext cx="3290624" cy="1555564"/>
      </dsp:txXfrm>
    </dsp:sp>
    <dsp:sp modelId="{00C8A81D-3A55-4952-B796-66E7347B3F73}">
      <dsp:nvSpPr>
        <dsp:cNvPr id="0" name=""/>
        <dsp:cNvSpPr/>
      </dsp:nvSpPr>
      <dsp:spPr>
        <a:xfrm>
          <a:off x="4626744" y="238426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83A1D-8A64-41AD-936F-697B0FAC4978}">
      <dsp:nvSpPr>
        <dsp:cNvPr id="0" name=""/>
        <dsp:cNvSpPr/>
      </dsp:nvSpPr>
      <dsp:spPr>
        <a:xfrm>
          <a:off x="3869662" y="149770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Profit enhancement </a:t>
          </a:r>
          <a:endParaRPr lang="en-US" sz="2800" kern="1200"/>
        </a:p>
      </dsp:txBody>
      <dsp:txXfrm>
        <a:off x="3869662" y="1497705"/>
        <a:ext cx="3290624" cy="493593"/>
      </dsp:txXfrm>
    </dsp:sp>
    <dsp:sp modelId="{C4D1CF3E-5E34-4F37-8309-5C37749FBB4D}">
      <dsp:nvSpPr>
        <dsp:cNvPr id="0" name=""/>
        <dsp:cNvSpPr/>
      </dsp:nvSpPr>
      <dsp:spPr>
        <a:xfrm>
          <a:off x="3869662" y="2059621"/>
          <a:ext cx="3290624" cy="15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Benefits that drive sales growth also can enhance a firm’s profitability by reducing costs or allowing the firm to charge higher prices for its products </a:t>
          </a:r>
        </a:p>
      </dsp:txBody>
      <dsp:txXfrm>
        <a:off x="3869662" y="2059621"/>
        <a:ext cx="3290624" cy="1555564"/>
      </dsp:txXfrm>
    </dsp:sp>
    <dsp:sp modelId="{D47080D9-3451-442E-B799-3F403F831CE8}">
      <dsp:nvSpPr>
        <dsp:cNvPr id="0" name=""/>
        <dsp:cNvSpPr/>
      </dsp:nvSpPr>
      <dsp:spPr>
        <a:xfrm>
          <a:off x="8394906" y="199095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3886B-1A6C-40D1-B960-01872D2D1658}">
      <dsp:nvSpPr>
        <dsp:cNvPr id="0" name=""/>
        <dsp:cNvSpPr/>
      </dsp:nvSpPr>
      <dsp:spPr>
        <a:xfrm>
          <a:off x="7736146" y="149770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Loyalty effects</a:t>
          </a:r>
          <a:endParaRPr lang="en-US" sz="2800" kern="1200"/>
        </a:p>
      </dsp:txBody>
      <dsp:txXfrm>
        <a:off x="7736146" y="1497705"/>
        <a:ext cx="3290624" cy="493593"/>
      </dsp:txXfrm>
    </dsp:sp>
    <dsp:sp modelId="{3D1EAB78-CFD3-4AFB-8E98-E1F6ED960271}">
      <dsp:nvSpPr>
        <dsp:cNvPr id="0" name=""/>
        <dsp:cNvSpPr/>
      </dsp:nvSpPr>
      <dsp:spPr>
        <a:xfrm>
          <a:off x="7736146" y="2059621"/>
          <a:ext cx="3290624" cy="15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Strong brand makes customers more loyal, which often provides the largest barrier to competitive entry</a:t>
          </a:r>
        </a:p>
      </dsp:txBody>
      <dsp:txXfrm>
        <a:off x="7736146" y="2059621"/>
        <a:ext cx="3290624" cy="155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CA829-3D51-47D1-9B75-224A115691C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14ED8-7D58-4B24-BACC-3B6CE6776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5B95508-BB7A-4EFC-9E9A-9FD27B8EE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E6CF91-AB8C-4B0D-831B-A6438AD2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67E0F0-A82F-4C3F-9F47-C29120130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B5B426-261C-4C95-BA3F-175E918CB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0C2DC82D-2783-4009-AC60-37B7EA0DB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1" r="2" b="2"/>
          <a:stretch/>
        </p:blipFill>
        <p:spPr>
          <a:xfrm>
            <a:off x="446533" y="641102"/>
            <a:ext cx="3703322" cy="3465902"/>
          </a:xfrm>
          <a:prstGeom prst="rect">
            <a:avLst/>
          </a:prstGeom>
        </p:spPr>
      </p:pic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0" r="21940"/>
          <a:stretch/>
        </p:blipFill>
        <p:spPr>
          <a:xfrm>
            <a:off x="4241830" y="641102"/>
            <a:ext cx="7496845" cy="346590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A255389-FA8A-4C1B-B5A5-E49A13CDF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34837"/>
            <a:ext cx="10993549" cy="11408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Bath Soap Consumer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Prerak Kalpeshkumar Patel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361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Brand Equity</a:t>
            </a:r>
          </a:p>
        </p:txBody>
      </p:sp>
      <p:graphicFrame>
        <p:nvGraphicFramePr>
          <p:cNvPr id="18" name="Content Placeholder 2" descr="timeline">
            <a:extLst>
              <a:ext uri="{FF2B5EF4-FFF2-40B4-BE49-F238E27FC236}">
                <a16:creationId xmlns:a16="http://schemas.microsoft.com/office/drawing/2014/main" id="{B8F7E1C0-0E6C-4EB0-A07A-647AAC3C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6927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75" y="529383"/>
            <a:ext cx="7556313" cy="803691"/>
          </a:xfrm>
        </p:spPr>
        <p:txBody>
          <a:bodyPr>
            <a:normAutofit/>
          </a:bodyPr>
          <a:lstStyle/>
          <a:p>
            <a:r>
              <a:rPr lang="en-US" b="1" dirty="0">
                <a:cs typeface="Cambria"/>
              </a:rPr>
              <a:t>True Loyalty Matrix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357" y="1492060"/>
            <a:ext cx="3626045" cy="4948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True loyalty</a:t>
            </a:r>
            <a:r>
              <a:rPr lang="en-US" dirty="0"/>
              <a:t>: when both attitudinal and behavioral loyalty are high; positive feelings and actions </a:t>
            </a:r>
          </a:p>
          <a:p>
            <a:r>
              <a:rPr lang="en-US" b="1" dirty="0">
                <a:solidFill>
                  <a:schemeClr val="tx2"/>
                </a:solidFill>
              </a:rPr>
              <a:t>Spurious loyalty</a:t>
            </a:r>
            <a:r>
              <a:rPr lang="en-US" dirty="0"/>
              <a:t>: customers buy but have ambivalent or negative feelings; at the first convenient opportunity they will switch</a:t>
            </a:r>
          </a:p>
          <a:p>
            <a:r>
              <a:rPr lang="en-US" b="1" dirty="0">
                <a:solidFill>
                  <a:schemeClr val="tx2"/>
                </a:solidFill>
              </a:rPr>
              <a:t>Latent loyalty</a:t>
            </a:r>
            <a:r>
              <a:rPr lang="en-US" dirty="0"/>
              <a:t>: customers express positive attitudes but fail to actually buy a firm’s products. Often due to a lack of local purchase access or prices beyond their means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939164" y="1789465"/>
            <a:ext cx="3371434" cy="29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latin typeface="Cambria"/>
                <a:cs typeface="Cambria"/>
              </a:rPr>
              <a:t>Behavioral Loyalty (repeat purchases)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 rot="16200000">
            <a:off x="-761519" y="3984327"/>
            <a:ext cx="3433936" cy="51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latin typeface="Cambria"/>
                <a:cs typeface="Cambria"/>
              </a:rPr>
              <a:t>Attitudinal Loyalty (strong positive feelings)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BC967D-7513-4DDE-8575-B99939AFCDA0}"/>
              </a:ext>
            </a:extLst>
          </p:cNvPr>
          <p:cNvGrpSpPr/>
          <p:nvPr/>
        </p:nvGrpSpPr>
        <p:grpSpPr>
          <a:xfrm>
            <a:off x="1281758" y="2164176"/>
            <a:ext cx="4223303" cy="3896927"/>
            <a:chOff x="2625372" y="2164177"/>
            <a:chExt cx="3179369" cy="3017788"/>
          </a:xfrm>
        </p:grpSpPr>
        <p:sp>
          <p:nvSpPr>
            <p:cNvPr id="8" name="Rectangle 7"/>
            <p:cNvSpPr/>
            <p:nvPr/>
          </p:nvSpPr>
          <p:spPr>
            <a:xfrm>
              <a:off x="2641366" y="2565065"/>
              <a:ext cx="484907" cy="1318257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endParaRPr lang="en-US" sz="10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9" name="Round Single Corner Rectangle 8"/>
            <p:cNvSpPr/>
            <p:nvPr/>
          </p:nvSpPr>
          <p:spPr>
            <a:xfrm rot="10800000">
              <a:off x="2641363" y="3883320"/>
              <a:ext cx="484907" cy="1298644"/>
            </a:xfrm>
            <a:prstGeom prst="round1Rect">
              <a:avLst/>
            </a:prstGeom>
            <a:solidFill>
              <a:srgbClr val="D9D9D9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endParaRPr lang="en-US" sz="10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0" name="Round Single Corner Rectangle 9"/>
            <p:cNvSpPr/>
            <p:nvPr/>
          </p:nvSpPr>
          <p:spPr>
            <a:xfrm rot="10800000" flipH="1">
              <a:off x="4482166" y="3883320"/>
              <a:ext cx="1316182" cy="1298644"/>
            </a:xfrm>
            <a:prstGeom prst="round1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4145" y="2565063"/>
              <a:ext cx="1328967" cy="13156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lvl="0"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True Loyalty</a:t>
              </a:r>
            </a:p>
            <a:p>
              <a:pPr lvl="0" algn="ctr"/>
              <a:r>
                <a:rPr lang="en-US" sz="1000" i="1" dirty="0">
                  <a:solidFill>
                    <a:srgbClr val="000000"/>
                  </a:solidFill>
                  <a:latin typeface="Cambria"/>
                  <a:cs typeface="Cambria"/>
                </a:rPr>
                <a:t>high levels of both attitudinal and behavioral loyalty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5774" y="2565063"/>
              <a:ext cx="1328967" cy="13156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lvl="0" algn="ctr"/>
              <a:r>
                <a:rPr lang="en-US" sz="1000" b="1" dirty="0">
                  <a:solidFill>
                    <a:schemeClr val="tx1"/>
                  </a:solidFill>
                  <a:latin typeface="Cambria"/>
                  <a:cs typeface="Cambria"/>
                </a:rPr>
                <a:t>Latent Loyalty</a:t>
              </a:r>
            </a:p>
            <a:p>
              <a:pPr algn="ctr"/>
              <a:r>
                <a:rPr lang="en-US" sz="1000" i="1" dirty="0">
                  <a:solidFill>
                    <a:srgbClr val="000000"/>
                  </a:solidFill>
                  <a:latin typeface="Cambria"/>
                  <a:cs typeface="Cambria"/>
                </a:rPr>
                <a:t>positive attitudes but does not buy the firm’s products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4145" y="3883321"/>
              <a:ext cx="1328967" cy="12986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marL="153859" indent="-153859">
                <a:buFont typeface="Arial"/>
                <a:buChar char="•"/>
              </a:pPr>
              <a:endParaRPr lang="en-US" sz="8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4465189" y="2168004"/>
              <a:ext cx="1333822" cy="373791"/>
            </a:xfrm>
            <a:prstGeom prst="round1Rect">
              <a:avLst/>
            </a:prstGeom>
            <a:solidFill>
              <a:srgbClr val="D9D9D9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endParaRPr lang="en-US" sz="11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5" name="Round Single Corner Rectangle 14"/>
            <p:cNvSpPr/>
            <p:nvPr/>
          </p:nvSpPr>
          <p:spPr>
            <a:xfrm flipH="1">
              <a:off x="2641362" y="2167906"/>
              <a:ext cx="484907" cy="373791"/>
            </a:xfrm>
            <a:prstGeom prst="round1Rect">
              <a:avLst/>
            </a:prstGeom>
            <a:solidFill>
              <a:srgbClr val="D9D9D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endParaRPr lang="en-US" sz="8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0800000">
              <a:off x="3125769" y="2164177"/>
              <a:ext cx="1328967" cy="378055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marL="153859" indent="-153859">
                <a:buFont typeface="Arial"/>
                <a:buChar char="•"/>
              </a:pPr>
              <a:endParaRPr lang="en-US" sz="800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5884" y="4148510"/>
              <a:ext cx="1088744" cy="698412"/>
            </a:xfrm>
            <a:prstGeom prst="rect">
              <a:avLst/>
            </a:prstGeom>
            <a:noFill/>
          </p:spPr>
          <p:txBody>
            <a:bodyPr wrap="square" lIns="82058" tIns="41029" rIns="82058" bIns="41029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No Loyalty</a:t>
              </a:r>
            </a:p>
            <a:p>
              <a:pPr algn="ctr"/>
              <a:r>
                <a:rPr lang="en-US" sz="1000" i="1" dirty="0">
                  <a:solidFill>
                    <a:srgbClr val="000000"/>
                  </a:solidFill>
                  <a:latin typeface="Cambria"/>
                  <a:cs typeface="Cambria"/>
                </a:rPr>
                <a:t>no positive feelings and no purchases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4145" y="4159846"/>
              <a:ext cx="1321093" cy="698412"/>
            </a:xfrm>
            <a:prstGeom prst="rect">
              <a:avLst/>
            </a:prstGeom>
            <a:noFill/>
          </p:spPr>
          <p:txBody>
            <a:bodyPr wrap="square" lIns="82058" tIns="41029" rIns="82058" bIns="41029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Spurious Loyalty</a:t>
              </a:r>
            </a:p>
            <a:p>
              <a:pPr algn="ctr"/>
              <a:r>
                <a:rPr lang="en-US" sz="1000" i="1" dirty="0">
                  <a:latin typeface="Cambria"/>
                  <a:cs typeface="Cambria"/>
                </a:rPr>
                <a:t>buys products  but has ambivalent or negative feelings </a:t>
              </a:r>
              <a:endParaRPr lang="en-US" sz="1000" b="1" i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18741" y="2201184"/>
              <a:ext cx="484908" cy="3329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High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97803" y="2212984"/>
              <a:ext cx="484908" cy="3329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Low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41364" y="3056403"/>
              <a:ext cx="484908" cy="3329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High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25372" y="4341545"/>
              <a:ext cx="484908" cy="33297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Cambria"/>
                  <a:cs typeface="Cambria"/>
                </a:rPr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47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719-F22D-4912-8A08-43A0936C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7626"/>
            <a:ext cx="11029616" cy="1188720"/>
          </a:xfrm>
        </p:spPr>
        <p:txBody>
          <a:bodyPr/>
          <a:lstStyle/>
          <a:p>
            <a:r>
              <a:rPr lang="en-US" b="1" dirty="0"/>
              <a:t>Ideas for loyalty program</a:t>
            </a:r>
            <a:endParaRPr lang="en-US" dirty="0"/>
          </a:p>
        </p:txBody>
      </p:sp>
      <p:pic>
        <p:nvPicPr>
          <p:cNvPr id="7" name="Content Placeholder 6" descr="Target Audience with solid fill">
            <a:extLst>
              <a:ext uri="{FF2B5EF4-FFF2-40B4-BE49-F238E27FC236}">
                <a16:creationId xmlns:a16="http://schemas.microsoft.com/office/drawing/2014/main" id="{7234E816-84C4-42F2-BB47-0545C408E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161" y="3730753"/>
            <a:ext cx="933255" cy="914400"/>
          </a:xfr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740663-4443-43CD-94E8-5A1DB74E5E54}"/>
              </a:ext>
            </a:extLst>
          </p:cNvPr>
          <p:cNvCxnSpPr>
            <a:cxnSpLocks/>
          </p:cNvCxnSpPr>
          <p:nvPr/>
        </p:nvCxnSpPr>
        <p:spPr>
          <a:xfrm flipV="1">
            <a:off x="1946787" y="1906192"/>
            <a:ext cx="2289311" cy="228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C540E43-A6B0-44DC-87AD-B54FB341FB3A}"/>
              </a:ext>
            </a:extLst>
          </p:cNvPr>
          <p:cNvCxnSpPr>
            <a:cxnSpLocks/>
          </p:cNvCxnSpPr>
          <p:nvPr/>
        </p:nvCxnSpPr>
        <p:spPr>
          <a:xfrm>
            <a:off x="1946787" y="4187953"/>
            <a:ext cx="2289311" cy="1960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CF526-FF0A-41AC-8E76-DAB308D08211}"/>
              </a:ext>
            </a:extLst>
          </p:cNvPr>
          <p:cNvCxnSpPr/>
          <p:nvPr/>
        </p:nvCxnSpPr>
        <p:spPr>
          <a:xfrm>
            <a:off x="3091442" y="4187953"/>
            <a:ext cx="114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ADECE-FF43-4A68-A72D-065948C3A02B}"/>
              </a:ext>
            </a:extLst>
          </p:cNvPr>
          <p:cNvCxnSpPr/>
          <p:nvPr/>
        </p:nvCxnSpPr>
        <p:spPr>
          <a:xfrm>
            <a:off x="3091442" y="3032451"/>
            <a:ext cx="114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218441-368F-474F-B137-8804E04181E4}"/>
              </a:ext>
            </a:extLst>
          </p:cNvPr>
          <p:cNvCxnSpPr/>
          <p:nvPr/>
        </p:nvCxnSpPr>
        <p:spPr>
          <a:xfrm>
            <a:off x="3091442" y="5253135"/>
            <a:ext cx="114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Money envelope with solid fill">
            <a:extLst>
              <a:ext uri="{FF2B5EF4-FFF2-40B4-BE49-F238E27FC236}">
                <a16:creationId xmlns:a16="http://schemas.microsoft.com/office/drawing/2014/main" id="{BC342E2C-5853-411A-889F-DEBE14600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1097" y="1451623"/>
            <a:ext cx="988488" cy="968517"/>
          </a:xfrm>
          <a:prstGeom prst="rect">
            <a:avLst/>
          </a:prstGeom>
        </p:spPr>
      </p:pic>
      <p:pic>
        <p:nvPicPr>
          <p:cNvPr id="26" name="Graphic 25" descr="Online Network with solid fill">
            <a:extLst>
              <a:ext uri="{FF2B5EF4-FFF2-40B4-BE49-F238E27FC236}">
                <a16:creationId xmlns:a16="http://schemas.microsoft.com/office/drawing/2014/main" id="{DD5F9FA9-8FAF-4551-BC92-C2710FFB3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7436" y="2551845"/>
            <a:ext cx="857147" cy="839829"/>
          </a:xfrm>
          <a:prstGeom prst="rect">
            <a:avLst/>
          </a:prstGeom>
        </p:spPr>
      </p:pic>
      <p:pic>
        <p:nvPicPr>
          <p:cNvPr id="28" name="Graphic 27" descr="Theatre with solid fill">
            <a:extLst>
              <a:ext uri="{FF2B5EF4-FFF2-40B4-BE49-F238E27FC236}">
                <a16:creationId xmlns:a16="http://schemas.microsoft.com/office/drawing/2014/main" id="{DC3188D8-C135-437C-A52D-2885D3D66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766" y="3593029"/>
            <a:ext cx="914400" cy="914400"/>
          </a:xfrm>
          <a:prstGeom prst="rect">
            <a:avLst/>
          </a:prstGeom>
        </p:spPr>
      </p:pic>
      <p:pic>
        <p:nvPicPr>
          <p:cNvPr id="30" name="Graphic 29" descr="Piggy Bank with solid fill">
            <a:extLst>
              <a:ext uri="{FF2B5EF4-FFF2-40B4-BE49-F238E27FC236}">
                <a16:creationId xmlns:a16="http://schemas.microsoft.com/office/drawing/2014/main" id="{8FFB40A1-CD96-4697-95B6-63AD744C7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6766" y="462727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7BD488F-ED72-4915-ABD3-FF0BAD8638FD}"/>
              </a:ext>
            </a:extLst>
          </p:cNvPr>
          <p:cNvSpPr txBox="1"/>
          <p:nvPr/>
        </p:nvSpPr>
        <p:spPr>
          <a:xfrm>
            <a:off x="5449079" y="1656889"/>
            <a:ext cx="604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Reward Feedback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Encourage your customers to give feedback on Loyalty Programs. A simple reward for sharing  their opinion goes a long way from there.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41347C-2F58-456A-A8CE-9486BD857A9A}"/>
              </a:ext>
            </a:extLst>
          </p:cNvPr>
          <p:cNvSpPr txBox="1"/>
          <p:nvPr/>
        </p:nvSpPr>
        <p:spPr>
          <a:xfrm>
            <a:off x="5449078" y="2608107"/>
            <a:ext cx="604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Be Social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Create an exclusive coupon code for social followers to make them feel special and encourage them to become brand advocates.</a:t>
            </a:r>
            <a:endParaRPr 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153229-98FC-4FFA-B8E7-8161FE9E169D}"/>
              </a:ext>
            </a:extLst>
          </p:cNvPr>
          <p:cNvSpPr txBox="1"/>
          <p:nvPr/>
        </p:nvSpPr>
        <p:spPr>
          <a:xfrm>
            <a:off x="5439747" y="3541168"/>
            <a:ext cx="604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Keep it fresh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Trying to keep your loyalty programs fresh and engaging by offering special limited offers as well redeeming points.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690970-A9EA-4355-A8AF-51253B918226}"/>
              </a:ext>
            </a:extLst>
          </p:cNvPr>
          <p:cNvSpPr txBox="1"/>
          <p:nvPr/>
        </p:nvSpPr>
        <p:spPr>
          <a:xfrm>
            <a:off x="5449078" y="4530215"/>
            <a:ext cx="604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Invest in good loyalty program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 loyalty program software is the core platform that will track and manage the loyalty program.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4389FA-1C66-457F-B192-ECAFBD8638CB}"/>
              </a:ext>
            </a:extLst>
          </p:cNvPr>
          <p:cNvSpPr txBox="1"/>
          <p:nvPr/>
        </p:nvSpPr>
        <p:spPr>
          <a:xfrm>
            <a:off x="5449078" y="5407299"/>
            <a:ext cx="61617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Align the program with a brand persona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If your brands built around “Best Value” and “Lowest Price”, the focus on offering cashbacks and discounts. For premium customer segment we can opt for experimental reward</a:t>
            </a:r>
            <a:endParaRPr lang="en-US" sz="1400" dirty="0"/>
          </a:p>
        </p:txBody>
      </p:sp>
      <p:pic>
        <p:nvPicPr>
          <p:cNvPr id="43" name="Graphic 42" descr="Hero Female with solid fill">
            <a:extLst>
              <a:ext uri="{FF2B5EF4-FFF2-40B4-BE49-F238E27FC236}">
                <a16:creationId xmlns:a16="http://schemas.microsoft.com/office/drawing/2014/main" id="{DCDA3D37-BB6E-4B43-968D-EA3CC8B29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257" y="5606987"/>
            <a:ext cx="889008" cy="8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19E5-0303-4693-AB4A-5A211584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583481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784EEF4-53D4-4D3B-BF75-950FF88A7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703320" cy="3703320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E74EB707-0C9F-4186-963D-9BC6345F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5109" y="3028423"/>
            <a:ext cx="496010" cy="496010"/>
          </a:xfrm>
          <a:prstGeom prst="rect">
            <a:avLst/>
          </a:prstGeom>
        </p:spPr>
      </p:pic>
      <p:pic>
        <p:nvPicPr>
          <p:cNvPr id="8" name="Graphic 7" descr="Employee badge with solid fill">
            <a:extLst>
              <a:ext uri="{FF2B5EF4-FFF2-40B4-BE49-F238E27FC236}">
                <a16:creationId xmlns:a16="http://schemas.microsoft.com/office/drawing/2014/main" id="{40B78B3A-4B62-4385-AA93-4E1E171A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3622" y="3651232"/>
            <a:ext cx="496010" cy="496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28D46F-AEC5-4F51-B95E-467CA4E62F89}"/>
              </a:ext>
            </a:extLst>
          </p:cNvPr>
          <p:cNvSpPr txBox="1"/>
          <p:nvPr/>
        </p:nvSpPr>
        <p:spPr>
          <a:xfrm>
            <a:off x="5410413" y="3068022"/>
            <a:ext cx="24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Email Address:</a:t>
            </a:r>
          </a:p>
          <a:p>
            <a:r>
              <a:rPr lang="en-US" sz="1400" dirty="0"/>
              <a:t>ppatel95@kent.edu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AAB63-3E82-41F0-8C79-17D63499126A}"/>
              </a:ext>
            </a:extLst>
          </p:cNvPr>
          <p:cNvSpPr txBox="1"/>
          <p:nvPr/>
        </p:nvSpPr>
        <p:spPr>
          <a:xfrm>
            <a:off x="5410413" y="3675269"/>
            <a:ext cx="177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Contact Number:</a:t>
            </a:r>
          </a:p>
          <a:p>
            <a:r>
              <a:rPr lang="en-US" sz="1400" dirty="0"/>
              <a:t>+1(330)666-1514</a:t>
            </a:r>
          </a:p>
        </p:txBody>
      </p:sp>
      <p:pic>
        <p:nvPicPr>
          <p:cNvPr id="21" name="Graphic 20" descr="City with solid fill">
            <a:extLst>
              <a:ext uri="{FF2B5EF4-FFF2-40B4-BE49-F238E27FC236}">
                <a16:creationId xmlns:a16="http://schemas.microsoft.com/office/drawing/2014/main" id="{EE463AE4-2768-4B25-BBED-64116214B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6411" y="4274040"/>
            <a:ext cx="523221" cy="5232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4978D-F6DF-4928-9EA7-9F3066D85B42}"/>
              </a:ext>
            </a:extLst>
          </p:cNvPr>
          <p:cNvSpPr txBox="1"/>
          <p:nvPr/>
        </p:nvSpPr>
        <p:spPr>
          <a:xfrm flipH="1">
            <a:off x="5420145" y="4273423"/>
            <a:ext cx="326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Kent State University</a:t>
            </a:r>
            <a:endParaRPr lang="en-US" sz="1200" b="1" dirty="0"/>
          </a:p>
          <a:p>
            <a:r>
              <a:rPr lang="en-US" sz="1400" dirty="0"/>
              <a:t>Master of Science in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2651931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{96C24960-2A57-45A0-BDBE-35A333BC8EA5}tf33552983_win32</Template>
  <TotalTime>174</TotalTime>
  <Words>381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Franklin Gothic Book</vt:lpstr>
      <vt:lpstr>Franklin Gothic Demi</vt:lpstr>
      <vt:lpstr>Wingdings 2</vt:lpstr>
      <vt:lpstr>DividendVTI</vt:lpstr>
      <vt:lpstr>Bath Soap Consumer segmentation</vt:lpstr>
      <vt:lpstr>Brand Equity</vt:lpstr>
      <vt:lpstr>True Loyalty Matrix</vt:lpstr>
      <vt:lpstr>Ideas for loyalty 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 Soap Consumer segmentation</dc:title>
  <dc:creator>Patel, Prerak</dc:creator>
  <cp:lastModifiedBy>Patel, Prerak</cp:lastModifiedBy>
  <cp:revision>18</cp:revision>
  <dcterms:created xsi:type="dcterms:W3CDTF">2021-05-09T16:17:50Z</dcterms:created>
  <dcterms:modified xsi:type="dcterms:W3CDTF">2021-05-09T19:17:19Z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