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12709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16" d="100"/>
          <a:sy n="116" d="100"/>
        </p:scale>
        <p:origin x="-132" y="-20"/>
      </p:cViewPr>
      <p:guideLst>
        <p:guide orient="horz" pos="40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80009"/>
            <a:ext cx="9144000" cy="44247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75443"/>
            <a:ext cx="9144000" cy="30685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0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76665"/>
            <a:ext cx="2628900" cy="10770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76665"/>
            <a:ext cx="7734300" cy="10770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1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168557"/>
            <a:ext cx="10515600" cy="528680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8505381"/>
            <a:ext cx="10515600" cy="278020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83323"/>
            <a:ext cx="5181600" cy="8064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83323"/>
            <a:ext cx="5181600" cy="8064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5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6666"/>
            <a:ext cx="10515600" cy="245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115600"/>
            <a:ext cx="5157787" cy="1526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42507"/>
            <a:ext cx="5157787" cy="6828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3115600"/>
            <a:ext cx="5183188" cy="1526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642507"/>
            <a:ext cx="5183188" cy="6828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1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47302"/>
            <a:ext cx="3932237" cy="29655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29937"/>
            <a:ext cx="6172200" cy="903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812858"/>
            <a:ext cx="3932237" cy="70637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47302"/>
            <a:ext cx="3932237" cy="29655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829937"/>
            <a:ext cx="6172200" cy="90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812858"/>
            <a:ext cx="3932237" cy="70637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6666"/>
            <a:ext cx="10515600" cy="245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83323"/>
            <a:ext cx="10515600" cy="806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779847"/>
            <a:ext cx="2743200" cy="676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EBEA-88B7-4FD8-9EC6-3399C2F6710F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779847"/>
            <a:ext cx="4114800" cy="676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779847"/>
            <a:ext cx="2743200" cy="676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693" y="266008"/>
            <a:ext cx="115799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(* </a:t>
            </a:r>
            <a:r>
              <a:rPr lang="en-US" b="1" dirty="0">
                <a:solidFill>
                  <a:srgbClr val="C00000"/>
                </a:solidFill>
              </a:rPr>
              <a:t>Business Logic syntax in Extended Backus-Naur Form </a:t>
            </a:r>
            <a:r>
              <a:rPr lang="en-US" dirty="0">
                <a:solidFill>
                  <a:srgbClr val="C00000"/>
                </a:solidFill>
              </a:rPr>
              <a:t>*)</a:t>
            </a:r>
          </a:p>
          <a:p>
            <a:r>
              <a:rPr lang="en-US" dirty="0"/>
              <a:t>business_logic                 = 	‘</a:t>
            </a:r>
            <a:r>
              <a:rPr lang="en-US" b="1" dirty="0">
                <a:solidFill>
                  <a:srgbClr val="3333FF"/>
                </a:solidFill>
              </a:rPr>
              <a:t>do</a:t>
            </a:r>
            <a:r>
              <a:rPr lang="en-US" dirty="0"/>
              <a:t>’, ws, operation_name, ws</a:t>
            </a:r>
          </a:p>
          <a:p>
            <a:r>
              <a:rPr lang="en-US" dirty="0"/>
              <a:t>	              		 ‘</a:t>
            </a:r>
            <a:r>
              <a:rPr lang="en-US" b="1" dirty="0">
                <a:solidFill>
                  <a:srgbClr val="3333FF"/>
                </a:solidFill>
              </a:rPr>
              <a:t>{</a:t>
            </a:r>
            <a:r>
              <a:rPr lang="en-US" b="1" dirty="0"/>
              <a:t>‘,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 functional_step }, </a:t>
            </a:r>
            <a:r>
              <a:rPr lang="en-US" dirty="0"/>
              <a:t>‘</a:t>
            </a:r>
            <a:r>
              <a:rPr lang="en-US" b="1" dirty="0">
                <a:solidFill>
                  <a:srgbClr val="3333FF"/>
                </a:solidFill>
              </a:rPr>
              <a:t>};</a:t>
            </a:r>
            <a:r>
              <a:rPr lang="en-US" dirty="0"/>
              <a:t>’ ;</a:t>
            </a:r>
          </a:p>
          <a:p>
            <a:r>
              <a:rPr lang="en-US" dirty="0"/>
              <a:t>operation_name	        =	ID ;</a:t>
            </a:r>
          </a:p>
          <a:p>
            <a:r>
              <a:rPr lang="en-US" dirty="0"/>
              <a:t>functional_step	        = 	{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sequential_code_block | rmi_call | ami_call | publish| loop</a:t>
            </a:r>
            <a:r>
              <a:rPr lang="en-US" dirty="0"/>
              <a:t>} ;</a:t>
            </a:r>
          </a:p>
          <a:p>
            <a:r>
              <a:rPr lang="en-US" dirty="0"/>
              <a:t>sequential_code_block  = 	‘</a:t>
            </a:r>
            <a:r>
              <a:rPr lang="en-US" b="1" dirty="0">
                <a:solidFill>
                  <a:srgbClr val="3333FF"/>
                </a:solidFill>
              </a:rPr>
              <a:t>LOCAL</a:t>
            </a:r>
            <a:r>
              <a:rPr lang="en-US" dirty="0"/>
              <a:t>’ INT, ‘</a:t>
            </a:r>
            <a:r>
              <a:rPr lang="en-US" b="1" dirty="0"/>
              <a:t>;</a:t>
            </a:r>
            <a:r>
              <a:rPr lang="en-US" dirty="0"/>
              <a:t>’ ;</a:t>
            </a:r>
          </a:p>
          <a:p>
            <a:r>
              <a:rPr lang="en-US" dirty="0"/>
              <a:t>rmi call		        = 	‘</a:t>
            </a:r>
            <a:r>
              <a:rPr lang="en-US" b="1" dirty="0">
                <a:solidFill>
                  <a:srgbClr val="3333FF"/>
                </a:solidFill>
              </a:rPr>
              <a:t>RMI</a:t>
            </a:r>
            <a:r>
              <a:rPr lang="en-US" dirty="0"/>
              <a:t>’, ws, receptacle_port, ‘</a:t>
            </a:r>
            <a:r>
              <a:rPr lang="en-US" b="1" dirty="0"/>
              <a:t>.</a:t>
            </a:r>
            <a:r>
              <a:rPr lang="en-US" dirty="0"/>
              <a:t>’, remote_operation, (‘</a:t>
            </a:r>
            <a:r>
              <a:rPr lang="en-US" b="1" dirty="0">
                <a:solidFill>
                  <a:srgbClr val="3333FF"/>
                </a:solidFill>
              </a:rPr>
              <a:t>[</a:t>
            </a:r>
            <a:r>
              <a:rPr lang="en-US" dirty="0"/>
              <a:t>’ query_time, processing_time ‘</a:t>
            </a:r>
            <a:r>
              <a:rPr lang="en-US" b="1" dirty="0">
                <a:solidFill>
                  <a:srgbClr val="3333FF"/>
                </a:solidFill>
              </a:rPr>
              <a:t>];</a:t>
            </a:r>
            <a:r>
              <a:rPr lang="en-US" dirty="0"/>
              <a:t>’)?;</a:t>
            </a:r>
          </a:p>
          <a:p>
            <a:r>
              <a:rPr lang="en-US" dirty="0"/>
              <a:t>ami call		        = 	‘</a:t>
            </a:r>
            <a:r>
              <a:rPr lang="en-US" b="1" dirty="0">
                <a:solidFill>
                  <a:srgbClr val="3333FF"/>
                </a:solidFill>
              </a:rPr>
              <a:t>AMI</a:t>
            </a:r>
            <a:r>
              <a:rPr lang="en-US" dirty="0"/>
              <a:t>’, ws, receptacle_port, ‘</a:t>
            </a:r>
            <a:r>
              <a:rPr lang="en-US" b="1" dirty="0"/>
              <a:t>.</a:t>
            </a:r>
            <a:r>
              <a:rPr lang="en-US" dirty="0"/>
              <a:t>’, remote_operation, (‘</a:t>
            </a:r>
            <a:r>
              <a:rPr lang="en-US" b="1" dirty="0">
                <a:solidFill>
                  <a:srgbClr val="3333FF"/>
                </a:solidFill>
              </a:rPr>
              <a:t>[</a:t>
            </a:r>
            <a:r>
              <a:rPr lang="en-US" dirty="0"/>
              <a:t>’ query_time, processing_time ‘</a:t>
            </a:r>
            <a:r>
              <a:rPr lang="en-US" b="1" dirty="0">
                <a:solidFill>
                  <a:srgbClr val="3333FF"/>
                </a:solidFill>
              </a:rPr>
              <a:t>];</a:t>
            </a:r>
            <a:r>
              <a:rPr lang="en-US" dirty="0"/>
              <a:t>’)?;</a:t>
            </a:r>
          </a:p>
          <a:p>
            <a:r>
              <a:rPr lang="en-US" dirty="0"/>
              <a:t>publish		        = 	‘</a:t>
            </a:r>
            <a:r>
              <a:rPr lang="en-US" b="1" dirty="0">
                <a:solidFill>
                  <a:srgbClr val="3333FF"/>
                </a:solidFill>
              </a:rPr>
              <a:t>PUBLISH</a:t>
            </a:r>
            <a:r>
              <a:rPr lang="en-US" dirty="0"/>
              <a:t>’, ws, publisher_port, ‘</a:t>
            </a:r>
            <a:r>
              <a:rPr lang="en-US" b="1" dirty="0"/>
              <a:t>.</a:t>
            </a:r>
            <a:r>
              <a:rPr lang="en-US" dirty="0"/>
              <a:t>’, topic, (‘</a:t>
            </a:r>
            <a:r>
              <a:rPr lang="en-US" b="1" dirty="0">
                <a:solidFill>
                  <a:srgbClr val="3333FF"/>
                </a:solidFill>
              </a:rPr>
              <a:t>[</a:t>
            </a:r>
            <a:r>
              <a:rPr lang="en-US" dirty="0"/>
              <a:t>’, publish_time, ‘</a:t>
            </a:r>
            <a:r>
              <a:rPr lang="en-US" b="1" dirty="0">
                <a:solidFill>
                  <a:srgbClr val="3333FF"/>
                </a:solidFill>
              </a:rPr>
              <a:t>];</a:t>
            </a:r>
            <a:r>
              <a:rPr lang="en-US" dirty="0"/>
              <a:t>’)? ;</a:t>
            </a:r>
          </a:p>
          <a:p>
            <a:r>
              <a:rPr lang="en-US" dirty="0"/>
              <a:t>loop		        =	‘</a:t>
            </a:r>
            <a:r>
              <a:rPr lang="en-US" b="1" dirty="0">
                <a:solidFill>
                  <a:srgbClr val="3333FF"/>
                </a:solidFill>
              </a:rPr>
              <a:t>LOOP</a:t>
            </a:r>
            <a:r>
              <a:rPr lang="en-US" dirty="0"/>
              <a:t>’, ws, ‘</a:t>
            </a:r>
            <a:r>
              <a:rPr lang="en-US" b="1" dirty="0">
                <a:solidFill>
                  <a:srgbClr val="3333FF"/>
                </a:solidFill>
              </a:rPr>
              <a:t>[</a:t>
            </a:r>
            <a:r>
              <a:rPr lang="en-US" dirty="0"/>
              <a:t>’, count, ‘</a:t>
            </a:r>
            <a:r>
              <a:rPr lang="en-US" b="1" dirty="0">
                <a:solidFill>
                  <a:srgbClr val="3333FF"/>
                </a:solidFill>
              </a:rPr>
              <a:t>]</a:t>
            </a:r>
            <a:r>
              <a:rPr lang="en-US" dirty="0"/>
              <a:t>’, ws, </a:t>
            </a:r>
          </a:p>
          <a:p>
            <a:r>
              <a:rPr lang="en-US" dirty="0"/>
              <a:t>                                                    ‘</a:t>
            </a:r>
            <a:r>
              <a:rPr lang="en-US" b="1" dirty="0">
                <a:solidFill>
                  <a:srgbClr val="3333FF"/>
                </a:solidFill>
              </a:rPr>
              <a:t>{</a:t>
            </a:r>
            <a:r>
              <a:rPr lang="en-US" dirty="0"/>
              <a:t>‘, {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functional_step</a:t>
            </a:r>
            <a:r>
              <a:rPr lang="en-US" dirty="0"/>
              <a:t>}, ‘</a:t>
            </a:r>
            <a:r>
              <a:rPr lang="en-US" b="1" dirty="0">
                <a:solidFill>
                  <a:srgbClr val="3333FF"/>
                </a:solidFill>
              </a:rPr>
              <a:t>};</a:t>
            </a:r>
            <a:r>
              <a:rPr lang="en-US" dirty="0"/>
              <a:t>’ ;</a:t>
            </a:r>
          </a:p>
          <a:p>
            <a:r>
              <a:rPr lang="en-US" dirty="0"/>
              <a:t>receptacle_port	        =  	ID ;</a:t>
            </a:r>
          </a:p>
          <a:p>
            <a:r>
              <a:rPr lang="en-US" dirty="0"/>
              <a:t>remote_operation  	        =	ID ;</a:t>
            </a:r>
          </a:p>
          <a:p>
            <a:r>
              <a:rPr lang="en-US" dirty="0"/>
              <a:t>publisher_port 	        =	ID ;</a:t>
            </a:r>
          </a:p>
          <a:p>
            <a:r>
              <a:rPr lang="en-US" dirty="0"/>
              <a:t>topic		        = 	ID;</a:t>
            </a:r>
          </a:p>
          <a:p>
            <a:r>
              <a:rPr lang="en-US" dirty="0"/>
              <a:t>query_time	        = 	INT ;</a:t>
            </a:r>
          </a:p>
          <a:p>
            <a:r>
              <a:rPr lang="en-US" dirty="0"/>
              <a:t>processing_time	        = 	INT ;</a:t>
            </a:r>
          </a:p>
          <a:p>
            <a:r>
              <a:rPr lang="en-US" dirty="0"/>
              <a:t>publish_time	        = 	INT ;</a:t>
            </a:r>
          </a:p>
          <a:p>
            <a:r>
              <a:rPr lang="en-US" dirty="0"/>
              <a:t>count		        =	INT;</a:t>
            </a:r>
          </a:p>
          <a:p>
            <a:r>
              <a:rPr lang="en-US" dirty="0"/>
              <a:t>ws		        =	? white space characters ?</a:t>
            </a:r>
          </a:p>
          <a:p>
            <a:r>
              <a:rPr lang="en-US" dirty="0"/>
              <a:t>identifier		= 	alphabetic character, { alphabetic character | digit } ;</a:t>
            </a:r>
          </a:p>
          <a:p>
            <a:r>
              <a:rPr lang="en-US" dirty="0"/>
              <a:t>Integer		=	digit, {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digit</a:t>
            </a:r>
            <a:r>
              <a:rPr lang="en-US" dirty="0"/>
              <a:t>} ;</a:t>
            </a:r>
          </a:p>
          <a:p>
            <a:r>
              <a:rPr lang="en-US" dirty="0"/>
              <a:t>digit		= 	“0” | “1” | “2” | “3” | “4” | “5” | “6” | “7” | “8” | “9” ;</a:t>
            </a:r>
          </a:p>
        </p:txBody>
      </p:sp>
    </p:spTree>
    <p:extLst>
      <p:ext uri="{BB962C8B-B14F-4D97-AF65-F5344CB8AC3E}">
        <p14:creationId xmlns:p14="http://schemas.microsoft.com/office/powerpoint/2010/main" val="367594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81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</Words>
  <Application>Microsoft Office PowerPoint</Application>
  <PresentationFormat>Custom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86</cp:revision>
  <dcterms:created xsi:type="dcterms:W3CDTF">2015-02-15T16:54:58Z</dcterms:created>
  <dcterms:modified xsi:type="dcterms:W3CDTF">2016-05-04T15:37:48Z</dcterms:modified>
</cp:coreProperties>
</file>