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Pranav Srinivas Kumar</a:t>
            </a:r>
          </a:p>
          <a:p>
            <a:r>
              <a:rPr lang="en-US" sz="2400" dirty="0" smtClean="0"/>
              <a:t>Vanderbilt University</a:t>
            </a:r>
          </a:p>
          <a:p>
            <a:r>
              <a:rPr lang="en-US" sz="2400" dirty="0" smtClean="0"/>
              <a:t>2014.02.05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6248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Colored Petri net-based </a:t>
            </a:r>
            <a:br>
              <a:rPr lang="en-US" dirty="0" smtClean="0"/>
            </a:br>
            <a:r>
              <a:rPr lang="en-US" dirty="0" smtClean="0"/>
              <a:t>Modeling and Schedulability Analysis of </a:t>
            </a:r>
            <a:br>
              <a:rPr lang="en-US" dirty="0" smtClean="0"/>
            </a:br>
            <a:r>
              <a:rPr lang="en-US" dirty="0" smtClean="0"/>
              <a:t>Component-based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1920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Premise: </a:t>
            </a:r>
          </a:p>
          <a:p>
            <a:r>
              <a:rPr lang="en-US" sz="2400" dirty="0" smtClean="0"/>
              <a:t>Applications are built using component building blocks – The structure is established using our modeling language.</a:t>
            </a:r>
          </a:p>
          <a:p>
            <a:r>
              <a:rPr lang="en-US" sz="2400" dirty="0" smtClean="0"/>
              <a:t>We know the component interfaces, wiring, Interaction patterns and business logic.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Problem Statement:</a:t>
            </a:r>
          </a:p>
          <a:p>
            <a:r>
              <a:rPr lang="en-US" sz="2400" dirty="0" smtClean="0"/>
              <a:t>Will all of the component operations of an application complete before the specified deadlines?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4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o\Documents\Pranav\common\doc\papers\CBSE-2014\figs\component_oper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9" y="838200"/>
            <a:ext cx="8244963" cy="58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524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96356" y="181138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8154" y="22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Big Picture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9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71448" y="2023247"/>
            <a:ext cx="8382000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2948" y="604712"/>
            <a:ext cx="217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Basic Petri </a:t>
            </a:r>
            <a:r>
              <a:rPr lang="en-US" sz="2400" b="1" dirty="0"/>
              <a:t>n</a:t>
            </a:r>
            <a:r>
              <a:rPr lang="en-US" sz="2400" b="1" dirty="0" smtClean="0"/>
              <a:t>ets</a:t>
            </a:r>
            <a:endParaRPr lang="en-US" sz="2400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827856" y="3310483"/>
            <a:ext cx="609600" cy="533400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5359" y="3264763"/>
            <a:ext cx="152400" cy="605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959279" y="3310483"/>
            <a:ext cx="609600" cy="533400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0" idx="1"/>
          </p:cNvCxnSpPr>
          <p:nvPr/>
        </p:nvCxnSpPr>
        <p:spPr>
          <a:xfrm flipV="1">
            <a:off x="1437456" y="3567386"/>
            <a:ext cx="637903" cy="9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2"/>
          </p:cNvCxnSpPr>
          <p:nvPr/>
        </p:nvCxnSpPr>
        <p:spPr>
          <a:xfrm>
            <a:off x="2227759" y="3567386"/>
            <a:ext cx="731520" cy="9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2433" y="3500983"/>
            <a:ext cx="150223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61309" y="3346950"/>
            <a:ext cx="609600" cy="533400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8812" y="3301230"/>
            <a:ext cx="152400" cy="605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7192732" y="3346950"/>
            <a:ext cx="609600" cy="533400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2" idx="6"/>
            <a:endCxn id="23" idx="1"/>
          </p:cNvCxnSpPr>
          <p:nvPr/>
        </p:nvCxnSpPr>
        <p:spPr>
          <a:xfrm flipV="1">
            <a:off x="5670909" y="3603853"/>
            <a:ext cx="637903" cy="9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4" idx="2"/>
          </p:cNvCxnSpPr>
          <p:nvPr/>
        </p:nvCxnSpPr>
        <p:spPr>
          <a:xfrm>
            <a:off x="6461212" y="3603853"/>
            <a:ext cx="731520" cy="9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347309" y="3527653"/>
            <a:ext cx="150223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01535" y="2519567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32656" y="2519567"/>
            <a:ext cx="126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35033" y="4192617"/>
            <a:ext cx="126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arc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799" y="4377283"/>
            <a:ext cx="126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arc</a:t>
            </a:r>
            <a:endParaRPr lang="en-US" dirty="0"/>
          </a:p>
        </p:txBody>
      </p:sp>
      <p:cxnSp>
        <p:nvCxnSpPr>
          <p:cNvPr id="34" name="Straight Connector 33"/>
          <p:cNvCxnSpPr>
            <a:stCxn id="32" idx="0"/>
          </p:cNvCxnSpPr>
          <p:nvPr/>
        </p:nvCxnSpPr>
        <p:spPr>
          <a:xfrm flipV="1">
            <a:off x="1277436" y="3572284"/>
            <a:ext cx="478971" cy="8049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2"/>
          </p:cNvCxnSpPr>
          <p:nvPr/>
        </p:nvCxnSpPr>
        <p:spPr>
          <a:xfrm flipH="1">
            <a:off x="3350075" y="2888899"/>
            <a:ext cx="654232" cy="42158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2"/>
            <a:endCxn id="10" idx="0"/>
          </p:cNvCxnSpPr>
          <p:nvPr/>
        </p:nvCxnSpPr>
        <p:spPr>
          <a:xfrm>
            <a:off x="1767293" y="2888899"/>
            <a:ext cx="384266" cy="37586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1"/>
          </p:cNvCxnSpPr>
          <p:nvPr/>
        </p:nvCxnSpPr>
        <p:spPr>
          <a:xfrm flipH="1" flipV="1">
            <a:off x="2593519" y="3613650"/>
            <a:ext cx="141514" cy="76363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0399" y="3005683"/>
            <a:ext cx="49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90450" y="3933690"/>
            <a:ext cx="3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12272" y="3685343"/>
            <a:ext cx="49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22913" y="3995466"/>
            <a:ext cx="49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26724" y="3974783"/>
            <a:ext cx="3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498622" y="3810800"/>
            <a:ext cx="49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49" name="Straight Connector 48"/>
          <p:cNvCxnSpPr>
            <a:stCxn id="47" idx="0"/>
            <a:endCxn id="47" idx="2"/>
          </p:cNvCxnSpPr>
          <p:nvPr/>
        </p:nvCxnSpPr>
        <p:spPr>
          <a:xfrm>
            <a:off x="4362448" y="2023247"/>
            <a:ext cx="0" cy="342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4171947" y="3500983"/>
            <a:ext cx="419101" cy="236764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1987" y="4989366"/>
            <a:ext cx="326135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(a) Before transition firing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99113" y="4964941"/>
            <a:ext cx="326135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(b) After transition firing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10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4072" y="304800"/>
            <a:ext cx="27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Colored Petri </a:t>
            </a:r>
            <a:r>
              <a:rPr lang="en-US" sz="2400" b="1" dirty="0"/>
              <a:t>n</a:t>
            </a:r>
            <a:r>
              <a:rPr lang="en-US" sz="2400" b="1" dirty="0" smtClean="0"/>
              <a:t>ets</a:t>
            </a:r>
            <a:endParaRPr lang="en-US" sz="2400" b="1" dirty="0"/>
          </a:p>
        </p:txBody>
      </p:sp>
      <p:sp>
        <p:nvSpPr>
          <p:cNvPr id="3" name="Flowchart: Connector 2"/>
          <p:cNvSpPr/>
          <p:nvPr/>
        </p:nvSpPr>
        <p:spPr>
          <a:xfrm>
            <a:off x="1928814" y="1191986"/>
            <a:ext cx="1975222" cy="1066800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String_Place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4793381" y="1191986"/>
            <a:ext cx="1975222" cy="1066800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Int_Place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2410231" y="1317172"/>
            <a:ext cx="688789" cy="533400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“F”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436597" y="1267098"/>
            <a:ext cx="688789" cy="533400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3091" y="3858988"/>
            <a:ext cx="1508217" cy="584394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Transition</a:t>
            </a:r>
            <a:endParaRPr lang="en-US" dirty="0"/>
          </a:p>
        </p:txBody>
      </p:sp>
      <p:cxnSp>
        <p:nvCxnSpPr>
          <p:cNvPr id="9" name="Elbow Connector 8"/>
          <p:cNvCxnSpPr>
            <a:stCxn id="3" idx="4"/>
          </p:cNvCxnSpPr>
          <p:nvPr/>
        </p:nvCxnSpPr>
        <p:spPr>
          <a:xfrm rot="16200000" flipH="1">
            <a:off x="2610129" y="2565081"/>
            <a:ext cx="1600202" cy="9876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4"/>
          </p:cNvCxnSpPr>
          <p:nvPr/>
        </p:nvCxnSpPr>
        <p:spPr>
          <a:xfrm rot="5400000">
            <a:off x="4388302" y="2466298"/>
            <a:ext cx="1600202" cy="118517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3019493" y="5097780"/>
            <a:ext cx="2455411" cy="1066800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String_Int_Place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18" idx="0"/>
          </p:cNvCxnSpPr>
          <p:nvPr/>
        </p:nvCxnSpPr>
        <p:spPr>
          <a:xfrm flipH="1">
            <a:off x="4247199" y="4443382"/>
            <a:ext cx="1" cy="654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66365" y="2689554"/>
            <a:ext cx="96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&lt;string&gt;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35989" y="2657288"/>
            <a:ext cx="96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&lt;int&gt;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16424" y="4590033"/>
            <a:ext cx="146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&lt;string, int&gt;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553200" y="1127454"/>
            <a:ext cx="654232" cy="42158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07432" y="822654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cxnSp>
        <p:nvCxnSpPr>
          <p:cNvPr id="37" name="Straight Connector 36"/>
          <p:cNvCxnSpPr>
            <a:endCxn id="6" idx="6"/>
          </p:cNvCxnSpPr>
          <p:nvPr/>
        </p:nvCxnSpPr>
        <p:spPr>
          <a:xfrm flipH="1" flipV="1">
            <a:off x="6125386" y="1533798"/>
            <a:ext cx="1450527" cy="74257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10400" y="2354750"/>
            <a:ext cx="16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Colored token</a:t>
            </a:r>
          </a:p>
          <a:p>
            <a:r>
              <a:rPr lang="en-US" dirty="0" smtClean="0"/>
              <a:t>Type: 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5477" y="2418559"/>
            <a:ext cx="16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Colored token</a:t>
            </a:r>
          </a:p>
          <a:p>
            <a:r>
              <a:rPr lang="en-US" dirty="0" smtClean="0"/>
              <a:t>Type: string</a:t>
            </a:r>
            <a:endParaRPr lang="en-US" dirty="0"/>
          </a:p>
        </p:txBody>
      </p:sp>
      <p:cxnSp>
        <p:nvCxnSpPr>
          <p:cNvPr id="41" name="Straight Connector 40"/>
          <p:cNvCxnSpPr>
            <a:endCxn id="5" idx="2"/>
          </p:cNvCxnSpPr>
          <p:nvPr/>
        </p:nvCxnSpPr>
        <p:spPr>
          <a:xfrm flipV="1">
            <a:off x="990741" y="1583872"/>
            <a:ext cx="1419490" cy="85151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o\Documents\Pranav\common\doc\papers\CBSE-2014\figs\cpn_partition_schedu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3" y="762000"/>
            <a:ext cx="8153401" cy="58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23256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Temporal Partition Scheduling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92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Boo\Documents\Pranav\common\doc\papers\CBSE-2014\figs\cpn_thread_execution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" y="685800"/>
            <a:ext cx="906558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4148" y="200297"/>
            <a:ext cx="315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Component Thread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59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04" y="2628899"/>
            <a:ext cx="135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240268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Scenario 1: RMI interaction between components</a:t>
            </a:r>
          </a:p>
          <a:p>
            <a:pPr algn="ctr"/>
            <a:r>
              <a:rPr lang="en-US" b="1" dirty="0" smtClean="0"/>
              <a:t>[Deadline Violation]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2819400" cy="37338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1371600"/>
            <a:ext cx="2819400" cy="37338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648199" y="2835728"/>
            <a:ext cx="384269" cy="3483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6"/>
          </p:cNvCxnSpPr>
          <p:nvPr/>
        </p:nvCxnSpPr>
        <p:spPr>
          <a:xfrm flipV="1">
            <a:off x="5032468" y="3009899"/>
            <a:ext cx="225332" cy="1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2446" y="16383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TIMER_OP</a:t>
            </a:r>
            <a:endParaRPr lang="en-US" sz="2000" b="1" dirty="0"/>
          </a:p>
        </p:txBody>
      </p:sp>
      <p:cxnSp>
        <p:nvCxnSpPr>
          <p:cNvPr id="11" name="Elbow Connector 10"/>
          <p:cNvCxnSpPr>
            <a:stCxn id="9" idx="2"/>
          </p:cNvCxnSpPr>
          <p:nvPr/>
        </p:nvCxnSpPr>
        <p:spPr>
          <a:xfrm rot="16200000" flipH="1">
            <a:off x="1893329" y="1893326"/>
            <a:ext cx="395634" cy="68580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9039" y="2441413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29039" y="434340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9039" y="3041465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29039" y="381000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06354" y="2434044"/>
            <a:ext cx="0" cy="206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9060" y="2548234"/>
            <a:ext cx="161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RMI Query </a:t>
            </a:r>
            <a:r>
              <a:rPr lang="en-US" sz="1600" b="1" dirty="0" smtClean="0"/>
              <a:t>time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217631" y="3064721"/>
            <a:ext cx="137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Waiting for response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67385" y="3952551"/>
            <a:ext cx="164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</a:t>
            </a:r>
            <a:r>
              <a:rPr lang="en-US" sz="1600" b="1" dirty="0" smtClean="0"/>
              <a:t>rocess response</a:t>
            </a:r>
            <a:endParaRPr lang="en-US" sz="16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19800" y="2434045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21977" y="365760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02977" y="2434045"/>
            <a:ext cx="0" cy="122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7177" y="17907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RMI_OP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47800" y="472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Component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38800" y="4724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Component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91039" y="3045822"/>
            <a:ext cx="8269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5242015" y="2402480"/>
            <a:ext cx="685800" cy="60742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5257801" y="3148740"/>
            <a:ext cx="670015" cy="508861"/>
          </a:xfrm>
          <a:prstGeom prst="bentConnector3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" idx="3"/>
          </p:cNvCxnSpPr>
          <p:nvPr/>
        </p:nvCxnSpPr>
        <p:spPr>
          <a:xfrm flipH="1">
            <a:off x="2891039" y="3238500"/>
            <a:ext cx="842761" cy="571500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56485" y="2594400"/>
            <a:ext cx="140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Remote Method</a:t>
            </a:r>
          </a:p>
          <a:p>
            <a:pPr algn="ctr"/>
            <a:r>
              <a:rPr lang="en-US" sz="1600" b="1" dirty="0" smtClean="0"/>
              <a:t>[3 clock ticks]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92369" y="2536913"/>
            <a:ext cx="161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 clock tick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637607" y="3952551"/>
            <a:ext cx="161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 clock tick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584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7" y="2643640"/>
            <a:ext cx="135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56" y="2643050"/>
            <a:ext cx="1352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1918" y="254419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Scenario 2: RMI interaction between components</a:t>
            </a:r>
          </a:p>
          <a:p>
            <a:pPr algn="ctr"/>
            <a:r>
              <a:rPr lang="en-US" b="1" dirty="0" smtClean="0"/>
              <a:t>[Deadlock]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28652" y="1385750"/>
            <a:ext cx="2803615" cy="4024449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72052" y="1385751"/>
            <a:ext cx="2819400" cy="3733800"/>
          </a:xfrm>
          <a:prstGeom prst="rect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362451" y="2849879"/>
            <a:ext cx="384269" cy="3483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6"/>
          </p:cNvCxnSpPr>
          <p:nvPr/>
        </p:nvCxnSpPr>
        <p:spPr>
          <a:xfrm flipV="1">
            <a:off x="4746720" y="3024050"/>
            <a:ext cx="225332" cy="1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652" y="1385751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TIMER_OP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1731920" y="1558910"/>
            <a:ext cx="1162867" cy="2073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50623" y="1766751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17968" y="3663361"/>
            <a:ext cx="746215" cy="12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17968" y="237370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17968" y="2989835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>
            <a:off x="2240283" y="1852725"/>
            <a:ext cx="192677" cy="452961"/>
          </a:xfrm>
          <a:prstGeom prst="lef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2080265" y="3115509"/>
            <a:ext cx="275408" cy="416116"/>
          </a:xfrm>
          <a:prstGeom prst="lef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2217968" y="2416631"/>
            <a:ext cx="285884" cy="490349"/>
          </a:xfrm>
          <a:prstGeom prst="leftBrace">
            <a:avLst>
              <a:gd name="adj1" fmla="val 8333"/>
              <a:gd name="adj2" fmla="val 52976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01692" y="1759924"/>
            <a:ext cx="0" cy="206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9164" y="1880469"/>
            <a:ext cx="126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RMI to server</a:t>
            </a:r>
          </a:p>
          <a:p>
            <a:r>
              <a:rPr lang="en-US" sz="1200" dirty="0" smtClean="0"/>
              <a:t>[1 clock tick]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350920" y="2480974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Blocked on server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0093" y="3024051"/>
            <a:ext cx="126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to process response</a:t>
            </a:r>
          </a:p>
          <a:p>
            <a:pPr algn="ctr"/>
            <a:r>
              <a:rPr lang="en-US" sz="1200" dirty="0" smtClean="0"/>
              <a:t>[1 clock tick]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734052" y="2448196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4052" y="4486742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15052" y="2448196"/>
            <a:ext cx="2177" cy="2038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31429" y="1804851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RMI_OP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62052" y="495953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Component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53052" y="47385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Component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57917" y="2305686"/>
            <a:ext cx="537480" cy="6607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4956267" y="2416631"/>
            <a:ext cx="685800" cy="60742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894789" y="3024641"/>
            <a:ext cx="537478" cy="35332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-20682" y="4188324"/>
            <a:ext cx="384269" cy="34834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63587" y="4362494"/>
            <a:ext cx="225332" cy="1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37864" y="302405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37864" y="3821679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53451" y="2504780"/>
            <a:ext cx="132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RMI to client</a:t>
            </a:r>
          </a:p>
          <a:p>
            <a:r>
              <a:rPr lang="en-US" sz="1200" dirty="0" smtClean="0"/>
              <a:t>[1 clock tick]</a:t>
            </a:r>
            <a:endParaRPr lang="en-US" sz="1200" dirty="0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6514562" y="3024640"/>
            <a:ext cx="1276890" cy="1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4" idx="3"/>
            <a:endCxn id="35" idx="4"/>
          </p:cNvCxnSpPr>
          <p:nvPr/>
        </p:nvCxnSpPr>
        <p:spPr>
          <a:xfrm flipH="1">
            <a:off x="171453" y="3024640"/>
            <a:ext cx="8296274" cy="1512027"/>
          </a:xfrm>
          <a:prstGeom prst="bentConnector4">
            <a:avLst>
              <a:gd name="adj1" fmla="val -2755"/>
              <a:gd name="adj2" fmla="val 193737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5" idx="5"/>
            <a:endCxn id="34" idx="3"/>
          </p:cNvCxnSpPr>
          <p:nvPr/>
        </p:nvCxnSpPr>
        <p:spPr>
          <a:xfrm rot="5400000" flipH="1" flipV="1">
            <a:off x="3657012" y="-325061"/>
            <a:ext cx="1461013" cy="8160415"/>
          </a:xfrm>
          <a:prstGeom prst="bentConnector4">
            <a:avLst>
              <a:gd name="adj1" fmla="val -81725"/>
              <a:gd name="adj2" fmla="val 1012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20093" y="3892258"/>
            <a:ext cx="2712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6358" y="3892258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RMI_OP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379620" y="4210888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379620" y="4941120"/>
            <a:ext cx="746215" cy="12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514562" y="3198222"/>
            <a:ext cx="1235664" cy="623457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4972052" y="3059974"/>
            <a:ext cx="762000" cy="761705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24307" y="3116383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Blocked on client</a:t>
            </a:r>
            <a:endParaRPr lang="en-US" sz="12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52727" y="4188324"/>
            <a:ext cx="0" cy="734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63249" y="3865158"/>
            <a:ext cx="126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Time to process response</a:t>
            </a:r>
          </a:p>
          <a:p>
            <a:pPr algn="ctr"/>
            <a:r>
              <a:rPr lang="en-US" sz="1200" dirty="0" smtClean="0"/>
              <a:t>[1 clock tick]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638367" y="4307717"/>
            <a:ext cx="104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Remote Method</a:t>
            </a:r>
          </a:p>
          <a:p>
            <a:pPr algn="ctr"/>
            <a:r>
              <a:rPr lang="en-US" sz="1200" dirty="0" smtClean="0"/>
              <a:t>[2 clock ticks]</a:t>
            </a:r>
            <a:endParaRPr lang="en-US" sz="1200" dirty="0"/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720093" y="4486742"/>
            <a:ext cx="977398" cy="460515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84655" y="4210888"/>
            <a:ext cx="1628698" cy="124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84</TotalTime>
  <Words>233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Composite</vt:lpstr>
      <vt:lpstr>Colored Petri net-based  Modeling and Schedulability Analysis of  Component-based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Colored Petri net-based Modeling and Schedulability Analysis of Component-based Applications</dc:title>
  <dc:creator>RTSS</dc:creator>
  <cp:lastModifiedBy>Boo</cp:lastModifiedBy>
  <cp:revision>26</cp:revision>
  <dcterms:created xsi:type="dcterms:W3CDTF">2006-08-16T00:00:00Z</dcterms:created>
  <dcterms:modified xsi:type="dcterms:W3CDTF">2014-02-16T20:32:50Z</dcterms:modified>
</cp:coreProperties>
</file>