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6" r:id="rId2"/>
    <p:sldId id="282" r:id="rId3"/>
    <p:sldId id="283" r:id="rId4"/>
    <p:sldId id="284" r:id="rId5"/>
    <p:sldId id="298"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57" r:id="rId20"/>
    <p:sldId id="263" r:id="rId21"/>
    <p:sldId id="260" r:id="rId22"/>
    <p:sldId id="261" r:id="rId23"/>
    <p:sldId id="264" r:id="rId24"/>
    <p:sldId id="265" r:id="rId25"/>
    <p:sldId id="266" r:id="rId26"/>
    <p:sldId id="267" r:id="rId27"/>
    <p:sldId id="268" r:id="rId28"/>
    <p:sldId id="269" r:id="rId29"/>
    <p:sldId id="270" r:id="rId30"/>
    <p:sldId id="272" r:id="rId31"/>
    <p:sldId id="273" r:id="rId32"/>
    <p:sldId id="274" r:id="rId33"/>
    <p:sldId id="280" r:id="rId34"/>
    <p:sldId id="277" r:id="rId35"/>
    <p:sldId id="275" r:id="rId36"/>
    <p:sldId id="278" r:id="rId37"/>
    <p:sldId id="27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6E8D"/>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85844" autoAdjust="0"/>
  </p:normalViewPr>
  <p:slideViewPr>
    <p:cSldViewPr>
      <p:cViewPr varScale="1">
        <p:scale>
          <a:sx n="71" d="100"/>
          <a:sy n="71" d="100"/>
        </p:scale>
        <p:origin x="154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91353E-BDA9-45C4-AD4E-FEB1A13FAB1F}" type="datetimeFigureOut">
              <a:rPr lang="en-US" smtClean="0"/>
              <a:pPr/>
              <a:t>4/12/2015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D304CF-B90C-4578-BBFF-02959EEECEA3}" type="datetimeFigureOut">
              <a:rPr lang="en-US" smtClean="0"/>
              <a:pPr/>
              <a:t>4/12/2015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developed:</a:t>
            </a:r>
          </a:p>
          <a:p>
            <a:r>
              <a:rPr lang="en-US" baseline="0" dirty="0" smtClean="0"/>
              <a:t> -Extensions/restrictions to an existing operating system (Linux)</a:t>
            </a:r>
          </a:p>
          <a:p>
            <a:r>
              <a:rPr lang="en-US" baseline="0" dirty="0" smtClean="0"/>
              <a:t> -A (lightweight?) middleware layer for CBSE</a:t>
            </a:r>
          </a:p>
          <a:p>
            <a:r>
              <a:rPr lang="en-US" baseline="0" dirty="0" smtClean="0"/>
              <a:t> -A modeling tool for designing and generating tedious parts</a:t>
            </a:r>
          </a:p>
          <a:p>
            <a:endParaRPr lang="en-US" baseline="0" dirty="0" smtClean="0"/>
          </a:p>
          <a:p>
            <a:r>
              <a:rPr lang="en-US" baseline="0" dirty="0" smtClean="0"/>
              <a:t>Why?</a:t>
            </a:r>
          </a:p>
          <a:p>
            <a:r>
              <a:rPr lang="en-US" baseline="0" dirty="0" smtClean="0"/>
              <a:t> -Platforms reduce complexity and increase reliability by providing reusable technological building blocks</a:t>
            </a:r>
          </a:p>
          <a:p>
            <a:r>
              <a:rPr lang="en-US" baseline="0" dirty="0" smtClean="0"/>
              <a:t> -Model-driven tools automate tedious parts of development and provide an analysis framework</a:t>
            </a:r>
          </a:p>
          <a:p>
            <a:endParaRPr lang="en-US" baseline="0" dirty="0" smtClean="0"/>
          </a:p>
        </p:txBody>
      </p:sp>
      <p:sp>
        <p:nvSpPr>
          <p:cNvPr id="4" name="Slide Number Placeholder 3"/>
          <p:cNvSpPr>
            <a:spLocks noGrp="1"/>
          </p:cNvSpPr>
          <p:nvPr>
            <p:ph type="sldNum" sz="quarter" idx="10"/>
          </p:nvPr>
        </p:nvSpPr>
        <p:spPr/>
        <p:txBody>
          <a:bodyPr/>
          <a:lstStyle/>
          <a:p>
            <a:fld id="{FDC1F03A-8043-4472-873E-AF2CAF14C59F}" type="slidenum">
              <a:rPr lang="en-US" smtClean="0"/>
              <a:t>5</a:t>
            </a:fld>
            <a:endParaRPr lang="en-US"/>
          </a:p>
        </p:txBody>
      </p:sp>
    </p:spTree>
    <p:extLst>
      <p:ext uri="{BB962C8B-B14F-4D97-AF65-F5344CB8AC3E}">
        <p14:creationId xmlns:p14="http://schemas.microsoft.com/office/powerpoint/2010/main" val="38354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876244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developed:</a:t>
            </a:r>
          </a:p>
          <a:p>
            <a:r>
              <a:rPr lang="en-US" baseline="0" dirty="0" smtClean="0"/>
              <a:t> -Extensions/restrictions to an existing operating system (Linux)</a:t>
            </a:r>
          </a:p>
          <a:p>
            <a:r>
              <a:rPr lang="en-US" baseline="0" dirty="0" smtClean="0"/>
              <a:t> -A (lightweight?) middleware layer for CBSE</a:t>
            </a:r>
          </a:p>
          <a:p>
            <a:r>
              <a:rPr lang="en-US" baseline="0" dirty="0" smtClean="0"/>
              <a:t> -A modeling tool for designing and generating tedious parts</a:t>
            </a:r>
          </a:p>
          <a:p>
            <a:endParaRPr lang="en-US" baseline="0" dirty="0" smtClean="0"/>
          </a:p>
          <a:p>
            <a:r>
              <a:rPr lang="en-US" baseline="0" dirty="0" smtClean="0"/>
              <a:t>Why?</a:t>
            </a:r>
          </a:p>
          <a:p>
            <a:r>
              <a:rPr lang="en-US" baseline="0" dirty="0" smtClean="0"/>
              <a:t> -Platforms reduce complexity and increase reliability by providing reusable technological building blocks</a:t>
            </a:r>
          </a:p>
          <a:p>
            <a:r>
              <a:rPr lang="en-US" baseline="0" dirty="0" smtClean="0"/>
              <a:t> -Model-driven tools automate tedious parts of development and provide an analysis framework</a:t>
            </a:r>
          </a:p>
          <a:p>
            <a:endParaRPr lang="en-US" baseline="0" dirty="0" smtClean="0"/>
          </a:p>
        </p:txBody>
      </p:sp>
      <p:sp>
        <p:nvSpPr>
          <p:cNvPr id="4" name="Slide Number Placeholder 3"/>
          <p:cNvSpPr>
            <a:spLocks noGrp="1"/>
          </p:cNvSpPr>
          <p:nvPr>
            <p:ph type="sldNum" sz="quarter" idx="10"/>
          </p:nvPr>
        </p:nvSpPr>
        <p:spPr/>
        <p:txBody>
          <a:bodyPr/>
          <a:lstStyle/>
          <a:p>
            <a:fld id="{FDC1F03A-8043-4472-873E-AF2CAF14C59F}" type="slidenum">
              <a:rPr lang="en-US" smtClean="0"/>
              <a:t>29</a:t>
            </a:fld>
            <a:endParaRPr lang="en-US"/>
          </a:p>
        </p:txBody>
      </p:sp>
    </p:spTree>
    <p:extLst>
      <p:ext uri="{BB962C8B-B14F-4D97-AF65-F5344CB8AC3E}">
        <p14:creationId xmlns:p14="http://schemas.microsoft.com/office/powerpoint/2010/main" val="110669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-Implements low-level services:</a:t>
            </a:r>
          </a:p>
          <a:p>
            <a:r>
              <a:rPr lang="en-US" baseline="0" dirty="0" smtClean="0"/>
              <a:t> --Scheduler support for temporal partitioning</a:t>
            </a:r>
          </a:p>
          <a:p>
            <a:r>
              <a:rPr lang="en-US" baseline="0" dirty="0" smtClean="0"/>
              <a:t> --Secure transport</a:t>
            </a:r>
          </a:p>
          <a:p>
            <a:r>
              <a:rPr lang="en-US" baseline="0" dirty="0" smtClean="0"/>
              <a:t> --Resource management</a:t>
            </a:r>
            <a:endParaRPr lang="en-US" dirty="0" smtClean="0"/>
          </a:p>
          <a:p>
            <a:r>
              <a:rPr lang="en-US" dirty="0" smtClean="0"/>
              <a:t>-Operating</a:t>
            </a:r>
            <a:r>
              <a:rPr lang="en-US" baseline="0" dirty="0" smtClean="0"/>
              <a:t> system implemented as e</a:t>
            </a:r>
            <a:r>
              <a:rPr lang="en-US" dirty="0" smtClean="0"/>
              <a:t>xtensions to Linux (scheduler, new system calls)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made restrictions</a:t>
            </a:r>
            <a:r>
              <a:rPr lang="en-US" baseline="0" dirty="0" smtClean="0"/>
              <a:t> to Linux </a:t>
            </a:r>
            <a:r>
              <a:rPr lang="en-US" dirty="0" smtClean="0"/>
              <a:t>(removed BSD sockets)</a:t>
            </a:r>
          </a:p>
          <a:p>
            <a:r>
              <a:rPr lang="en-US" dirty="0" smtClean="0"/>
              <a:t>-Modified C library</a:t>
            </a:r>
          </a:p>
        </p:txBody>
      </p:sp>
      <p:sp>
        <p:nvSpPr>
          <p:cNvPr id="4" name="Slide Number Placeholder 3"/>
          <p:cNvSpPr>
            <a:spLocks noGrp="1"/>
          </p:cNvSpPr>
          <p:nvPr>
            <p:ph type="sldNum" sz="quarter" idx="10"/>
          </p:nvPr>
        </p:nvSpPr>
        <p:spPr/>
        <p:txBody>
          <a:bodyPr/>
          <a:lstStyle/>
          <a:p>
            <a:fld id="{FDC1F03A-8043-4472-873E-AF2CAF14C59F}" type="slidenum">
              <a:rPr lang="en-US" smtClean="0"/>
              <a:t>30</a:t>
            </a:fld>
            <a:endParaRPr lang="en-US"/>
          </a:p>
        </p:txBody>
      </p:sp>
    </p:spTree>
    <p:extLst>
      <p:ext uri="{BB962C8B-B14F-4D97-AF65-F5344CB8AC3E}">
        <p14:creationId xmlns:p14="http://schemas.microsoft.com/office/powerpoint/2010/main" val="250475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Actors can only communicate using message exchange.</a:t>
            </a:r>
          </a:p>
          <a:p>
            <a:r>
              <a:rPr lang="en-US" dirty="0" smtClean="0"/>
              <a:t>They never communicate directly;</a:t>
            </a:r>
            <a:r>
              <a:rPr lang="en-US" baseline="0" dirty="0" smtClean="0"/>
              <a:t> instead, they reference local endpoints through which messages are sent and received (an endpoint is similar to a socket).</a:t>
            </a:r>
          </a:p>
          <a:p>
            <a:r>
              <a:rPr lang="en-US" baseline="0" dirty="0" smtClean="0"/>
              <a:t>Endpoints are corrected by “flows” (similar to a pipe) through which messages are transferred. A flow is a connectionless logical association between endpoints.</a:t>
            </a:r>
          </a:p>
          <a:p>
            <a:r>
              <a:rPr lang="en-US" baseline="0" dirty="0" smtClean="0"/>
              <a:t>Endpoints and flows are created only by trusted platform Actors.</a:t>
            </a:r>
          </a:p>
          <a:p>
            <a:r>
              <a:rPr lang="en-US" baseline="0" dirty="0" smtClean="0"/>
              <a:t>By exchanging messages over local endpoints instead of directly addressing Actors, senders and receivers are decoupled: senders don’t know what flows are connected to an endpoint. This allows, for instance, a flow connecting a client to a failed server to be switched to an alternate server transparently.</a:t>
            </a:r>
          </a:p>
          <a:p>
            <a:endParaRPr lang="en-US" baseline="0" dirty="0" smtClean="0"/>
          </a:p>
          <a:p>
            <a:r>
              <a:rPr lang="en-US" baseline="0" dirty="0" smtClean="0"/>
              <a:t>Network labels are logical entities. They’re defined by assigning labels to NIC. The OS checks whether the labels of the destination endpoint are compatible with the label of the incoming message.</a:t>
            </a:r>
          </a:p>
          <a:p>
            <a:endParaRPr lang="en-US" baseline="0" dirty="0" smtClean="0"/>
          </a:p>
          <a:p>
            <a:r>
              <a:rPr lang="en-US" baseline="0" dirty="0" smtClean="0"/>
              <a:t>Not implemented yet: using IP sec.</a:t>
            </a:r>
          </a:p>
          <a:p>
            <a:r>
              <a:rPr lang="en-US" baseline="0" dirty="0" smtClean="0"/>
              <a:t>ST supports SCTP and UDP (SCTP errors are reported back to sender).</a:t>
            </a:r>
          </a:p>
          <a:p>
            <a:endParaRPr lang="en-US" baseline="0" dirty="0" smtClean="0"/>
          </a:p>
          <a:p>
            <a:r>
              <a:rPr lang="en-US" baseline="0" dirty="0" smtClean="0"/>
              <a:t>Labels of network must be a subset of the labels of the nodes.</a:t>
            </a:r>
            <a:endParaRPr lang="en-US" dirty="0"/>
          </a:p>
        </p:txBody>
      </p:sp>
      <p:sp>
        <p:nvSpPr>
          <p:cNvPr id="4" name="Slide Number Placeholder 3"/>
          <p:cNvSpPr>
            <a:spLocks noGrp="1"/>
          </p:cNvSpPr>
          <p:nvPr>
            <p:ph type="sldNum" sz="quarter" idx="10"/>
          </p:nvPr>
        </p:nvSpPr>
        <p:spPr/>
        <p:txBody>
          <a:bodyPr/>
          <a:lstStyle/>
          <a:p>
            <a:fld id="{FDC1F03A-8043-4472-873E-AF2CAF14C59F}" type="slidenum">
              <a:rPr lang="en-US" smtClean="0"/>
              <a:t>31</a:t>
            </a:fld>
            <a:endParaRPr lang="en-US"/>
          </a:p>
        </p:txBody>
      </p:sp>
    </p:spTree>
    <p:extLst>
      <p:ext uri="{BB962C8B-B14F-4D97-AF65-F5344CB8AC3E}">
        <p14:creationId xmlns:p14="http://schemas.microsoft.com/office/powerpoint/2010/main" val="2336349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Presented in ISORC 2013.</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32</a:t>
            </a:fld>
            <a:endParaRPr lang="en-US"/>
          </a:p>
        </p:txBody>
      </p:sp>
    </p:spTree>
    <p:extLst>
      <p:ext uri="{BB962C8B-B14F-4D97-AF65-F5344CB8AC3E}">
        <p14:creationId xmlns:p14="http://schemas.microsoft.com/office/powerpoint/2010/main" val="3013164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modeling environment eases the burden on application developers and system integrators.</a:t>
            </a:r>
          </a:p>
          <a:p>
            <a:r>
              <a:rPr lang="en-US" dirty="0" smtClean="0"/>
              <a:t>Developers can:</a:t>
            </a:r>
          </a:p>
          <a:p>
            <a:r>
              <a:rPr lang="en-US" dirty="0" smtClean="0"/>
              <a:t> -Define component interfaces</a:t>
            </a:r>
          </a:p>
          <a:p>
            <a:r>
              <a:rPr lang="en-US" dirty="0" smtClean="0"/>
              <a:t> -Specify resource limits and parameters on Actors</a:t>
            </a:r>
          </a:p>
          <a:p>
            <a:r>
              <a:rPr lang="en-US" dirty="0" smtClean="0"/>
              <a:t> -Compose</a:t>
            </a:r>
            <a:r>
              <a:rPr lang="en-US" baseline="0" dirty="0" smtClean="0"/>
              <a:t> assemblies of components to form Actors and Applications</a:t>
            </a:r>
          </a:p>
          <a:p>
            <a:r>
              <a:rPr lang="en-US" baseline="0" dirty="0" smtClean="0"/>
              <a:t>Platform configuration, glue code and deployment information is then automatically generated.</a:t>
            </a:r>
          </a:p>
          <a:p>
            <a:endParaRPr lang="en-US" dirty="0"/>
          </a:p>
        </p:txBody>
      </p:sp>
      <p:sp>
        <p:nvSpPr>
          <p:cNvPr id="4" name="Slide Number Placeholder 3"/>
          <p:cNvSpPr>
            <a:spLocks noGrp="1"/>
          </p:cNvSpPr>
          <p:nvPr>
            <p:ph type="sldNum" sz="quarter" idx="10"/>
          </p:nvPr>
        </p:nvSpPr>
        <p:spPr/>
        <p:txBody>
          <a:bodyPr/>
          <a:lstStyle/>
          <a:p>
            <a:fld id="{FDC1F03A-8043-4472-873E-AF2CAF14C59F}" type="slidenum">
              <a:rPr lang="en-US" smtClean="0"/>
              <a:t>33</a:t>
            </a:fld>
            <a:endParaRPr lang="en-US"/>
          </a:p>
        </p:txBody>
      </p:sp>
    </p:spTree>
    <p:extLst>
      <p:ext uri="{BB962C8B-B14F-4D97-AF65-F5344CB8AC3E}">
        <p14:creationId xmlns:p14="http://schemas.microsoft.com/office/powerpoint/2010/main" val="3446070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048000"/>
            <a:ext cx="6858000" cy="18288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124450"/>
            <a:ext cx="6858000" cy="9715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4/12/2015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2971800"/>
            <a:ext cx="7315200" cy="195643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11239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11239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descr="IsisLogo.jpg"/>
          <p:cNvPicPr>
            <a:picLocks noChangeAspect="1"/>
          </p:cNvPicPr>
          <p:nvPr userDrawn="1"/>
        </p:nvPicPr>
        <p:blipFill>
          <a:blip r:embed="rId2" cstate="print"/>
          <a:stretch>
            <a:fillRect/>
          </a:stretch>
        </p:blipFill>
        <p:spPr>
          <a:xfrm>
            <a:off x="7162800" y="228600"/>
            <a:ext cx="1066800" cy="78397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4/12/2015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4/12/2015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ems.isis.vanderbilt.ed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isis.vanderbilt.edu/DRE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048000"/>
            <a:ext cx="6858000" cy="1828800"/>
          </a:xfrm>
        </p:spPr>
        <p:txBody>
          <a:bodyPr>
            <a:noAutofit/>
          </a:bodyPr>
          <a:lstStyle/>
          <a:p>
            <a:r>
              <a:rPr lang="en-US" sz="2800" dirty="0"/>
              <a:t>Integrated Analysis of Temporal Behavior of Component-based </a:t>
            </a:r>
            <a:r>
              <a:rPr lang="en-US" sz="2800" dirty="0" smtClean="0"/>
              <a:t>Distributed Real-time Embedded Systems</a:t>
            </a:r>
            <a:endParaRPr lang="en-US" sz="2800" dirty="0"/>
          </a:p>
        </p:txBody>
      </p:sp>
      <p:sp>
        <p:nvSpPr>
          <p:cNvPr id="3" name="Subtitle 2"/>
          <p:cNvSpPr>
            <a:spLocks noGrp="1"/>
          </p:cNvSpPr>
          <p:nvPr>
            <p:ph type="subTitle" idx="1"/>
          </p:nvPr>
        </p:nvSpPr>
        <p:spPr>
          <a:xfrm>
            <a:off x="1295400" y="5029200"/>
            <a:ext cx="6858000" cy="971550"/>
          </a:xfrm>
        </p:spPr>
        <p:txBody>
          <a:bodyPr>
            <a:noAutofit/>
          </a:bodyPr>
          <a:lstStyle/>
          <a:p>
            <a:r>
              <a:rPr lang="en-US" dirty="0"/>
              <a:t>Pranav Srinivas Kumar and Gabor Karsai</a:t>
            </a:r>
          </a:p>
          <a:p>
            <a:r>
              <a:rPr lang="en-US" dirty="0" smtClean="0"/>
              <a:t>Vanderbilt University/ISIS</a:t>
            </a:r>
          </a:p>
        </p:txBody>
      </p:sp>
      <p:sp>
        <p:nvSpPr>
          <p:cNvPr id="4" name="TextBox 3"/>
          <p:cNvSpPr txBox="1"/>
          <p:nvPr/>
        </p:nvSpPr>
        <p:spPr>
          <a:xfrm>
            <a:off x="152400" y="6248400"/>
            <a:ext cx="8077200" cy="523220"/>
          </a:xfrm>
          <a:prstGeom prst="rect">
            <a:avLst/>
          </a:prstGeom>
          <a:noFill/>
        </p:spPr>
        <p:txBody>
          <a:bodyPr wrap="square" rtlCol="0">
            <a:spAutoFit/>
          </a:bodyPr>
          <a:lstStyle/>
          <a:p>
            <a:pPr algn="r"/>
            <a:r>
              <a:rPr lang="en-US" sz="1400" dirty="0"/>
              <a:t>Supported by Supported by USAF/AFRL under Cooperative Agreement # </a:t>
            </a:r>
            <a:r>
              <a:rPr lang="en-US" sz="1400" dirty="0" smtClean="0"/>
              <a:t>FA8750-13-2-0050</a:t>
            </a:r>
          </a:p>
          <a:p>
            <a:pPr algn="r"/>
            <a:r>
              <a:rPr lang="en-US" sz="1400" dirty="0" smtClean="0"/>
              <a:t>Supported by DARPA under contract </a:t>
            </a:r>
            <a:r>
              <a:rPr lang="en-US" sz="1400" dirty="0"/>
              <a:t># NNA11AB14C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Analysis Improvements:</a:t>
            </a:r>
            <a:br>
              <a:rPr lang="en-US" dirty="0" smtClean="0">
                <a:solidFill>
                  <a:srgbClr val="C00000"/>
                </a:solidFill>
              </a:rPr>
            </a:br>
            <a:r>
              <a:rPr lang="en-US" dirty="0" smtClean="0">
                <a:solidFill>
                  <a:srgbClr val="C00000"/>
                </a:solidFill>
              </a:rPr>
              <a:t>Handling Time</a:t>
            </a:r>
            <a:endParaRPr lang="en-US" dirty="0">
              <a:solidFill>
                <a:srgbClr val="C00000"/>
              </a:solidFill>
            </a:endParaRPr>
          </a:p>
        </p:txBody>
      </p:sp>
      <p:sp>
        <p:nvSpPr>
          <p:cNvPr id="3" name="Content Placeholder 2"/>
          <p:cNvSpPr>
            <a:spLocks noGrp="1"/>
          </p:cNvSpPr>
          <p:nvPr>
            <p:ph sz="quarter" idx="1"/>
          </p:nvPr>
        </p:nvSpPr>
        <p:spPr/>
        <p:txBody>
          <a:bodyPr>
            <a:normAutofit/>
          </a:bodyPr>
          <a:lstStyle/>
          <a:p>
            <a:r>
              <a:rPr lang="en-US" dirty="0" smtClean="0"/>
              <a:t>Explicit modeling of time as an integer-valued </a:t>
            </a:r>
            <a:r>
              <a:rPr lang="en-US" i="1" dirty="0" smtClean="0"/>
              <a:t>clock</a:t>
            </a:r>
            <a:r>
              <a:rPr lang="en-US" dirty="0" smtClean="0"/>
              <a:t> color token in CPN</a:t>
            </a:r>
          </a:p>
          <a:p>
            <a:r>
              <a:rPr lang="en-US" dirty="0" smtClean="0"/>
              <a:t>Modeling the OS scheduler clock this way allows for easy extensions to its data </a:t>
            </a:r>
            <a:r>
              <a:rPr lang="en-US" dirty="0" smtClean="0"/>
              <a:t>structure to support</a:t>
            </a:r>
            <a:endParaRPr lang="en-US" dirty="0" smtClean="0"/>
          </a:p>
          <a:p>
            <a:pPr lvl="1"/>
            <a:r>
              <a:rPr lang="en-US" dirty="0" smtClean="0"/>
              <a:t>Intermediate time stamps and internal state variables</a:t>
            </a:r>
          </a:p>
          <a:p>
            <a:pPr lvl="1"/>
            <a:r>
              <a:rPr lang="en-US" dirty="0" smtClean="0"/>
              <a:t>Adding temporal partitioning and other prioritization </a:t>
            </a:r>
            <a:r>
              <a:rPr lang="en-US" dirty="0" smtClean="0"/>
              <a:t>schemes</a:t>
            </a:r>
            <a:endParaRPr lang="en-US" dirty="0" smtClean="0"/>
          </a:p>
          <a:p>
            <a:r>
              <a:rPr lang="en-US" dirty="0" smtClean="0"/>
              <a:t>Reduces the total number of colors required by the complete </a:t>
            </a:r>
            <a:r>
              <a:rPr lang="en-US" dirty="0" smtClean="0"/>
              <a:t>model</a:t>
            </a:r>
            <a:endParaRPr lang="en-US" dirty="0" smtClean="0"/>
          </a:p>
          <a:p>
            <a:r>
              <a:rPr lang="en-US" dirty="0" smtClean="0"/>
              <a:t>Chosen a time quantum is 1 </a:t>
            </a:r>
            <a:r>
              <a:rPr lang="en-US" dirty="0" err="1" smtClean="0"/>
              <a:t>msec</a:t>
            </a:r>
            <a:r>
              <a:rPr lang="en-US" dirty="0" smtClean="0"/>
              <a:t> (per typical 1KHz scheduler in Linux)</a:t>
            </a:r>
          </a:p>
        </p:txBody>
      </p:sp>
    </p:spTree>
    <p:extLst>
      <p:ext uri="{BB962C8B-B14F-4D97-AF65-F5344CB8AC3E}">
        <p14:creationId xmlns:p14="http://schemas.microsoft.com/office/powerpoint/2010/main" val="482399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Smarter </a:t>
            </a:r>
            <a:r>
              <a:rPr lang="en-US" dirty="0" smtClean="0">
                <a:solidFill>
                  <a:srgbClr val="C00000"/>
                </a:solidFill>
              </a:rPr>
              <a:t>Handling of Time </a:t>
            </a:r>
            <a:r>
              <a:rPr lang="en-US" dirty="0" smtClean="0">
                <a:solidFill>
                  <a:srgbClr val="C00000"/>
                </a:solidFill>
              </a:rPr>
              <a:t>Progression</a:t>
            </a:r>
            <a:endParaRPr lang="en-US" dirty="0">
              <a:solidFill>
                <a:srgbClr val="C00000"/>
              </a:solidFill>
            </a:endParaRPr>
          </a:p>
        </p:txBody>
      </p:sp>
      <p:pic>
        <p:nvPicPr>
          <p:cNvPr id="2050" name="Picture 2" descr="C:\Users\Kelsier\Documents\figs\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39" y="1279525"/>
            <a:ext cx="7764961" cy="45781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8439" y="5857710"/>
            <a:ext cx="8153400" cy="369332"/>
          </a:xfrm>
          <a:prstGeom prst="rect">
            <a:avLst/>
          </a:prstGeom>
          <a:noFill/>
        </p:spPr>
        <p:txBody>
          <a:bodyPr wrap="square" rtlCol="0">
            <a:spAutoFit/>
          </a:bodyPr>
          <a:lstStyle/>
          <a:p>
            <a:r>
              <a:rPr lang="en-US" dirty="0" smtClean="0"/>
              <a:t>Fast-forward time up to the next relevant event (DEVS approach)</a:t>
            </a:r>
            <a:endParaRPr lang="en-US" dirty="0"/>
          </a:p>
        </p:txBody>
      </p:sp>
    </p:spTree>
    <p:extLst>
      <p:ext uri="{BB962C8B-B14F-4D97-AF65-F5344CB8AC3E}">
        <p14:creationId xmlns:p14="http://schemas.microsoft.com/office/powerpoint/2010/main" val="712901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Analysis Improvements:</a:t>
            </a:r>
            <a:br>
              <a:rPr lang="en-US" dirty="0" smtClean="0">
                <a:solidFill>
                  <a:srgbClr val="C00000"/>
                </a:solidFill>
              </a:rPr>
            </a:br>
            <a:r>
              <a:rPr lang="en-US" dirty="0" smtClean="0">
                <a:solidFill>
                  <a:srgbClr val="C00000"/>
                </a:solidFill>
              </a:rPr>
              <a:t>Distributed Deployment</a:t>
            </a:r>
            <a:endParaRPr lang="en-US" dirty="0"/>
          </a:p>
        </p:txBody>
      </p:sp>
      <p:sp>
        <p:nvSpPr>
          <p:cNvPr id="6" name="Content Placeholder 2"/>
          <p:cNvSpPr>
            <a:spLocks noGrp="1"/>
          </p:cNvSpPr>
          <p:nvPr>
            <p:ph sz="quarter" idx="1"/>
          </p:nvPr>
        </p:nvSpPr>
        <p:spPr/>
        <p:txBody>
          <a:bodyPr>
            <a:normAutofit/>
          </a:bodyPr>
          <a:lstStyle/>
          <a:p>
            <a:r>
              <a:rPr lang="en-US" sz="2000" dirty="0" smtClean="0"/>
              <a:t>Early models of distributed deployments included a unique token per CPN place for each hardware </a:t>
            </a:r>
            <a:r>
              <a:rPr lang="en-US" sz="2000" i="1" dirty="0" smtClean="0"/>
              <a:t>node</a:t>
            </a:r>
            <a:r>
              <a:rPr lang="en-US" sz="2000" dirty="0" smtClean="0"/>
              <a:t> in the </a:t>
            </a:r>
            <a:r>
              <a:rPr lang="en-US" sz="2000" dirty="0" smtClean="0"/>
              <a:t>scenario</a:t>
            </a:r>
            <a:endParaRPr lang="en-US" sz="2000" dirty="0" smtClean="0"/>
          </a:p>
          <a:p>
            <a:pPr lvl="1"/>
            <a:r>
              <a:rPr lang="en-US" sz="1800" dirty="0" smtClean="0"/>
              <a:t>Lead to non-determinism in transition bindings</a:t>
            </a:r>
          </a:p>
          <a:p>
            <a:r>
              <a:rPr lang="en-US" sz="2000" dirty="0" smtClean="0"/>
              <a:t>Employ structural reduction</a:t>
            </a:r>
          </a:p>
          <a:p>
            <a:pPr lvl="1"/>
            <a:r>
              <a:rPr lang="en-US" sz="1800" dirty="0"/>
              <a:t>M</a:t>
            </a:r>
            <a:r>
              <a:rPr lang="en-US" sz="1800" dirty="0" smtClean="0"/>
              <a:t>erge hardware </a:t>
            </a:r>
            <a:r>
              <a:rPr lang="en-US" sz="1800" i="1" dirty="0" smtClean="0"/>
              <a:t>node</a:t>
            </a:r>
            <a:r>
              <a:rPr lang="en-US" sz="1800" dirty="0" smtClean="0"/>
              <a:t> tokens into a single </a:t>
            </a:r>
            <a:r>
              <a:rPr lang="en-US" sz="1800" i="1" dirty="0" smtClean="0"/>
              <a:t>list </a:t>
            </a:r>
            <a:r>
              <a:rPr lang="en-US" sz="1800" dirty="0" smtClean="0"/>
              <a:t>of tokens instead of an unassociated grouping of node tokens</a:t>
            </a:r>
          </a:p>
          <a:p>
            <a:pPr lvl="1"/>
            <a:r>
              <a:rPr lang="en-US" sz="1800" dirty="0" smtClean="0"/>
              <a:t>Simultaneous events happen in all nodes at the same time </a:t>
            </a:r>
          </a:p>
          <a:p>
            <a:r>
              <a:rPr lang="en-US" sz="2000" i="1" dirty="0" smtClean="0"/>
              <a:t>Reduces the resultant state space and dramatically improves scalability</a:t>
            </a:r>
          </a:p>
        </p:txBody>
      </p:sp>
      <p:pic>
        <p:nvPicPr>
          <p:cNvPr id="7" name="Picture 2" descr="C:\Users\Kelsier\Documents\figs\dd.png"/>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bwMode="auto">
          <a:xfrm>
            <a:off x="4632325" y="1652336"/>
            <a:ext cx="4041775" cy="406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262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rgbClr val="C00000"/>
                </a:solidFill>
              </a:rPr>
              <a:t>Advanced State Space Methods</a:t>
            </a:r>
            <a:endParaRPr lang="en-US" sz="4400" dirty="0">
              <a:solidFill>
                <a:srgbClr val="C00000"/>
              </a:solidFill>
            </a:endParaRPr>
          </a:p>
        </p:txBody>
      </p:sp>
      <p:sp>
        <p:nvSpPr>
          <p:cNvPr id="3" name="Content Placeholder 2"/>
          <p:cNvSpPr>
            <a:spLocks noGrp="1"/>
          </p:cNvSpPr>
          <p:nvPr>
            <p:ph sz="quarter" idx="1"/>
          </p:nvPr>
        </p:nvSpPr>
        <p:spPr/>
        <p:txBody>
          <a:bodyPr>
            <a:normAutofit/>
          </a:bodyPr>
          <a:lstStyle/>
          <a:p>
            <a:r>
              <a:rPr lang="en-US" dirty="0" smtClean="0"/>
              <a:t>Compute all reachable states of the modeled system</a:t>
            </a:r>
          </a:p>
          <a:p>
            <a:r>
              <a:rPr lang="en-US" dirty="0" smtClean="0"/>
              <a:t>Derive a directed graph representing the </a:t>
            </a:r>
            <a:r>
              <a:rPr lang="en-US" i="1" dirty="0" smtClean="0"/>
              <a:t>state space: </a:t>
            </a:r>
            <a:r>
              <a:rPr lang="en-US" dirty="0" smtClean="0"/>
              <a:t>the tree of possible executions that the system can take from an initial state</a:t>
            </a:r>
          </a:p>
          <a:p>
            <a:r>
              <a:rPr lang="en-US" dirty="0" smtClean="0"/>
              <a:t>Usage: </a:t>
            </a:r>
          </a:p>
          <a:p>
            <a:pPr lvl="1"/>
            <a:r>
              <a:rPr lang="en-US" dirty="0" smtClean="0"/>
              <a:t>Verify behavioral properties such </a:t>
            </a:r>
            <a:r>
              <a:rPr lang="en-US" dirty="0" smtClean="0"/>
              <a:t>as lack of queue </a:t>
            </a:r>
            <a:r>
              <a:rPr lang="en-US" dirty="0" smtClean="0"/>
              <a:t>overflows, deadline violations and deadlocks</a:t>
            </a:r>
          </a:p>
          <a:p>
            <a:pPr lvl="1"/>
            <a:r>
              <a:rPr lang="en-US" dirty="0" smtClean="0"/>
              <a:t>Derive counter </a:t>
            </a:r>
            <a:r>
              <a:rPr lang="en-US" dirty="0" smtClean="0"/>
              <a:t>examples if a property is violated</a:t>
            </a:r>
            <a:endParaRPr lang="en-US" dirty="0" smtClean="0"/>
          </a:p>
          <a:p>
            <a:r>
              <a:rPr lang="en-US" dirty="0" smtClean="0"/>
              <a:t>Potential for state space explosion </a:t>
            </a:r>
          </a:p>
          <a:p>
            <a:pPr lvl="1"/>
            <a:r>
              <a:rPr lang="en-US" dirty="0" smtClean="0"/>
              <a:t>Needs advanced memory management methods to make state space analysis </a:t>
            </a:r>
            <a:r>
              <a:rPr lang="en-US" dirty="0" smtClean="0"/>
              <a:t>efficient</a:t>
            </a:r>
            <a:endParaRPr lang="en-US" dirty="0" smtClean="0"/>
          </a:p>
          <a:p>
            <a:pPr lvl="1"/>
            <a:endParaRPr lang="en-US" dirty="0"/>
          </a:p>
        </p:txBody>
      </p:sp>
    </p:spTree>
    <p:extLst>
      <p:ext uri="{BB962C8B-B14F-4D97-AF65-F5344CB8AC3E}">
        <p14:creationId xmlns:p14="http://schemas.microsoft.com/office/powerpoint/2010/main" val="3109437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rgbClr val="C00000"/>
                </a:solidFill>
              </a:rPr>
              <a:t>Advanced State Space Methods</a:t>
            </a:r>
            <a:endParaRPr lang="en-US" sz="4400" dirty="0">
              <a:solidFill>
                <a:srgbClr val="C00000"/>
              </a:solidFill>
            </a:endParaRPr>
          </a:p>
        </p:txBody>
      </p:sp>
      <p:sp>
        <p:nvSpPr>
          <p:cNvPr id="3" name="Content Placeholder 2"/>
          <p:cNvSpPr>
            <a:spLocks noGrp="1"/>
          </p:cNvSpPr>
          <p:nvPr>
            <p:ph sz="quarter" idx="1"/>
          </p:nvPr>
        </p:nvSpPr>
        <p:spPr/>
        <p:txBody>
          <a:bodyPr>
            <a:normAutofit/>
          </a:bodyPr>
          <a:lstStyle/>
          <a:p>
            <a:r>
              <a:rPr lang="en-US" dirty="0" smtClean="0"/>
              <a:t>In order to easily apply advanced state space reduction techniques, we use a tool called </a:t>
            </a:r>
            <a:r>
              <a:rPr lang="en-US" dirty="0" smtClean="0">
                <a:solidFill>
                  <a:srgbClr val="C00000"/>
                </a:solidFill>
              </a:rPr>
              <a:t>ASAP</a:t>
            </a:r>
            <a:endParaRPr lang="en-US" dirty="0" smtClean="0"/>
          </a:p>
          <a:p>
            <a:r>
              <a:rPr lang="en-US" dirty="0" smtClean="0"/>
              <a:t>Sweep line method</a:t>
            </a:r>
          </a:p>
          <a:p>
            <a:pPr lvl="1"/>
            <a:r>
              <a:rPr lang="en-US" dirty="0" smtClean="0"/>
              <a:t>Discard generated states on-the-fly by performing verification checks during generation time</a:t>
            </a:r>
          </a:p>
          <a:p>
            <a:pPr lvl="1"/>
            <a:r>
              <a:rPr lang="en-US" dirty="0" smtClean="0"/>
              <a:t>Any state that does not violate system properties is deleted</a:t>
            </a:r>
          </a:p>
          <a:p>
            <a:r>
              <a:rPr lang="en-US" dirty="0" smtClean="0">
                <a:solidFill>
                  <a:srgbClr val="C00000"/>
                </a:solidFill>
              </a:rPr>
              <a:t>100 interacting components in 10 computing nodes</a:t>
            </a:r>
            <a:r>
              <a:rPr lang="en-US" dirty="0" smtClean="0"/>
              <a:t>:</a:t>
            </a:r>
          </a:p>
          <a:p>
            <a:pPr lvl="1"/>
            <a:r>
              <a:rPr lang="en-US" dirty="0" smtClean="0"/>
              <a:t>Using CPN Tools built in state space generation:</a:t>
            </a:r>
          </a:p>
          <a:p>
            <a:pPr lvl="2"/>
            <a:r>
              <a:rPr lang="en-US" dirty="0" smtClean="0"/>
              <a:t>20 hyperperiods of activity </a:t>
            </a:r>
            <a:r>
              <a:rPr lang="en-US" dirty="0" smtClean="0">
                <a:sym typeface="Wingdings" panose="05000000000000000000" pitchFamily="2" charset="2"/>
              </a:rPr>
              <a:t> 36 minutes on a typical laptop</a:t>
            </a:r>
            <a:r>
              <a:rPr lang="en-US" dirty="0" smtClean="0"/>
              <a:t> </a:t>
            </a:r>
          </a:p>
          <a:p>
            <a:pPr lvl="1"/>
            <a:r>
              <a:rPr lang="en-US" dirty="0" smtClean="0"/>
              <a:t>Using ASAP and on-the-fly verification</a:t>
            </a:r>
          </a:p>
          <a:p>
            <a:pPr lvl="2"/>
            <a:r>
              <a:rPr lang="en-US" dirty="0" smtClean="0"/>
              <a:t>Less than 10 minutes to perform deadlock checks on the deployed system</a:t>
            </a:r>
          </a:p>
          <a:p>
            <a:pPr lvl="2"/>
            <a:endParaRPr lang="en-US" dirty="0"/>
          </a:p>
        </p:txBody>
      </p:sp>
    </p:spTree>
    <p:extLst>
      <p:ext uri="{BB962C8B-B14F-4D97-AF65-F5344CB8AC3E}">
        <p14:creationId xmlns:p14="http://schemas.microsoft.com/office/powerpoint/2010/main" val="4070139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rgbClr val="C00000"/>
                </a:solidFill>
              </a:rPr>
              <a:t>Advanced State Space Methods</a:t>
            </a:r>
            <a:endParaRPr lang="en-US" sz="4400" dirty="0">
              <a:solidFill>
                <a:srgbClr val="C00000"/>
              </a:solidFill>
            </a:endParaRPr>
          </a:p>
        </p:txBody>
      </p:sp>
      <p:pic>
        <p:nvPicPr>
          <p:cNvPr id="5122" name="Picture 2" descr="C:\Users\Kelsier\Documents\figs\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676400"/>
            <a:ext cx="8131255" cy="40386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Kelsier\Documents\figs\as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899694"/>
            <a:ext cx="3878262" cy="26209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 y="1225034"/>
            <a:ext cx="2667000" cy="369332"/>
          </a:xfrm>
          <a:prstGeom prst="rect">
            <a:avLst/>
          </a:prstGeom>
          <a:noFill/>
        </p:spPr>
        <p:txBody>
          <a:bodyPr wrap="square" rtlCol="0">
            <a:spAutoFit/>
          </a:bodyPr>
          <a:lstStyle/>
          <a:p>
            <a:r>
              <a:rPr lang="en-US" dirty="0" smtClean="0"/>
              <a:t>ASAP screenshot:</a:t>
            </a:r>
            <a:endParaRPr lang="en-US" dirty="0"/>
          </a:p>
        </p:txBody>
      </p:sp>
    </p:spTree>
    <p:extLst>
      <p:ext uri="{BB962C8B-B14F-4D97-AF65-F5344CB8AC3E}">
        <p14:creationId xmlns:p14="http://schemas.microsoft.com/office/powerpoint/2010/main" val="3688490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Future Work</a:t>
            </a:r>
            <a:endParaRPr lang="en-US" dirty="0">
              <a:solidFill>
                <a:srgbClr val="C00000"/>
              </a:solidFill>
            </a:endParaRPr>
          </a:p>
        </p:txBody>
      </p:sp>
      <p:sp>
        <p:nvSpPr>
          <p:cNvPr id="3" name="Content Placeholder 2"/>
          <p:cNvSpPr>
            <a:spLocks noGrp="1"/>
          </p:cNvSpPr>
          <p:nvPr>
            <p:ph sz="quarter" idx="1"/>
          </p:nvPr>
        </p:nvSpPr>
        <p:spPr/>
        <p:txBody>
          <a:bodyPr>
            <a:normAutofit/>
          </a:bodyPr>
          <a:lstStyle/>
          <a:p>
            <a:r>
              <a:rPr lang="en-US" dirty="0" smtClean="0"/>
              <a:t>DREMS component communication is facilitated by a time-varying network</a:t>
            </a:r>
          </a:p>
          <a:p>
            <a:pPr lvl="1"/>
            <a:r>
              <a:rPr lang="en-US" dirty="0" smtClean="0"/>
              <a:t>Bandwidth provided by the system predictably fluctuates between a minimum and maximum (e.g. due to orbital period)</a:t>
            </a:r>
          </a:p>
          <a:p>
            <a:pPr lvl="1"/>
            <a:r>
              <a:rPr lang="en-US" dirty="0" smtClean="0"/>
              <a:t>Currently we assume worst-case network delay</a:t>
            </a:r>
          </a:p>
          <a:p>
            <a:pPr lvl="1"/>
            <a:r>
              <a:rPr lang="en-US" dirty="0" smtClean="0"/>
              <a:t>Work in progress:  </a:t>
            </a:r>
            <a:r>
              <a:rPr lang="en-US" dirty="0" smtClean="0"/>
              <a:t>capturing </a:t>
            </a:r>
            <a:r>
              <a:rPr lang="en-US" dirty="0" smtClean="0"/>
              <a:t>the </a:t>
            </a:r>
            <a:r>
              <a:rPr lang="en-US" i="1" dirty="0" smtClean="0"/>
              <a:t>network profile</a:t>
            </a:r>
            <a:r>
              <a:rPr lang="en-US" dirty="0" smtClean="0"/>
              <a:t> (network performance overt time) of a </a:t>
            </a:r>
            <a:r>
              <a:rPr lang="en-US" dirty="0" smtClean="0"/>
              <a:t>deployment </a:t>
            </a:r>
            <a:endParaRPr lang="en-US" dirty="0" smtClean="0"/>
          </a:p>
          <a:p>
            <a:r>
              <a:rPr lang="en-US" dirty="0" smtClean="0"/>
              <a:t>Investigating the utility of this approach on fault-tolerant and self-adaptive systems</a:t>
            </a:r>
          </a:p>
          <a:p>
            <a:pPr lvl="1"/>
            <a:r>
              <a:rPr lang="en-US" dirty="0" smtClean="0"/>
              <a:t>Integration with a run-time resilience engine</a:t>
            </a:r>
          </a:p>
          <a:p>
            <a:pPr lvl="1"/>
            <a:r>
              <a:rPr lang="en-US" dirty="0" smtClean="0"/>
              <a:t>Checking for timing anomalies before settling on a reconfiguration strategy</a:t>
            </a:r>
          </a:p>
          <a:p>
            <a:endParaRPr lang="en-US" dirty="0"/>
          </a:p>
        </p:txBody>
      </p:sp>
    </p:spTree>
    <p:extLst>
      <p:ext uri="{BB962C8B-B14F-4D97-AF65-F5344CB8AC3E}">
        <p14:creationId xmlns:p14="http://schemas.microsoft.com/office/powerpoint/2010/main" val="2620284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Conclusions</a:t>
            </a:r>
            <a:endParaRPr lang="en-US" dirty="0"/>
          </a:p>
        </p:txBody>
      </p:sp>
      <p:sp>
        <p:nvSpPr>
          <p:cNvPr id="3" name="Content Placeholder 2"/>
          <p:cNvSpPr>
            <a:spLocks noGrp="1"/>
          </p:cNvSpPr>
          <p:nvPr>
            <p:ph sz="quarter" idx="1"/>
          </p:nvPr>
        </p:nvSpPr>
        <p:spPr/>
        <p:txBody>
          <a:bodyPr>
            <a:normAutofit fontScale="92500"/>
          </a:bodyPr>
          <a:lstStyle/>
          <a:p>
            <a:r>
              <a:rPr lang="en-US" dirty="0" smtClean="0"/>
              <a:t>DREs running time-critical applications must satisfy strict timing requirements to operating safely</a:t>
            </a:r>
          </a:p>
          <a:p>
            <a:r>
              <a:rPr lang="en-US" dirty="0" smtClean="0"/>
              <a:t>To reduce design and integration complexity, component-based design models are increasingly being used</a:t>
            </a:r>
          </a:p>
          <a:p>
            <a:r>
              <a:rPr lang="en-US" dirty="0" smtClean="0"/>
              <a:t>Appropriate analysis models are required to study the structural and behavioral complexity of such designs</a:t>
            </a:r>
          </a:p>
          <a:p>
            <a:r>
              <a:rPr lang="en-US" dirty="0" smtClean="0"/>
              <a:t>Model-based development tools integrated with analysis tools and code generation offer an integrated solution: what is analyzed is the same what runs in the executing system</a:t>
            </a:r>
          </a:p>
          <a:p>
            <a:r>
              <a:rPr lang="en-US" dirty="0" smtClean="0"/>
              <a:t>Access:</a:t>
            </a:r>
          </a:p>
          <a:p>
            <a:pPr lvl="1"/>
            <a:r>
              <a:rPr lang="en-US" dirty="0" smtClean="0">
                <a:hlinkClick r:id="rId2"/>
              </a:rPr>
              <a:t>https://d</a:t>
            </a:r>
            <a:r>
              <a:rPr lang="en-US" dirty="0" smtClean="0">
                <a:hlinkClick r:id="rId2"/>
              </a:rPr>
              <a:t>rems.isis.vanderbilt.edu</a:t>
            </a:r>
            <a:r>
              <a:rPr lang="en-US" dirty="0" smtClean="0"/>
              <a:t> – </a:t>
            </a:r>
            <a:r>
              <a:rPr lang="en-US" dirty="0" smtClean="0"/>
              <a:t>complete system</a:t>
            </a:r>
          </a:p>
          <a:p>
            <a:pPr lvl="1"/>
            <a:r>
              <a:rPr lang="en-US" dirty="0" err="1" smtClean="0"/>
              <a:t>Github</a:t>
            </a:r>
            <a:r>
              <a:rPr lang="en-US" dirty="0" smtClean="0"/>
              <a:t>: </a:t>
            </a:r>
            <a:r>
              <a:rPr lang="en-US" dirty="0" err="1" smtClean="0"/>
              <a:t>rosmod</a:t>
            </a:r>
            <a:r>
              <a:rPr lang="en-US" dirty="0" smtClean="0"/>
              <a:t> project </a:t>
            </a:r>
            <a:r>
              <a:rPr lang="en-US" smtClean="0"/>
              <a:t>– </a:t>
            </a:r>
            <a:r>
              <a:rPr lang="en-US" smtClean="0"/>
              <a:t>next </a:t>
            </a:r>
            <a:r>
              <a:rPr lang="en-US" dirty="0" smtClean="0"/>
              <a:t>generation based on ROS</a:t>
            </a:r>
            <a:endParaRPr lang="en-US" dirty="0"/>
          </a:p>
        </p:txBody>
      </p:sp>
    </p:spTree>
    <p:extLst>
      <p:ext uri="{BB962C8B-B14F-4D97-AF65-F5344CB8AC3E}">
        <p14:creationId xmlns:p14="http://schemas.microsoft.com/office/powerpoint/2010/main" val="335516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8041440" cy="1442674"/>
          </a:xfrm>
        </p:spPr>
        <p:txBody>
          <a:bodyPr/>
          <a:lstStyle/>
          <a:p>
            <a:r>
              <a:rPr lang="en-US" dirty="0" smtClean="0">
                <a:solidFill>
                  <a:srgbClr val="C00000"/>
                </a:solidFill>
              </a:rPr>
              <a:t>Thank You</a:t>
            </a:r>
            <a:endParaRPr lang="en-US" dirty="0">
              <a:solidFill>
                <a:srgbClr val="C00000"/>
              </a:solidFill>
            </a:endParaRPr>
          </a:p>
        </p:txBody>
      </p:sp>
    </p:spTree>
    <p:extLst>
      <p:ext uri="{BB962C8B-B14F-4D97-AF65-F5344CB8AC3E}">
        <p14:creationId xmlns:p14="http://schemas.microsoft.com/office/powerpoint/2010/main" val="3625548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and Outline</a:t>
            </a:r>
            <a:endParaRPr lang="en-US" dirty="0"/>
          </a:p>
        </p:txBody>
      </p:sp>
      <p:sp>
        <p:nvSpPr>
          <p:cNvPr id="3" name="Content Placeholder 2"/>
          <p:cNvSpPr>
            <a:spLocks noGrp="1"/>
          </p:cNvSpPr>
          <p:nvPr>
            <p:ph sz="quarter" idx="1"/>
          </p:nvPr>
        </p:nvSpPr>
        <p:spPr/>
        <p:txBody>
          <a:bodyPr/>
          <a:lstStyle/>
          <a:p>
            <a:r>
              <a:rPr lang="en-US" dirty="0"/>
              <a:t>Distributed Real-time Managed Cyber-Physical </a:t>
            </a:r>
            <a:r>
              <a:rPr lang="en-US" dirty="0" smtClean="0"/>
              <a:t>Platforms</a:t>
            </a:r>
          </a:p>
          <a:p>
            <a:pPr lvl="1"/>
            <a:r>
              <a:rPr lang="en-US" dirty="0" smtClean="0"/>
              <a:t>Distributed Applications</a:t>
            </a:r>
          </a:p>
          <a:p>
            <a:pPr lvl="1"/>
            <a:r>
              <a:rPr lang="en-US" dirty="0" smtClean="0"/>
              <a:t>Challenges</a:t>
            </a:r>
          </a:p>
          <a:p>
            <a:r>
              <a:rPr lang="en-US" dirty="0" smtClean="0"/>
              <a:t>Layered architecture for building a distributed software platform for these systems</a:t>
            </a:r>
          </a:p>
          <a:p>
            <a:r>
              <a:rPr lang="en-US" dirty="0" smtClean="0"/>
              <a:t>Overview of the DREMS platform, a prototype implementation.</a:t>
            </a:r>
          </a:p>
          <a:p>
            <a:r>
              <a:rPr lang="en-US" dirty="0" smtClean="0"/>
              <a:t>Example</a:t>
            </a:r>
          </a:p>
          <a:p>
            <a:endParaRPr lang="en-US" dirty="0"/>
          </a:p>
        </p:txBody>
      </p:sp>
    </p:spTree>
    <p:extLst>
      <p:ext uri="{BB962C8B-B14F-4D97-AF65-F5344CB8AC3E}">
        <p14:creationId xmlns:p14="http://schemas.microsoft.com/office/powerpoint/2010/main" val="821915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Introduction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The need for design-time schedulability analysis and verification: </a:t>
            </a:r>
          </a:p>
          <a:p>
            <a:pPr lvl="1"/>
            <a:r>
              <a:rPr lang="en-US" dirty="0" smtClean="0"/>
              <a:t>Hard Real-time Systems must meet operational deadlines, that constrain the amount of time permitted to elapse between a stimulus provided to the system and a response generated by the system</a:t>
            </a:r>
          </a:p>
          <a:p>
            <a:pPr lvl="1"/>
            <a:r>
              <a:rPr lang="en-US" dirty="0" smtClean="0"/>
              <a:t>Delayed responses and missed deadlines can cause catastrophic effects on the function of the system</a:t>
            </a:r>
          </a:p>
          <a:p>
            <a:r>
              <a:rPr lang="en-US" dirty="0" smtClean="0"/>
              <a:t>Goal: Complete model-based development toolchain: modeling, analysis, synthesis, operations, maintenance</a:t>
            </a:r>
          </a:p>
          <a:p>
            <a:pPr marL="0" indent="0">
              <a:buNone/>
            </a:pPr>
            <a:r>
              <a:rPr lang="en-US" dirty="0" smtClean="0"/>
              <a:t> </a:t>
            </a:r>
          </a:p>
        </p:txBody>
      </p:sp>
    </p:spTree>
    <p:extLst>
      <p:ext uri="{BB962C8B-B14F-4D97-AF65-F5344CB8AC3E}">
        <p14:creationId xmlns:p14="http://schemas.microsoft.com/office/powerpoint/2010/main" val="1215335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Real-time Managed Cyber-Physical </a:t>
            </a:r>
            <a:r>
              <a:rPr lang="en-US" dirty="0" smtClean="0"/>
              <a:t>Platforms 1/2</a:t>
            </a:r>
            <a:endParaRPr lang="en-US" dirty="0"/>
          </a:p>
        </p:txBody>
      </p:sp>
      <p:sp>
        <p:nvSpPr>
          <p:cNvPr id="3" name="Content Placeholder 2"/>
          <p:cNvSpPr>
            <a:spLocks noGrp="1"/>
          </p:cNvSpPr>
          <p:nvPr>
            <p:ph sz="quarter" idx="1"/>
          </p:nvPr>
        </p:nvSpPr>
        <p:spPr>
          <a:xfrm>
            <a:off x="76200" y="1219200"/>
            <a:ext cx="4953000" cy="4937760"/>
          </a:xfrm>
        </p:spPr>
        <p:txBody>
          <a:bodyPr>
            <a:normAutofit fontScale="92500" lnSpcReduction="10000"/>
          </a:bodyPr>
          <a:lstStyle/>
          <a:p>
            <a:r>
              <a:rPr lang="en-US" dirty="0"/>
              <a:t>Built not as a single use, single function network, but as networked </a:t>
            </a:r>
            <a:r>
              <a:rPr lang="en-US" dirty="0" smtClean="0"/>
              <a:t>(wireless) platforms </a:t>
            </a:r>
            <a:r>
              <a:rPr lang="en-US" dirty="0"/>
              <a:t>that can be used by many, possibly concurrent users</a:t>
            </a:r>
            <a:endParaRPr lang="en-US" u="sng" dirty="0"/>
          </a:p>
          <a:p>
            <a:r>
              <a:rPr lang="en-US" dirty="0" smtClean="0"/>
              <a:t>Physical </a:t>
            </a:r>
            <a:r>
              <a:rPr lang="en-US" dirty="0"/>
              <a:t>configuration/topology affects the available </a:t>
            </a:r>
            <a:r>
              <a:rPr lang="en-US" dirty="0" smtClean="0"/>
              <a:t>computational resources.</a:t>
            </a:r>
          </a:p>
          <a:p>
            <a:r>
              <a:rPr lang="en-US" dirty="0" smtClean="0"/>
              <a:t>Physics </a:t>
            </a:r>
            <a:r>
              <a:rPr lang="en-US" dirty="0"/>
              <a:t>imposes timing constraints on the computational </a:t>
            </a:r>
            <a:r>
              <a:rPr lang="en-US" dirty="0" smtClean="0"/>
              <a:t>and communication activities.</a:t>
            </a:r>
          </a:p>
          <a:p>
            <a:r>
              <a:rPr lang="en-US" dirty="0"/>
              <a:t>Critical system software </a:t>
            </a:r>
            <a:r>
              <a:rPr lang="en-US" dirty="0" smtClean="0"/>
              <a:t>is </a:t>
            </a:r>
            <a:r>
              <a:rPr lang="en-US" dirty="0"/>
              <a:t>required to verifiably meet the design </a:t>
            </a:r>
            <a:r>
              <a:rPr lang="en-US" dirty="0" smtClean="0"/>
              <a:t>requirements.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295400"/>
            <a:ext cx="241935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75" y="2819400"/>
            <a:ext cx="2428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267200"/>
            <a:ext cx="24765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6357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15407" cy="990600"/>
          </a:xfrm>
        </p:spPr>
        <p:txBody>
          <a:bodyPr>
            <a:normAutofit fontScale="90000"/>
          </a:bodyPr>
          <a:lstStyle/>
          <a:p>
            <a:r>
              <a:rPr lang="en-US" dirty="0" smtClean="0"/>
              <a:t>Distributed </a:t>
            </a:r>
            <a:r>
              <a:rPr lang="en-US" dirty="0"/>
              <a:t>Real-time Managed Cyber-Physical </a:t>
            </a:r>
            <a:r>
              <a:rPr lang="en-US" dirty="0" smtClean="0"/>
              <a:t>Platforms 2/2</a:t>
            </a:r>
            <a:endParaRPr lang="en-US" dirty="0"/>
          </a:p>
        </p:txBody>
      </p:sp>
      <p:sp>
        <p:nvSpPr>
          <p:cNvPr id="3" name="Content Placeholder 2"/>
          <p:cNvSpPr>
            <a:spLocks noGrp="1"/>
          </p:cNvSpPr>
          <p:nvPr>
            <p:ph sz="quarter" idx="1"/>
          </p:nvPr>
        </p:nvSpPr>
        <p:spPr>
          <a:xfrm>
            <a:off x="228600" y="1312985"/>
            <a:ext cx="4343400" cy="4937760"/>
          </a:xfrm>
        </p:spPr>
        <p:txBody>
          <a:bodyPr>
            <a:normAutofit lnSpcReduction="10000"/>
          </a:bodyPr>
          <a:lstStyle/>
          <a:p>
            <a:r>
              <a:rPr lang="en-US" dirty="0" smtClean="0"/>
              <a:t>Applications span </a:t>
            </a:r>
            <a:r>
              <a:rPr lang="en-US" dirty="0"/>
              <a:t>multiple nodes, for reasons </a:t>
            </a:r>
            <a:r>
              <a:rPr lang="en-US" dirty="0" smtClean="0"/>
              <a:t>related to </a:t>
            </a:r>
            <a:r>
              <a:rPr lang="en-US" dirty="0"/>
              <a:t>the availability of resources: </a:t>
            </a:r>
            <a:endParaRPr lang="en-US" dirty="0" smtClean="0"/>
          </a:p>
          <a:p>
            <a:pPr lvl="1"/>
            <a:r>
              <a:rPr lang="en-US" dirty="0" smtClean="0"/>
              <a:t>some </a:t>
            </a:r>
            <a:r>
              <a:rPr lang="en-US" dirty="0"/>
              <a:t>nodes may have sensors</a:t>
            </a:r>
            <a:r>
              <a:rPr lang="en-US" dirty="0" smtClean="0"/>
              <a:t>,</a:t>
            </a:r>
          </a:p>
          <a:p>
            <a:pPr lvl="1"/>
            <a:r>
              <a:rPr lang="en-US" dirty="0" smtClean="0"/>
              <a:t>some </a:t>
            </a:r>
            <a:r>
              <a:rPr lang="en-US" dirty="0"/>
              <a:t>may have </a:t>
            </a:r>
            <a:r>
              <a:rPr lang="en-US" dirty="0" smtClean="0"/>
              <a:t>actuators,</a:t>
            </a:r>
          </a:p>
          <a:p>
            <a:pPr lvl="1"/>
            <a:r>
              <a:rPr lang="en-US" dirty="0" smtClean="0"/>
              <a:t>some </a:t>
            </a:r>
            <a:r>
              <a:rPr lang="en-US" dirty="0"/>
              <a:t>may have </a:t>
            </a:r>
            <a:r>
              <a:rPr lang="en-US" dirty="0" smtClean="0"/>
              <a:t>computing,</a:t>
            </a:r>
          </a:p>
          <a:p>
            <a:pPr lvl="1"/>
            <a:r>
              <a:rPr lang="en-US" dirty="0" smtClean="0"/>
              <a:t>some may have storage resources.</a:t>
            </a:r>
          </a:p>
          <a:p>
            <a:r>
              <a:rPr lang="en-US" dirty="0" smtClean="0"/>
              <a:t>Applications must be architected to rely on loosely interacting components.</a:t>
            </a:r>
          </a:p>
          <a:p>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1295400"/>
            <a:ext cx="434739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245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391400" cy="990600"/>
          </a:xfrm>
        </p:spPr>
        <p:txBody>
          <a:bodyPr>
            <a:normAutofit/>
          </a:bodyPr>
          <a:lstStyle/>
          <a:p>
            <a:r>
              <a:rPr lang="en-US" dirty="0" smtClean="0"/>
              <a:t>Challenges</a:t>
            </a:r>
            <a:endParaRPr lang="en-US" dirty="0"/>
          </a:p>
        </p:txBody>
      </p:sp>
      <p:sp>
        <p:nvSpPr>
          <p:cNvPr id="3" name="Content Placeholder 2"/>
          <p:cNvSpPr>
            <a:spLocks noGrp="1"/>
          </p:cNvSpPr>
          <p:nvPr>
            <p:ph sz="quarter" idx="1"/>
          </p:nvPr>
        </p:nvSpPr>
        <p:spPr>
          <a:xfrm>
            <a:off x="457200" y="1219200"/>
            <a:ext cx="7772400" cy="4937760"/>
          </a:xfrm>
        </p:spPr>
        <p:txBody>
          <a:bodyPr>
            <a:normAutofit lnSpcReduction="10000"/>
          </a:bodyPr>
          <a:lstStyle/>
          <a:p>
            <a:r>
              <a:rPr lang="en-US" dirty="0" smtClean="0"/>
              <a:t>Remote deployment and configuration</a:t>
            </a:r>
          </a:p>
          <a:p>
            <a:r>
              <a:rPr lang="en-US" dirty="0" smtClean="0"/>
              <a:t>Resilient operation requirements</a:t>
            </a:r>
          </a:p>
          <a:p>
            <a:r>
              <a:rPr lang="en-US" dirty="0" smtClean="0"/>
              <a:t>Share applications from different vendors and users with different privileges.</a:t>
            </a:r>
          </a:p>
          <a:p>
            <a:r>
              <a:rPr lang="en-US" dirty="0" smtClean="0"/>
              <a:t>Information sharing/ leakage between applications must be controlled under an overall system security policy</a:t>
            </a:r>
          </a:p>
          <a:p>
            <a:r>
              <a:rPr lang="en-US" dirty="0" smtClean="0"/>
              <a:t>Performance isolation is critical</a:t>
            </a:r>
          </a:p>
          <a:p>
            <a:pPr lvl="1"/>
            <a:r>
              <a:rPr lang="en-US" dirty="0" smtClean="0"/>
              <a:t>One application should not be able to affect the functionality or performance of another application</a:t>
            </a:r>
          </a:p>
          <a:p>
            <a:pPr lvl="1"/>
            <a:r>
              <a:rPr lang="en-US" dirty="0" smtClean="0"/>
              <a:t>The absence of strong performance isolations will also result in security problems</a:t>
            </a:r>
          </a:p>
        </p:txBody>
      </p:sp>
    </p:spTree>
    <p:extLst>
      <p:ext uri="{BB962C8B-B14F-4D97-AF65-F5344CB8AC3E}">
        <p14:creationId xmlns:p14="http://schemas.microsoft.com/office/powerpoint/2010/main" val="683649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Layered architecture approach</a:t>
            </a:r>
            <a:endParaRPr lang="en-US" dirty="0"/>
          </a:p>
        </p:txBody>
      </p:sp>
      <p:sp>
        <p:nvSpPr>
          <p:cNvPr id="3" name="Content Placeholder 2"/>
          <p:cNvSpPr>
            <a:spLocks noGrp="1"/>
          </p:cNvSpPr>
          <p:nvPr>
            <p:ph sz="quarter" idx="1"/>
          </p:nvPr>
        </p:nvSpPr>
        <p:spPr>
          <a:xfrm>
            <a:off x="457200" y="1219200"/>
            <a:ext cx="2895600" cy="5410200"/>
          </a:xfrm>
        </p:spPr>
        <p:txBody>
          <a:bodyPr>
            <a:normAutofit fontScale="77500" lnSpcReduction="20000"/>
          </a:bodyPr>
          <a:lstStyle/>
          <a:p>
            <a:r>
              <a:rPr lang="en-US" dirty="0" smtClean="0"/>
              <a:t>Watchdog timers reset the platform upon deadlock or critical failures.</a:t>
            </a:r>
          </a:p>
          <a:p>
            <a:r>
              <a:rPr lang="en-US" dirty="0" smtClean="0"/>
              <a:t>Robust Networking</a:t>
            </a:r>
          </a:p>
          <a:p>
            <a:pPr lvl="1"/>
            <a:r>
              <a:rPr lang="en-US" dirty="0" smtClean="0"/>
              <a:t>support time-constrained and real-time </a:t>
            </a:r>
            <a:r>
              <a:rPr lang="en-US" dirty="0"/>
              <a:t>communications with </a:t>
            </a:r>
            <a:r>
              <a:rPr lang="en-US" dirty="0" smtClean="0"/>
              <a:t>guarantees</a:t>
            </a:r>
          </a:p>
          <a:p>
            <a:pPr lvl="1"/>
            <a:r>
              <a:rPr lang="en-US" dirty="0" smtClean="0"/>
              <a:t>Provides updates on channel bandwidth and expected latency map.</a:t>
            </a:r>
          </a:p>
          <a:p>
            <a:pPr lvl="1"/>
            <a:r>
              <a:rPr lang="en-US" dirty="0"/>
              <a:t>s</a:t>
            </a:r>
            <a:r>
              <a:rPr lang="en-US" dirty="0" smtClean="0"/>
              <a:t>upport multiple traffic classes natively</a:t>
            </a:r>
          </a:p>
          <a:p>
            <a:pPr lvl="1"/>
            <a:r>
              <a:rPr lang="en-US" dirty="0" smtClean="0"/>
              <a:t>Provide protection against external interference</a:t>
            </a:r>
          </a:p>
          <a:p>
            <a:pPr lvl="1"/>
            <a:r>
              <a:rPr lang="en-US" dirty="0" smtClean="0"/>
              <a:t>Support link level encryption </a:t>
            </a:r>
          </a:p>
          <a:p>
            <a:pPr lvl="1"/>
            <a:endParaRPr lang="en-US" dirty="0" smtClean="0"/>
          </a:p>
          <a:p>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389729366"/>
              </p:ext>
            </p:extLst>
          </p:nvPr>
        </p:nvGraphicFramePr>
        <p:xfrm>
          <a:off x="3846269" y="1143000"/>
          <a:ext cx="5262562" cy="5224702"/>
        </p:xfrm>
        <a:graphic>
          <a:graphicData uri="http://schemas.openxmlformats.org/presentationml/2006/ole">
            <mc:AlternateContent xmlns:mc="http://schemas.openxmlformats.org/markup-compatibility/2006">
              <mc:Choice xmlns:v="urn:schemas-microsoft-com:vml" Requires="v">
                <p:oleObj spid="_x0000_s2158" name="Visio" r:id="rId3" imgW="3952959" imgH="3905129" progId="Visio.Drawing.15">
                  <p:embed/>
                </p:oleObj>
              </mc:Choice>
              <mc:Fallback>
                <p:oleObj name="Visio" r:id="rId3" imgW="3952959" imgH="3905129" progId="Visio.Drawing.15">
                  <p:embed/>
                  <p:pic>
                    <p:nvPicPr>
                      <p:cNvPr id="0" name=""/>
                      <p:cNvPicPr/>
                      <p:nvPr/>
                    </p:nvPicPr>
                    <p:blipFill>
                      <a:blip r:embed="rId4"/>
                      <a:stretch>
                        <a:fillRect/>
                      </a:stretch>
                    </p:blipFill>
                    <p:spPr>
                      <a:xfrm>
                        <a:off x="3846269" y="1143000"/>
                        <a:ext cx="5262562" cy="5224702"/>
                      </a:xfrm>
                      <a:prstGeom prst="rect">
                        <a:avLst/>
                      </a:prstGeom>
                    </p:spPr>
                  </p:pic>
                </p:oleObj>
              </mc:Fallback>
            </mc:AlternateContent>
          </a:graphicData>
        </a:graphic>
      </p:graphicFrame>
      <p:sp>
        <p:nvSpPr>
          <p:cNvPr id="5" name="Rectangle 4"/>
          <p:cNvSpPr/>
          <p:nvPr/>
        </p:nvSpPr>
        <p:spPr>
          <a:xfrm>
            <a:off x="3657600" y="5943600"/>
            <a:ext cx="5486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273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Trusted Computing Base: Operating System</a:t>
            </a:r>
            <a:endParaRPr lang="en-US" dirty="0"/>
          </a:p>
        </p:txBody>
      </p:sp>
      <p:sp>
        <p:nvSpPr>
          <p:cNvPr id="3" name="Content Placeholder 2"/>
          <p:cNvSpPr>
            <a:spLocks noGrp="1"/>
          </p:cNvSpPr>
          <p:nvPr>
            <p:ph sz="quarter" idx="1"/>
          </p:nvPr>
        </p:nvSpPr>
        <p:spPr>
          <a:xfrm>
            <a:off x="457200" y="1219200"/>
            <a:ext cx="4648200" cy="5486400"/>
          </a:xfrm>
        </p:spPr>
        <p:txBody>
          <a:bodyPr>
            <a:normAutofit fontScale="62500" lnSpcReduction="20000"/>
          </a:bodyPr>
          <a:lstStyle/>
          <a:p>
            <a:r>
              <a:rPr lang="en-US" dirty="0" smtClean="0"/>
              <a:t>Support for multiple critical levels of computation tasks</a:t>
            </a:r>
          </a:p>
          <a:p>
            <a:pPr lvl="1"/>
            <a:r>
              <a:rPr lang="en-US" dirty="0" smtClean="0"/>
              <a:t>Scheduling </a:t>
            </a:r>
            <a:r>
              <a:rPr lang="en-US" dirty="0"/>
              <a:t>policies </a:t>
            </a:r>
            <a:r>
              <a:rPr lang="en-US" dirty="0" smtClean="0"/>
              <a:t>that provide </a:t>
            </a:r>
            <a:r>
              <a:rPr lang="en-US" dirty="0"/>
              <a:t>verifiable guarantees </a:t>
            </a:r>
            <a:r>
              <a:rPr lang="en-US" dirty="0" smtClean="0"/>
              <a:t>for the timeliness of </a:t>
            </a:r>
            <a:r>
              <a:rPr lang="en-US" dirty="0"/>
              <a:t>task execution</a:t>
            </a:r>
            <a:r>
              <a:rPr lang="en-US" dirty="0" smtClean="0"/>
              <a:t>.</a:t>
            </a:r>
          </a:p>
          <a:p>
            <a:pPr lvl="1"/>
            <a:r>
              <a:rPr lang="en-US" dirty="0" smtClean="0"/>
              <a:t>Strict isolation between applications of different criticality levels.</a:t>
            </a:r>
          </a:p>
          <a:p>
            <a:r>
              <a:rPr lang="en-US" dirty="0" smtClean="0"/>
              <a:t>Multiple critical levels of communication networks</a:t>
            </a:r>
          </a:p>
          <a:p>
            <a:pPr lvl="1"/>
            <a:r>
              <a:rPr lang="en-US" dirty="0" smtClean="0"/>
              <a:t>Different traffic classes.</a:t>
            </a:r>
          </a:p>
          <a:p>
            <a:pPr lvl="1"/>
            <a:r>
              <a:rPr lang="en-US" dirty="0" smtClean="0"/>
              <a:t>Reduction in covert channels of communication.</a:t>
            </a:r>
          </a:p>
          <a:p>
            <a:pPr lvl="1"/>
            <a:r>
              <a:rPr lang="en-US" dirty="0" smtClean="0"/>
              <a:t>Real-time support for communication.</a:t>
            </a:r>
          </a:p>
          <a:p>
            <a:r>
              <a:rPr lang="en-US" dirty="0" smtClean="0"/>
              <a:t>Fault tolerant clock synchronization across nodes over wireless network is required</a:t>
            </a:r>
          </a:p>
          <a:p>
            <a:r>
              <a:rPr lang="en-US" dirty="0" smtClean="0"/>
              <a:t>Confidentiality, Integrity and Authenticity guarantees for communication</a:t>
            </a:r>
            <a:r>
              <a:rPr lang="en-US" dirty="0"/>
              <a:t> </a:t>
            </a:r>
            <a:r>
              <a:rPr lang="en-US" dirty="0" smtClean="0"/>
              <a:t>(require cryptography devices)</a:t>
            </a:r>
          </a:p>
          <a:p>
            <a:pPr lvl="1"/>
            <a:r>
              <a:rPr lang="en-US" dirty="0" smtClean="0"/>
              <a:t>Mandatory access control and  multi-level security may be required.</a:t>
            </a:r>
          </a:p>
          <a:p>
            <a:r>
              <a:rPr lang="en-US" dirty="0" smtClean="0"/>
              <a:t>Rich and extensible capability model</a:t>
            </a:r>
          </a:p>
          <a:p>
            <a:pPr lvl="1"/>
            <a:r>
              <a:rPr lang="en-US" dirty="0" smtClean="0"/>
              <a:t>Control what  platform services can be used by an application</a:t>
            </a:r>
          </a:p>
          <a:p>
            <a:pPr lvl="1"/>
            <a:r>
              <a:rPr lang="en-US" dirty="0" smtClean="0"/>
              <a:t>Support for easy migration of application processes between nodes without affecting other applications</a:t>
            </a:r>
          </a:p>
        </p:txBody>
      </p:sp>
      <p:graphicFrame>
        <p:nvGraphicFramePr>
          <p:cNvPr id="4" name="Object 3"/>
          <p:cNvGraphicFramePr>
            <a:graphicFrameLocks noChangeAspect="1"/>
          </p:cNvGraphicFramePr>
          <p:nvPr>
            <p:extLst>
              <p:ext uri="{D42A27DB-BD31-4B8C-83A1-F6EECF244321}">
                <p14:modId xmlns:p14="http://schemas.microsoft.com/office/powerpoint/2010/main" val="1885420169"/>
              </p:ext>
            </p:extLst>
          </p:nvPr>
        </p:nvGraphicFramePr>
        <p:xfrm>
          <a:off x="5194469" y="1143000"/>
          <a:ext cx="3914361" cy="3886200"/>
        </p:xfrm>
        <a:graphic>
          <a:graphicData uri="http://schemas.openxmlformats.org/presentationml/2006/ole">
            <mc:AlternateContent xmlns:mc="http://schemas.openxmlformats.org/markup-compatibility/2006">
              <mc:Choice xmlns:v="urn:schemas-microsoft-com:vml" Requires="v">
                <p:oleObj spid="_x0000_s3181" name="Visio" r:id="rId3" imgW="3952959" imgH="3905129" progId="Visio.Drawing.15">
                  <p:embed/>
                </p:oleObj>
              </mc:Choice>
              <mc:Fallback>
                <p:oleObj name="Visio" r:id="rId3" imgW="3952959" imgH="3905129" progId="Visio.Drawing.15">
                  <p:embed/>
                  <p:pic>
                    <p:nvPicPr>
                      <p:cNvPr id="0" name=""/>
                      <p:cNvPicPr/>
                      <p:nvPr/>
                    </p:nvPicPr>
                    <p:blipFill>
                      <a:blip r:embed="rId4"/>
                      <a:stretch>
                        <a:fillRect/>
                      </a:stretch>
                    </p:blipFill>
                    <p:spPr>
                      <a:xfrm>
                        <a:off x="5194469" y="1143000"/>
                        <a:ext cx="3914361" cy="3886200"/>
                      </a:xfrm>
                      <a:prstGeom prst="rect">
                        <a:avLst/>
                      </a:prstGeom>
                    </p:spPr>
                  </p:pic>
                </p:oleObj>
              </mc:Fallback>
            </mc:AlternateContent>
          </a:graphicData>
        </a:graphic>
      </p:graphicFrame>
      <p:sp>
        <p:nvSpPr>
          <p:cNvPr id="5" name="Rectangle 4"/>
          <p:cNvSpPr/>
          <p:nvPr/>
        </p:nvSpPr>
        <p:spPr>
          <a:xfrm>
            <a:off x="4953000" y="4267200"/>
            <a:ext cx="4191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273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Trusted Computing Base: </a:t>
            </a:r>
            <a:r>
              <a:rPr lang="en-US" dirty="0" smtClean="0"/>
              <a:t>Platform Services</a:t>
            </a:r>
            <a:endParaRPr lang="en-US" dirty="0"/>
          </a:p>
        </p:txBody>
      </p:sp>
      <p:sp>
        <p:nvSpPr>
          <p:cNvPr id="3" name="Content Placeholder 2"/>
          <p:cNvSpPr>
            <a:spLocks noGrp="1"/>
          </p:cNvSpPr>
          <p:nvPr>
            <p:ph sz="quarter" idx="1"/>
          </p:nvPr>
        </p:nvSpPr>
        <p:spPr>
          <a:xfrm>
            <a:off x="457200" y="1219200"/>
            <a:ext cx="4648200" cy="5410200"/>
          </a:xfrm>
        </p:spPr>
        <p:txBody>
          <a:bodyPr>
            <a:normAutofit fontScale="85000" lnSpcReduction="20000"/>
          </a:bodyPr>
          <a:lstStyle/>
          <a:p>
            <a:pPr marL="274320" lvl="2" indent="-274320">
              <a:spcBef>
                <a:spcPts val="600"/>
              </a:spcBef>
              <a:buClr>
                <a:schemeClr val="accent1"/>
              </a:buClr>
            </a:pPr>
            <a:r>
              <a:rPr lang="en-US" sz="2600" dirty="0" smtClean="0"/>
              <a:t>Privileged runtime software actors are required for system level tasks</a:t>
            </a:r>
            <a:endParaRPr lang="en-US" sz="2600" dirty="0"/>
          </a:p>
          <a:p>
            <a:r>
              <a:rPr lang="en-US" dirty="0" smtClean="0"/>
              <a:t>Deployment Management</a:t>
            </a:r>
          </a:p>
          <a:p>
            <a:pPr lvl="1"/>
            <a:r>
              <a:rPr lang="en-US" dirty="0" smtClean="0"/>
              <a:t>Fault tolerant application deployment and configuration.</a:t>
            </a:r>
          </a:p>
          <a:p>
            <a:r>
              <a:rPr lang="en-US" dirty="0" smtClean="0"/>
              <a:t>Mission management</a:t>
            </a:r>
          </a:p>
          <a:p>
            <a:pPr lvl="1"/>
            <a:r>
              <a:rPr lang="en-US" dirty="0" smtClean="0"/>
              <a:t>Activate/Deactivate applications based on events/passage of time.</a:t>
            </a:r>
          </a:p>
          <a:p>
            <a:r>
              <a:rPr lang="en-US" dirty="0" smtClean="0"/>
              <a:t>Fault Management</a:t>
            </a:r>
          </a:p>
          <a:p>
            <a:pPr lvl="1"/>
            <a:r>
              <a:rPr lang="en-US" dirty="0" smtClean="0"/>
              <a:t>Restore mission/system functionality without external intervention</a:t>
            </a:r>
          </a:p>
          <a:p>
            <a:r>
              <a:rPr lang="en-US" dirty="0" smtClean="0"/>
              <a:t>Resource Management</a:t>
            </a:r>
          </a:p>
          <a:p>
            <a:pPr lvl="1"/>
            <a:r>
              <a:rPr lang="en-US" dirty="0"/>
              <a:t>implement a </a:t>
            </a:r>
            <a:r>
              <a:rPr lang="en-US" dirty="0" smtClean="0"/>
              <a:t>dynamic   </a:t>
            </a:r>
            <a:r>
              <a:rPr lang="en-US" dirty="0"/>
              <a:t>resource allocation policy, where applications can </a:t>
            </a:r>
            <a:r>
              <a:rPr lang="en-US" dirty="0" smtClean="0"/>
              <a:t>dynamically   </a:t>
            </a:r>
            <a:r>
              <a:rPr lang="en-US" dirty="0"/>
              <a:t>request and release resources, and the service honors or </a:t>
            </a:r>
            <a:r>
              <a:rPr lang="en-US" dirty="0" smtClean="0"/>
              <a:t>rejects  </a:t>
            </a:r>
            <a:r>
              <a:rPr lang="en-US" dirty="0"/>
              <a:t>these requests while maximizing system utility</a:t>
            </a:r>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249964662"/>
              </p:ext>
            </p:extLst>
          </p:nvPr>
        </p:nvGraphicFramePr>
        <p:xfrm>
          <a:off x="5194469" y="1143000"/>
          <a:ext cx="3914361" cy="3886200"/>
        </p:xfrm>
        <a:graphic>
          <a:graphicData uri="http://schemas.openxmlformats.org/presentationml/2006/ole">
            <mc:AlternateContent xmlns:mc="http://schemas.openxmlformats.org/markup-compatibility/2006">
              <mc:Choice xmlns:v="urn:schemas-microsoft-com:vml" Requires="v">
                <p:oleObj spid="_x0000_s4199" name="Visio" r:id="rId3" imgW="3952959" imgH="3905129" progId="Visio.Drawing.15">
                  <p:embed/>
                </p:oleObj>
              </mc:Choice>
              <mc:Fallback>
                <p:oleObj name="Visio" r:id="rId3" imgW="3952959" imgH="3905129" progId="Visio.Drawing.15">
                  <p:embed/>
                  <p:pic>
                    <p:nvPicPr>
                      <p:cNvPr id="0" name=""/>
                      <p:cNvPicPr/>
                      <p:nvPr/>
                    </p:nvPicPr>
                    <p:blipFill>
                      <a:blip r:embed="rId4"/>
                      <a:stretch>
                        <a:fillRect/>
                      </a:stretch>
                    </p:blipFill>
                    <p:spPr>
                      <a:xfrm>
                        <a:off x="5194469" y="1143000"/>
                        <a:ext cx="3914361" cy="3886200"/>
                      </a:xfrm>
                      <a:prstGeom prst="rect">
                        <a:avLst/>
                      </a:prstGeom>
                    </p:spPr>
                  </p:pic>
                </p:oleObj>
              </mc:Fallback>
            </mc:AlternateContent>
          </a:graphicData>
        </a:graphic>
      </p:graphicFrame>
      <p:sp>
        <p:nvSpPr>
          <p:cNvPr id="5" name="Rectangle 4"/>
          <p:cNvSpPr/>
          <p:nvPr/>
        </p:nvSpPr>
        <p:spPr>
          <a:xfrm>
            <a:off x="5105400" y="1143000"/>
            <a:ext cx="2095500" cy="25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998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Middleware</a:t>
            </a:r>
            <a:endParaRPr lang="en-US" dirty="0"/>
          </a:p>
        </p:txBody>
      </p:sp>
      <p:sp>
        <p:nvSpPr>
          <p:cNvPr id="3" name="Content Placeholder 2"/>
          <p:cNvSpPr>
            <a:spLocks noGrp="1"/>
          </p:cNvSpPr>
          <p:nvPr>
            <p:ph sz="quarter" idx="1"/>
          </p:nvPr>
        </p:nvSpPr>
        <p:spPr>
          <a:xfrm>
            <a:off x="457200" y="1219200"/>
            <a:ext cx="4648200" cy="4937760"/>
          </a:xfrm>
        </p:spPr>
        <p:txBody>
          <a:bodyPr>
            <a:normAutofit fontScale="92500" lnSpcReduction="20000"/>
          </a:bodyPr>
          <a:lstStyle/>
          <a:p>
            <a:r>
              <a:rPr lang="en-US" dirty="0" smtClean="0"/>
              <a:t>Well defined interaction patterns, e.g.</a:t>
            </a:r>
          </a:p>
          <a:p>
            <a:pPr lvl="1"/>
            <a:r>
              <a:rPr lang="en-US" dirty="0" smtClean="0"/>
              <a:t>Point to point </a:t>
            </a:r>
          </a:p>
          <a:p>
            <a:pPr lvl="1"/>
            <a:r>
              <a:rPr lang="en-US" dirty="0" smtClean="0"/>
              <a:t>Pub/Sub</a:t>
            </a:r>
          </a:p>
          <a:p>
            <a:r>
              <a:rPr lang="en-US" dirty="0" smtClean="0"/>
              <a:t>Provide abstractions to configure and use the different traffic classes and the quality of service information provided by the networking layer</a:t>
            </a:r>
          </a:p>
          <a:p>
            <a:r>
              <a:rPr lang="en-US" dirty="0" smtClean="0"/>
              <a:t>Support for store and forward for non-real-time communication flows.</a:t>
            </a:r>
          </a:p>
          <a:p>
            <a:r>
              <a:rPr lang="en-US" dirty="0" smtClean="0"/>
              <a:t>Support for multiple levels of security at the middleware level.</a:t>
            </a:r>
          </a:p>
          <a:p>
            <a:pPr marL="0" indent="0">
              <a:buNone/>
            </a:pPr>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823958610"/>
              </p:ext>
            </p:extLst>
          </p:nvPr>
        </p:nvGraphicFramePr>
        <p:xfrm>
          <a:off x="5194469" y="1143000"/>
          <a:ext cx="3914361" cy="3886200"/>
        </p:xfrm>
        <a:graphic>
          <a:graphicData uri="http://schemas.openxmlformats.org/presentationml/2006/ole">
            <mc:AlternateContent xmlns:mc="http://schemas.openxmlformats.org/markup-compatibility/2006">
              <mc:Choice xmlns:v="urn:schemas-microsoft-com:vml" Requires="v">
                <p:oleObj spid="_x0000_s5223" name="Visio" r:id="rId3" imgW="3952959" imgH="3905129" progId="Visio.Drawing.15">
                  <p:embed/>
                </p:oleObj>
              </mc:Choice>
              <mc:Fallback>
                <p:oleObj name="Visio" r:id="rId3" imgW="3952959" imgH="3905129" progId="Visio.Drawing.15">
                  <p:embed/>
                  <p:pic>
                    <p:nvPicPr>
                      <p:cNvPr id="0" name=""/>
                      <p:cNvPicPr/>
                      <p:nvPr/>
                    </p:nvPicPr>
                    <p:blipFill>
                      <a:blip r:embed="rId4"/>
                      <a:stretch>
                        <a:fillRect/>
                      </a:stretch>
                    </p:blipFill>
                    <p:spPr>
                      <a:xfrm>
                        <a:off x="5194469" y="1143000"/>
                        <a:ext cx="3914361" cy="3886200"/>
                      </a:xfrm>
                      <a:prstGeom prst="rect">
                        <a:avLst/>
                      </a:prstGeom>
                    </p:spPr>
                  </p:pic>
                </p:oleObj>
              </mc:Fallback>
            </mc:AlternateContent>
          </a:graphicData>
        </a:graphic>
      </p:graphicFrame>
      <p:sp>
        <p:nvSpPr>
          <p:cNvPr id="5" name="Rectangle 4"/>
          <p:cNvSpPr/>
          <p:nvPr/>
        </p:nvSpPr>
        <p:spPr>
          <a:xfrm>
            <a:off x="7543800" y="2743200"/>
            <a:ext cx="16002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161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Robust Software Component Model and Development Tools</a:t>
            </a:r>
            <a:endParaRPr lang="en-US" dirty="0"/>
          </a:p>
        </p:txBody>
      </p:sp>
      <p:sp>
        <p:nvSpPr>
          <p:cNvPr id="3" name="Content Placeholder 2"/>
          <p:cNvSpPr>
            <a:spLocks noGrp="1"/>
          </p:cNvSpPr>
          <p:nvPr>
            <p:ph sz="quarter" idx="1"/>
          </p:nvPr>
        </p:nvSpPr>
        <p:spPr>
          <a:xfrm>
            <a:off x="457200" y="1219200"/>
            <a:ext cx="2819400" cy="3048000"/>
          </a:xfrm>
        </p:spPr>
        <p:txBody>
          <a:bodyPr>
            <a:normAutofit/>
          </a:bodyPr>
          <a:lstStyle/>
          <a:p>
            <a:r>
              <a:rPr lang="en-US" sz="2000" dirty="0" smtClean="0"/>
              <a:t>Clearly delineate computational aspect from communication aspect.</a:t>
            </a:r>
          </a:p>
          <a:p>
            <a:r>
              <a:rPr lang="en-US" sz="2000" dirty="0" smtClean="0"/>
              <a:t>Precise scheduling model for the operations.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297452"/>
            <a:ext cx="5537874"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41960" y="3886200"/>
            <a:ext cx="8458200" cy="3048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Support for security policies. Should also provide fault management, including anomaly detection, diagnosis and fault mitigation.</a:t>
            </a:r>
          </a:p>
          <a:p>
            <a:r>
              <a:rPr lang="en-US" sz="2000" dirty="0"/>
              <a:t>Prevent technology lock-in:</a:t>
            </a:r>
          </a:p>
          <a:p>
            <a:pPr lvl="1"/>
            <a:r>
              <a:rPr lang="en-US" sz="1800" dirty="0"/>
              <a:t>Support for different programming languages</a:t>
            </a:r>
          </a:p>
          <a:p>
            <a:pPr lvl="1"/>
            <a:r>
              <a:rPr lang="en-US" sz="1800" dirty="0"/>
              <a:t>Should not require any particular middleware implementation.</a:t>
            </a:r>
          </a:p>
          <a:p>
            <a:r>
              <a:rPr lang="en-US" sz="2000" dirty="0"/>
              <a:t>Support for integrated development tools that reduce the time to develop and integrate new applications into the system</a:t>
            </a:r>
            <a:r>
              <a:rPr lang="en-US" sz="2200" dirty="0"/>
              <a:t>.</a:t>
            </a:r>
          </a:p>
          <a:p>
            <a:endParaRPr lang="en-US" sz="2200" dirty="0" smtClean="0"/>
          </a:p>
        </p:txBody>
      </p:sp>
    </p:spTree>
    <p:extLst>
      <p:ext uri="{BB962C8B-B14F-4D97-AF65-F5344CB8AC3E}">
        <p14:creationId xmlns:p14="http://schemas.microsoft.com/office/powerpoint/2010/main" val="3067366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Preliminary Results: DREMS </a:t>
            </a:r>
            <a:r>
              <a:rPr lang="en-US" dirty="0" err="1" smtClean="0"/>
              <a:t>toolchain</a:t>
            </a:r>
            <a:r>
              <a:rPr lang="en-US" dirty="0" smtClean="0"/>
              <a:t> and platform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83169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DREMS</a:t>
            </a:r>
            <a:endParaRPr lang="en-US" dirty="0"/>
          </a:p>
        </p:txBody>
      </p:sp>
      <p:pic>
        <p:nvPicPr>
          <p:cNvPr id="24" name="Picture 2"/>
          <p:cNvPicPr>
            <a:picLocks noChangeAspect="1" noChangeArrowheads="1"/>
          </p:cNvPicPr>
          <p:nvPr/>
        </p:nvPicPr>
        <p:blipFill>
          <a:blip r:embed="rId3" cstate="print"/>
          <a:srcRect/>
          <a:stretch>
            <a:fillRect/>
          </a:stretch>
        </p:blipFill>
        <p:spPr bwMode="auto">
          <a:xfrm>
            <a:off x="5410200" y="2590800"/>
            <a:ext cx="3370520" cy="2133600"/>
          </a:xfrm>
          <a:prstGeom prst="rect">
            <a:avLst/>
          </a:prstGeom>
          <a:noFill/>
          <a:ln w="9525">
            <a:noFill/>
            <a:miter lim="800000"/>
            <a:headEnd/>
            <a:tailEnd/>
          </a:ln>
          <a:effectLst/>
        </p:spPr>
      </p:pic>
      <p:pic>
        <p:nvPicPr>
          <p:cNvPr id="25" name="Picture 3"/>
          <p:cNvPicPr>
            <a:picLocks noChangeAspect="1" noChangeArrowheads="1"/>
          </p:cNvPicPr>
          <p:nvPr/>
        </p:nvPicPr>
        <p:blipFill>
          <a:blip r:embed="rId4" cstate="print"/>
          <a:srcRect/>
          <a:stretch>
            <a:fillRect/>
          </a:stretch>
        </p:blipFill>
        <p:spPr bwMode="auto">
          <a:xfrm>
            <a:off x="570583" y="2514600"/>
            <a:ext cx="2658914" cy="2362200"/>
          </a:xfrm>
          <a:prstGeom prst="rect">
            <a:avLst/>
          </a:prstGeom>
          <a:noFill/>
          <a:ln w="9525">
            <a:noFill/>
            <a:miter lim="800000"/>
            <a:headEnd/>
            <a:tailEnd/>
          </a:ln>
          <a:effectLst/>
        </p:spPr>
      </p:pic>
      <p:pic>
        <p:nvPicPr>
          <p:cNvPr id="26" name="Picture 4"/>
          <p:cNvPicPr>
            <a:picLocks noChangeAspect="1" noChangeArrowheads="1"/>
          </p:cNvPicPr>
          <p:nvPr/>
        </p:nvPicPr>
        <p:blipFill>
          <a:blip r:embed="rId5" cstate="print"/>
          <a:srcRect/>
          <a:stretch>
            <a:fillRect/>
          </a:stretch>
        </p:blipFill>
        <p:spPr bwMode="auto">
          <a:xfrm>
            <a:off x="2590800" y="4889241"/>
            <a:ext cx="3808847" cy="1968759"/>
          </a:xfrm>
          <a:prstGeom prst="rect">
            <a:avLst/>
          </a:prstGeom>
          <a:noFill/>
          <a:ln w="9525">
            <a:noFill/>
            <a:miter lim="800000"/>
            <a:headEnd/>
            <a:tailEnd/>
          </a:ln>
          <a:effectLst/>
        </p:spPr>
      </p:pic>
      <p:sp>
        <p:nvSpPr>
          <p:cNvPr id="27" name="Right Arrow 26"/>
          <p:cNvSpPr/>
          <p:nvPr/>
        </p:nvSpPr>
        <p:spPr>
          <a:xfrm>
            <a:off x="3657600" y="3695700"/>
            <a:ext cx="1295400" cy="381000"/>
          </a:xfrm>
          <a:prstGeom prst="rightArrow">
            <a:avLst/>
          </a:prstGeom>
          <a:solidFill>
            <a:srgbClr val="0070C0"/>
          </a:solidFill>
          <a:ln>
            <a:solidFill>
              <a:schemeClr val="tx1">
                <a:lumMod val="95000"/>
                <a:lumOff val="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57200" y="3238500"/>
            <a:ext cx="2772297" cy="1077218"/>
          </a:xfrm>
          <a:prstGeom prst="rect">
            <a:avLst/>
          </a:prstGeom>
          <a:solidFill>
            <a:schemeClr val="bg1">
              <a:lumMod val="85000"/>
              <a:alpha val="58000"/>
            </a:schemeClr>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solidFill>
                  <a:srgbClr val="993300"/>
                </a:solidFill>
                <a:effectLst>
                  <a:outerShdw blurRad="50800" dist="39000" dir="5460000" algn="tl">
                    <a:srgbClr val="000000">
                      <a:alpha val="38000"/>
                    </a:srgbClr>
                  </a:outerShdw>
                </a:effectLst>
              </a:rPr>
              <a:t>Model-driven</a:t>
            </a:r>
          </a:p>
          <a:p>
            <a:pPr algn="ctr"/>
            <a:r>
              <a:rPr lang="en-US" sz="3200" b="1" cap="none" spc="0" dirty="0" smtClean="0">
                <a:ln w="11430"/>
                <a:solidFill>
                  <a:srgbClr val="993300"/>
                </a:solidFill>
                <a:effectLst>
                  <a:outerShdw blurRad="50800" dist="39000" dir="5460000" algn="tl">
                    <a:srgbClr val="000000">
                      <a:alpha val="38000"/>
                    </a:srgbClr>
                  </a:outerShdw>
                </a:effectLst>
              </a:rPr>
              <a:t>Development</a:t>
            </a:r>
            <a:endParaRPr lang="en-US" sz="3200" b="1" cap="none" spc="0" dirty="0">
              <a:ln w="11430"/>
              <a:solidFill>
                <a:srgbClr val="993300"/>
              </a:solidFill>
              <a:effectLst>
                <a:outerShdw blurRad="50800" dist="39000" dir="5460000" algn="tl">
                  <a:srgbClr val="000000">
                    <a:alpha val="38000"/>
                  </a:srgbClr>
                </a:outerShdw>
              </a:effectLst>
            </a:endParaRPr>
          </a:p>
        </p:txBody>
      </p:sp>
      <p:sp>
        <p:nvSpPr>
          <p:cNvPr id="29" name="Rectangle 28"/>
          <p:cNvSpPr/>
          <p:nvPr/>
        </p:nvSpPr>
        <p:spPr>
          <a:xfrm>
            <a:off x="5105400" y="2514600"/>
            <a:ext cx="3886200" cy="584775"/>
          </a:xfrm>
          <a:prstGeom prst="rect">
            <a:avLst/>
          </a:prstGeom>
          <a:solidFill>
            <a:schemeClr val="bg1">
              <a:lumMod val="85000"/>
              <a:alpha val="58000"/>
            </a:schemeClr>
          </a:solid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solidFill>
                  <a:srgbClr val="993300"/>
                </a:solidFill>
                <a:effectLst>
                  <a:outerShdw blurRad="50800" dist="39000" dir="5460000" algn="tl">
                    <a:srgbClr val="000000">
                      <a:alpha val="38000"/>
                    </a:srgbClr>
                  </a:outerShdw>
                </a:effectLst>
              </a:rPr>
              <a:t>Software </a:t>
            </a:r>
            <a:r>
              <a:rPr lang="en-US" sz="3200" b="1" cap="none" spc="0" dirty="0" smtClean="0">
                <a:ln w="11430"/>
                <a:solidFill>
                  <a:srgbClr val="993300"/>
                </a:solidFill>
                <a:effectLst>
                  <a:outerShdw blurRad="50800" dist="39000" dir="5460000" algn="tl">
                    <a:srgbClr val="000000">
                      <a:alpha val="38000"/>
                    </a:srgbClr>
                  </a:outerShdw>
                </a:effectLst>
              </a:rPr>
              <a:t>Platform</a:t>
            </a:r>
            <a:endParaRPr lang="en-US" sz="3200" b="1" cap="none" spc="0" dirty="0">
              <a:ln w="11430"/>
              <a:solidFill>
                <a:srgbClr val="993300"/>
              </a:solidFill>
              <a:effectLst>
                <a:outerShdw blurRad="50800" dist="39000" dir="5460000" algn="tl">
                  <a:srgbClr val="000000">
                    <a:alpha val="38000"/>
                  </a:srgbClr>
                </a:outerShdw>
              </a:effectLst>
            </a:endParaRPr>
          </a:p>
        </p:txBody>
      </p:sp>
      <p:sp>
        <p:nvSpPr>
          <p:cNvPr id="30" name="Rectangle 29"/>
          <p:cNvSpPr/>
          <p:nvPr/>
        </p:nvSpPr>
        <p:spPr>
          <a:xfrm>
            <a:off x="3200400" y="5892225"/>
            <a:ext cx="2552302" cy="584775"/>
          </a:xfrm>
          <a:prstGeom prst="rect">
            <a:avLst/>
          </a:prstGeom>
          <a:solidFill>
            <a:schemeClr val="bg1">
              <a:lumMod val="85000"/>
              <a:alpha val="58000"/>
            </a:schemeClr>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solidFill>
                  <a:srgbClr val="993300"/>
                </a:solidFill>
                <a:effectLst>
                  <a:outerShdw blurRad="50800" dist="39000" dir="5460000" algn="tl">
                    <a:srgbClr val="000000">
                      <a:alpha val="38000"/>
                    </a:srgbClr>
                  </a:outerShdw>
                </a:effectLst>
              </a:rPr>
              <a:t>Deployment</a:t>
            </a:r>
            <a:endParaRPr lang="en-US" sz="3200" b="1" cap="none" spc="0" dirty="0">
              <a:ln w="11430"/>
              <a:solidFill>
                <a:srgbClr val="993300"/>
              </a:solidFill>
              <a:effectLst>
                <a:outerShdw blurRad="50800" dist="39000" dir="5460000" algn="tl">
                  <a:srgbClr val="000000">
                    <a:alpha val="38000"/>
                  </a:srgbClr>
                </a:outerShdw>
              </a:effectLst>
            </a:endParaRPr>
          </a:p>
        </p:txBody>
      </p:sp>
      <p:sp>
        <p:nvSpPr>
          <p:cNvPr id="31" name="Right Arrow 30"/>
          <p:cNvSpPr/>
          <p:nvPr/>
        </p:nvSpPr>
        <p:spPr>
          <a:xfrm rot="8704034">
            <a:off x="3755833" y="4803087"/>
            <a:ext cx="627305" cy="274345"/>
          </a:xfrm>
          <a:prstGeom prst="rightArrow">
            <a:avLst/>
          </a:prstGeom>
          <a:solidFill>
            <a:srgbClr val="0070C0"/>
          </a:solidFill>
          <a:ln>
            <a:solidFill>
              <a:schemeClr val="tx1">
                <a:lumMod val="95000"/>
                <a:lumOff val="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ine Callout 1 31"/>
          <p:cNvSpPr/>
          <p:nvPr/>
        </p:nvSpPr>
        <p:spPr>
          <a:xfrm>
            <a:off x="0" y="5105399"/>
            <a:ext cx="2286000" cy="1524001"/>
          </a:xfrm>
          <a:prstGeom prst="borderCallout1">
            <a:avLst>
              <a:gd name="adj1" fmla="val -6375"/>
              <a:gd name="adj2" fmla="val 12165"/>
              <a:gd name="adj3" fmla="val -51950"/>
              <a:gd name="adj4" fmla="val 28122"/>
            </a:avLst>
          </a:prstGeom>
          <a:solidFill>
            <a:schemeClr val="accent1">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Software </a:t>
            </a:r>
            <a:r>
              <a:rPr lang="en-US" i="1" u="sng" dirty="0" smtClean="0"/>
              <a:t>toolchain</a:t>
            </a:r>
            <a:r>
              <a:rPr lang="en-US" dirty="0" smtClean="0"/>
              <a:t> for modeling, synthesis, analysis, and verification </a:t>
            </a:r>
            <a:endParaRPr lang="en-US" dirty="0"/>
          </a:p>
        </p:txBody>
      </p:sp>
      <p:sp>
        <p:nvSpPr>
          <p:cNvPr id="33" name="Line Callout 1 32"/>
          <p:cNvSpPr/>
          <p:nvPr/>
        </p:nvSpPr>
        <p:spPr>
          <a:xfrm>
            <a:off x="6553200" y="5153561"/>
            <a:ext cx="2438400" cy="1477328"/>
          </a:xfrm>
          <a:prstGeom prst="borderCallout1">
            <a:avLst>
              <a:gd name="adj1" fmla="val -2085"/>
              <a:gd name="adj2" fmla="val 337"/>
              <a:gd name="adj3" fmla="val -74795"/>
              <a:gd name="adj4" fmla="val 39337"/>
            </a:avLst>
          </a:prstGeom>
          <a:solidFill>
            <a:schemeClr val="accent1">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smtClean="0"/>
              <a:t>2. Software </a:t>
            </a:r>
            <a:r>
              <a:rPr lang="en-US" i="1" u="sng" dirty="0" smtClean="0"/>
              <a:t>platform</a:t>
            </a:r>
            <a:r>
              <a:rPr lang="en-US" dirty="0" smtClean="0"/>
              <a:t> with support for resource sharing, security, and fault tolerance</a:t>
            </a:r>
            <a:endParaRPr lang="en-US" dirty="0"/>
          </a:p>
        </p:txBody>
      </p:sp>
      <p:sp>
        <p:nvSpPr>
          <p:cNvPr id="14" name="Content Placeholder 2"/>
          <p:cNvSpPr>
            <a:spLocks noGrp="1"/>
          </p:cNvSpPr>
          <p:nvPr>
            <p:ph idx="1"/>
          </p:nvPr>
        </p:nvSpPr>
        <p:spPr>
          <a:xfrm>
            <a:off x="304800" y="1295400"/>
            <a:ext cx="8528841" cy="1138450"/>
          </a:xfrm>
        </p:spPr>
        <p:txBody>
          <a:bodyPr>
            <a:normAutofit fontScale="92500" lnSpcReduction="10000"/>
          </a:bodyPr>
          <a:lstStyle/>
          <a:p>
            <a:r>
              <a:rPr lang="en-US" dirty="0" smtClean="0"/>
              <a:t>Distributed </a:t>
            </a:r>
            <a:r>
              <a:rPr lang="en-US" dirty="0" err="1" smtClean="0"/>
              <a:t>REaltime</a:t>
            </a:r>
            <a:r>
              <a:rPr lang="en-US" dirty="0" smtClean="0"/>
              <a:t> Managed System. DREMS consists of:</a:t>
            </a:r>
          </a:p>
          <a:p>
            <a:pPr marL="971550" lvl="1" indent="-514350">
              <a:buAutoNum type="arabicPeriod"/>
            </a:pPr>
            <a:r>
              <a:rPr lang="en-US" dirty="0" smtClean="0"/>
              <a:t>A software </a:t>
            </a:r>
            <a:r>
              <a:rPr lang="en-US" i="1" dirty="0" smtClean="0"/>
              <a:t>platform</a:t>
            </a:r>
            <a:r>
              <a:rPr lang="en-US" dirty="0" smtClean="0"/>
              <a:t>, consisting of an OS and middleware</a:t>
            </a:r>
          </a:p>
          <a:p>
            <a:pPr marL="971550" lvl="1" indent="-514350">
              <a:buAutoNum type="arabicPeriod"/>
            </a:pPr>
            <a:r>
              <a:rPr lang="en-US" dirty="0" smtClean="0"/>
              <a:t>A software </a:t>
            </a:r>
            <a:r>
              <a:rPr lang="en-US" i="1" dirty="0" err="1" smtClean="0"/>
              <a:t>toolchain</a:t>
            </a:r>
            <a:r>
              <a:rPr lang="en-US" i="1" dirty="0" smtClean="0"/>
              <a:t>,</a:t>
            </a:r>
            <a:r>
              <a:rPr lang="en-US" dirty="0" smtClean="0"/>
              <a:t> for modeling applications</a:t>
            </a:r>
            <a:endParaRPr lang="en-US" dirty="0"/>
          </a:p>
        </p:txBody>
      </p:sp>
      <p:sp>
        <p:nvSpPr>
          <p:cNvPr id="15" name="Rectangle 14"/>
          <p:cNvSpPr/>
          <p:nvPr/>
        </p:nvSpPr>
        <p:spPr>
          <a:xfrm>
            <a:off x="6858000" y="4488829"/>
            <a:ext cx="533400" cy="2355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OS</a:t>
            </a:r>
            <a:endParaRPr lang="en-US" sz="1400" dirty="0"/>
          </a:p>
        </p:txBody>
      </p:sp>
    </p:spTree>
    <p:extLst>
      <p:ext uri="{BB962C8B-B14F-4D97-AF65-F5344CB8AC3E}">
        <p14:creationId xmlns:p14="http://schemas.microsoft.com/office/powerpoint/2010/main" val="180714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Problem Statement </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Many of the existing schedulability analysis tools are not directly applicable to all system designs</a:t>
            </a:r>
          </a:p>
          <a:p>
            <a:pPr lvl="1"/>
            <a:r>
              <a:rPr lang="en-US" dirty="0" smtClean="0"/>
              <a:t>Domain-specific properties such as arbitrary component interaction patterns, distributed deployment, and time-varying networks make this problematic</a:t>
            </a:r>
          </a:p>
          <a:p>
            <a:r>
              <a:rPr lang="en-US" dirty="0" smtClean="0"/>
              <a:t>The classic thread-based concurrency model is too low-level and too generic</a:t>
            </a:r>
          </a:p>
          <a:p>
            <a:pPr lvl="1"/>
            <a:r>
              <a:rPr lang="en-US" dirty="0" smtClean="0"/>
              <a:t>Hard to analyze and use</a:t>
            </a:r>
          </a:p>
          <a:p>
            <a:r>
              <a:rPr lang="en-US" dirty="0" smtClean="0"/>
              <a:t>Restrictive, yet useful concurrency and component models are needed for which dedicated analysis tools </a:t>
            </a:r>
            <a:r>
              <a:rPr lang="en-US" i="1" dirty="0" smtClean="0"/>
              <a:t>can</a:t>
            </a:r>
            <a:r>
              <a:rPr lang="en-US" dirty="0" smtClean="0"/>
              <a:t> be developed</a:t>
            </a:r>
          </a:p>
          <a:p>
            <a:endParaRPr lang="en-US" dirty="0"/>
          </a:p>
        </p:txBody>
      </p:sp>
    </p:spTree>
    <p:extLst>
      <p:ext uri="{BB962C8B-B14F-4D97-AF65-F5344CB8AC3E}">
        <p14:creationId xmlns:p14="http://schemas.microsoft.com/office/powerpoint/2010/main" val="17961359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a:t>
            </a:r>
            <a:endParaRPr lang="en-US" dirty="0"/>
          </a:p>
        </p:txBody>
      </p:sp>
      <p:sp>
        <p:nvSpPr>
          <p:cNvPr id="6" name="Content Placeholder 2"/>
          <p:cNvSpPr>
            <a:spLocks noGrp="1"/>
          </p:cNvSpPr>
          <p:nvPr>
            <p:ph sz="quarter" idx="1"/>
          </p:nvPr>
        </p:nvSpPr>
        <p:spPr>
          <a:xfrm>
            <a:off x="152399" y="1141116"/>
            <a:ext cx="5148200" cy="3659484"/>
          </a:xfrm>
        </p:spPr>
        <p:txBody>
          <a:bodyPr>
            <a:noAutofit/>
          </a:bodyPr>
          <a:lstStyle/>
          <a:p>
            <a:r>
              <a:rPr lang="en-US" sz="2000" dirty="0" smtClean="0">
                <a:solidFill>
                  <a:schemeClr val="tx1"/>
                </a:solidFill>
              </a:rPr>
              <a:t>Supports actor concept.</a:t>
            </a:r>
          </a:p>
          <a:p>
            <a:r>
              <a:rPr lang="en-US" sz="2000" dirty="0" smtClean="0">
                <a:solidFill>
                  <a:schemeClr val="tx1"/>
                </a:solidFill>
              </a:rPr>
              <a:t>Resource sharing is strictly monitored and controlled.</a:t>
            </a:r>
          </a:p>
          <a:p>
            <a:r>
              <a:rPr lang="en-US" sz="2000" dirty="0" smtClean="0"/>
              <a:t>Fine-grained capability model that controls access to different system services.</a:t>
            </a:r>
            <a:endParaRPr lang="en-US" sz="2000" dirty="0" smtClean="0">
              <a:solidFill>
                <a:schemeClr val="tx1"/>
              </a:solidFill>
            </a:endParaRPr>
          </a:p>
          <a:p>
            <a:r>
              <a:rPr lang="en-US" sz="2000" dirty="0" smtClean="0">
                <a:solidFill>
                  <a:schemeClr val="tx1"/>
                </a:solidFill>
              </a:rPr>
              <a:t>All interactions among actors are via ‘</a:t>
            </a:r>
            <a:r>
              <a:rPr lang="en-US" sz="2000" b="1" dirty="0" smtClean="0">
                <a:solidFill>
                  <a:schemeClr val="tx1"/>
                </a:solidFill>
              </a:rPr>
              <a:t>secure transport</a:t>
            </a:r>
            <a:r>
              <a:rPr lang="en-US" sz="2000" dirty="0" smtClean="0">
                <a:solidFill>
                  <a:schemeClr val="tx1"/>
                </a:solidFill>
              </a:rPr>
              <a:t>’.</a:t>
            </a:r>
          </a:p>
          <a:p>
            <a:r>
              <a:rPr lang="en-US" sz="2000" dirty="0" smtClean="0">
                <a:solidFill>
                  <a:schemeClr val="tx1"/>
                </a:solidFill>
              </a:rPr>
              <a:t>Part of the Trusted Computing Base that enforces the MLS/MAC security policies.</a:t>
            </a:r>
          </a:p>
        </p:txBody>
      </p:sp>
      <p:sp>
        <p:nvSpPr>
          <p:cNvPr id="9" name="Content Placeholder 2"/>
          <p:cNvSpPr txBox="1">
            <a:spLocks/>
          </p:cNvSpPr>
          <p:nvPr/>
        </p:nvSpPr>
        <p:spPr>
          <a:xfrm>
            <a:off x="4835213" y="3810000"/>
            <a:ext cx="4419046" cy="1295400"/>
          </a:xfrm>
          <a:prstGeom prst="rect">
            <a:avLst/>
          </a:prstGeom>
        </p:spPr>
        <p:txBody>
          <a:bodyPr vert="horz">
            <a:noAutofit/>
          </a:bodyPr>
          <a:lstStyle/>
          <a:p>
            <a:pPr marL="731520" lvl="1" indent="-274320">
              <a:spcBef>
                <a:spcPts val="600"/>
              </a:spcBef>
              <a:buClr>
                <a:schemeClr val="accent1"/>
              </a:buClr>
              <a:buSzPct val="76000"/>
              <a:buFont typeface="Wingdings 3"/>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4" name="Group 3"/>
          <p:cNvGrpSpPr/>
          <p:nvPr/>
        </p:nvGrpSpPr>
        <p:grpSpPr>
          <a:xfrm>
            <a:off x="4942458" y="928343"/>
            <a:ext cx="3842496" cy="2432370"/>
            <a:chOff x="5285358" y="1905000"/>
            <a:chExt cx="3842496" cy="2432370"/>
          </a:xfrm>
        </p:grpSpPr>
        <p:pic>
          <p:nvPicPr>
            <p:cNvPr id="7" name="Picture 2"/>
            <p:cNvPicPr>
              <a:picLocks noChangeAspect="1" noChangeArrowheads="1"/>
            </p:cNvPicPr>
            <p:nvPr/>
          </p:nvPicPr>
          <p:blipFill>
            <a:blip r:embed="rId3" cstate="print"/>
            <a:srcRect/>
            <a:stretch>
              <a:fillRect/>
            </a:stretch>
          </p:blipFill>
          <p:spPr bwMode="auto">
            <a:xfrm>
              <a:off x="5285358" y="1905000"/>
              <a:ext cx="3842496" cy="2432370"/>
            </a:xfrm>
            <a:prstGeom prst="rect">
              <a:avLst/>
            </a:prstGeom>
            <a:noFill/>
            <a:ln w="9525">
              <a:noFill/>
              <a:miter lim="800000"/>
              <a:headEnd/>
              <a:tailEnd/>
            </a:ln>
            <a:effectLst/>
          </p:spPr>
        </p:pic>
        <p:sp>
          <p:nvSpPr>
            <p:cNvPr id="10" name="Rectangle 9"/>
            <p:cNvSpPr/>
            <p:nvPr/>
          </p:nvSpPr>
          <p:spPr>
            <a:xfrm>
              <a:off x="6808804" y="3866227"/>
              <a:ext cx="685800" cy="47114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grpSp>
      <p:sp>
        <p:nvSpPr>
          <p:cNvPr id="11" name="Content Placeholder 2"/>
          <p:cNvSpPr txBox="1">
            <a:spLocks/>
          </p:cNvSpPr>
          <p:nvPr/>
        </p:nvSpPr>
        <p:spPr>
          <a:xfrm>
            <a:off x="152400" y="4493916"/>
            <a:ext cx="8990696" cy="1983084"/>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Real-time scheduling model that supports mixed-criticality systems.</a:t>
            </a:r>
          </a:p>
          <a:p>
            <a:pPr lvl="1"/>
            <a:r>
              <a:rPr lang="en-US" sz="2000" dirty="0"/>
              <a:t>System (platform Actors – uses simple priority scheduling)</a:t>
            </a:r>
          </a:p>
          <a:p>
            <a:pPr lvl="1"/>
            <a:r>
              <a:rPr lang="en-US" sz="2000" dirty="0"/>
              <a:t>Application (uses temporal partitioning)</a:t>
            </a:r>
          </a:p>
          <a:p>
            <a:pPr lvl="1"/>
            <a:r>
              <a:rPr lang="en-US" sz="2000" dirty="0"/>
              <a:t>Best effort (uses CFS)</a:t>
            </a:r>
          </a:p>
          <a:p>
            <a:r>
              <a:rPr lang="en-US" sz="2000" dirty="0"/>
              <a:t>Temporal partitioning. Each partition is temporally separated from others.</a:t>
            </a:r>
          </a:p>
        </p:txBody>
      </p:sp>
    </p:spTree>
    <p:extLst>
      <p:ext uri="{BB962C8B-B14F-4D97-AF65-F5344CB8AC3E}">
        <p14:creationId xmlns:p14="http://schemas.microsoft.com/office/powerpoint/2010/main" val="3518312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Transport</a:t>
            </a:r>
            <a:endParaRPr lang="en-US" dirty="0"/>
          </a:p>
        </p:txBody>
      </p:sp>
      <p:sp>
        <p:nvSpPr>
          <p:cNvPr id="3" name="Content Placeholder 2"/>
          <p:cNvSpPr>
            <a:spLocks noGrp="1"/>
          </p:cNvSpPr>
          <p:nvPr>
            <p:ph idx="1"/>
          </p:nvPr>
        </p:nvSpPr>
        <p:spPr/>
        <p:txBody>
          <a:bodyPr>
            <a:normAutofit/>
          </a:bodyPr>
          <a:lstStyle/>
          <a:p>
            <a:r>
              <a:rPr lang="en-US" sz="2400" dirty="0" smtClean="0"/>
              <a:t>The secure transport mechanism enforces the following:</a:t>
            </a:r>
          </a:p>
          <a:p>
            <a:pPr lvl="1"/>
            <a:r>
              <a:rPr lang="en-US" sz="2000" dirty="0" smtClean="0"/>
              <a:t>Actors write messages only to </a:t>
            </a:r>
            <a:r>
              <a:rPr lang="en-US" sz="2000" b="1" dirty="0" smtClean="0"/>
              <a:t>endpoints.</a:t>
            </a:r>
          </a:p>
          <a:p>
            <a:pPr lvl="1"/>
            <a:r>
              <a:rPr lang="en-US" sz="2000" dirty="0" smtClean="0"/>
              <a:t>Endpoints and </a:t>
            </a:r>
            <a:r>
              <a:rPr lang="en-US" sz="2000" b="1" dirty="0" smtClean="0"/>
              <a:t>flows</a:t>
            </a:r>
            <a:r>
              <a:rPr lang="en-US" sz="2000" dirty="0" smtClean="0"/>
              <a:t> are configured only by trusted platform Actors; used by regular Actors.</a:t>
            </a:r>
          </a:p>
          <a:p>
            <a:pPr lvl="1"/>
            <a:r>
              <a:rPr lang="en-US" sz="2000" dirty="0" smtClean="0"/>
              <a:t>Enforces mandatory access control for the messages.</a:t>
            </a:r>
          </a:p>
          <a:p>
            <a:pPr lvl="1"/>
            <a:r>
              <a:rPr lang="en-US" sz="2000" dirty="0" smtClean="0"/>
              <a:t>Supports both UDP and SCTP protocols.</a:t>
            </a:r>
          </a:p>
          <a:p>
            <a:pPr lvl="1"/>
            <a:r>
              <a:rPr lang="en-US" sz="2000" dirty="0"/>
              <a:t>All messages must have an </a:t>
            </a:r>
            <a:r>
              <a:rPr lang="en-US" sz="2000" dirty="0" smtClean="0"/>
              <a:t>label assigned </a:t>
            </a:r>
            <a:r>
              <a:rPr lang="en-US" sz="2000" i="1" dirty="0"/>
              <a:t>by the sending </a:t>
            </a:r>
            <a:r>
              <a:rPr lang="en-US" sz="2000" i="1" dirty="0" smtClean="0"/>
              <a:t>actor.</a:t>
            </a:r>
          </a:p>
          <a:p>
            <a:pPr lvl="1"/>
            <a:r>
              <a:rPr lang="en-US" sz="2000" dirty="0"/>
              <a:t>The messages can go to a destination if and only if </a:t>
            </a:r>
            <a:r>
              <a:rPr lang="en-US" sz="2000" dirty="0" smtClean="0"/>
              <a:t>the destination </a:t>
            </a:r>
            <a:r>
              <a:rPr lang="en-US" sz="2000" dirty="0"/>
              <a:t>has a label that </a:t>
            </a:r>
            <a:r>
              <a:rPr lang="en-US" sz="2000" b="1" dirty="0"/>
              <a:t>dominates</a:t>
            </a:r>
            <a:r>
              <a:rPr lang="en-US" sz="2000" dirty="0"/>
              <a:t> the label of </a:t>
            </a:r>
            <a:r>
              <a:rPr lang="en-US" sz="2000" dirty="0" smtClean="0"/>
              <a:t>destination.</a:t>
            </a:r>
            <a:endParaRPr lang="en-US" sz="2000" dirty="0"/>
          </a:p>
          <a:p>
            <a:pPr lvl="1"/>
            <a:endParaRPr lang="en-US" sz="2000" dirty="0"/>
          </a:p>
          <a:p>
            <a:pPr lvl="1"/>
            <a:endParaRPr lang="en-US" sz="2000" dirty="0" smtClean="0"/>
          </a:p>
        </p:txBody>
      </p:sp>
      <p:grpSp>
        <p:nvGrpSpPr>
          <p:cNvPr id="35" name="Group 34"/>
          <p:cNvGrpSpPr/>
          <p:nvPr/>
        </p:nvGrpSpPr>
        <p:grpSpPr>
          <a:xfrm>
            <a:off x="762000" y="4419600"/>
            <a:ext cx="7119268" cy="2065806"/>
            <a:chOff x="762000" y="4419600"/>
            <a:chExt cx="7119268" cy="2065806"/>
          </a:xfrm>
        </p:grpSpPr>
        <p:sp>
          <p:nvSpPr>
            <p:cNvPr id="4" name="Rectangle 3"/>
            <p:cNvSpPr/>
            <p:nvPr/>
          </p:nvSpPr>
          <p:spPr>
            <a:xfrm>
              <a:off x="2784140" y="5354187"/>
              <a:ext cx="3583100" cy="441624"/>
            </a:xfrm>
            <a:prstGeom prst="rect">
              <a:avLst/>
            </a:prstGeom>
            <a:gradFill>
              <a:gsLst>
                <a:gs pos="0">
                  <a:schemeClr val="accent5">
                    <a:lumMod val="40000"/>
                    <a:lumOff val="60000"/>
                  </a:schemeClr>
                </a:gs>
                <a:gs pos="100000">
                  <a:schemeClr val="accent5">
                    <a:lumMod val="40000"/>
                    <a:lumOff val="60000"/>
                  </a:schemeClr>
                </a:gs>
                <a:gs pos="50000">
                  <a:schemeClr val="bg1"/>
                </a:gs>
              </a:gsLst>
            </a:grad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272858" y="4987004"/>
              <a:ext cx="1461621" cy="1213209"/>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ACTOR</a:t>
              </a:r>
              <a:r>
                <a:rPr lang="en-US" sz="2000" dirty="0">
                  <a:solidFill>
                    <a:schemeClr val="tx1"/>
                  </a:solidFill>
                </a:rPr>
                <a:t> A</a:t>
              </a:r>
            </a:p>
          </p:txBody>
        </p:sp>
        <p:sp>
          <p:nvSpPr>
            <p:cNvPr id="6" name="Rectangle 5"/>
            <p:cNvSpPr/>
            <p:nvPr/>
          </p:nvSpPr>
          <p:spPr>
            <a:xfrm>
              <a:off x="2631592" y="5297355"/>
              <a:ext cx="205762" cy="561958"/>
            </a:xfrm>
            <a:prstGeom prst="rect">
              <a:avLst/>
            </a:prstGeom>
            <a:gradFill>
              <a:gsLst>
                <a:gs pos="0">
                  <a:schemeClr val="bg1">
                    <a:lumMod val="65000"/>
                  </a:schemeClr>
                </a:gs>
                <a:gs pos="100000">
                  <a:schemeClr val="bg1">
                    <a:lumMod val="65000"/>
                  </a:schemeClr>
                </a:gs>
                <a:gs pos="50000">
                  <a:schemeClr val="bg1"/>
                </a:gs>
              </a:gsLst>
            </a:gra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419647" y="4987004"/>
              <a:ext cx="1461621" cy="1213209"/>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rgbClr val="000000"/>
                  </a:solidFill>
                </a:rPr>
                <a:t>ACTOR</a:t>
              </a:r>
              <a:r>
                <a:rPr lang="en-US" sz="2000">
                  <a:solidFill>
                    <a:srgbClr val="000000"/>
                  </a:solidFill>
                </a:rPr>
                <a:t> B</a:t>
              </a:r>
            </a:p>
          </p:txBody>
        </p:sp>
        <p:sp>
          <p:nvSpPr>
            <p:cNvPr id="8" name="Right Arrow 7"/>
            <p:cNvSpPr/>
            <p:nvPr/>
          </p:nvSpPr>
          <p:spPr>
            <a:xfrm>
              <a:off x="4192286" y="5451908"/>
              <a:ext cx="1199097" cy="215289"/>
            </a:xfrm>
            <a:prstGeom prst="rightArrow">
              <a:avLst>
                <a:gd name="adj1" fmla="val 41890"/>
                <a:gd name="adj2" fmla="val 50000"/>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4485615" y="5399617"/>
              <a:ext cx="581421" cy="321714"/>
              <a:chOff x="4164911" y="4611612"/>
              <a:chExt cx="581421" cy="321714"/>
            </a:xfrm>
            <a:effectLst/>
          </p:grpSpPr>
          <p:sp>
            <p:nvSpPr>
              <p:cNvPr id="10" name="Rectangle 9"/>
              <p:cNvSpPr/>
              <p:nvPr/>
            </p:nvSpPr>
            <p:spPr>
              <a:xfrm>
                <a:off x="4164911" y="4611612"/>
                <a:ext cx="581421" cy="321714"/>
              </a:xfrm>
              <a:prstGeom prst="rect">
                <a:avLst/>
              </a:prstGeom>
              <a:gradFill>
                <a:gsLst>
                  <a:gs pos="0">
                    <a:schemeClr val="bg1">
                      <a:lumMod val="75000"/>
                    </a:schemeClr>
                  </a:gs>
                  <a:gs pos="100000">
                    <a:schemeClr val="bg1">
                      <a:lumMod val="95000"/>
                    </a:schemeClr>
                  </a:gs>
                </a:gsLst>
              </a:gradFill>
              <a:ln w="1270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164911" y="4611612"/>
                <a:ext cx="298000" cy="212844"/>
              </a:xfrm>
              <a:prstGeom prst="line">
                <a:avLst/>
              </a:prstGeom>
              <a:ln w="12700"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4448332" y="4611612"/>
                <a:ext cx="298000" cy="212844"/>
              </a:xfrm>
              <a:prstGeom prst="line">
                <a:avLst/>
              </a:prstGeom>
              <a:ln w="12700"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4164911" y="4765675"/>
                <a:ext cx="216590" cy="167651"/>
              </a:xfrm>
              <a:prstGeom prst="line">
                <a:avLst/>
              </a:prstGeom>
              <a:ln w="12700"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529743" y="4765675"/>
                <a:ext cx="216589" cy="167651"/>
              </a:xfrm>
              <a:prstGeom prst="line">
                <a:avLst/>
              </a:prstGeom>
              <a:ln w="12700" cmpd="sng">
                <a:solidFill>
                  <a:srgbClr val="7F7F7F"/>
                </a:solidFill>
              </a:ln>
              <a:effectLst/>
            </p:spPr>
            <p:style>
              <a:lnRef idx="2">
                <a:schemeClr val="accent1"/>
              </a:lnRef>
              <a:fillRef idx="0">
                <a:schemeClr val="accent1"/>
              </a:fillRef>
              <a:effectRef idx="1">
                <a:schemeClr val="accent1"/>
              </a:effectRef>
              <a:fontRef idx="minor">
                <a:schemeClr val="tx1"/>
              </a:fontRef>
            </p:style>
          </p:cxnSp>
        </p:grpSp>
        <p:sp>
          <p:nvSpPr>
            <p:cNvPr id="15" name="Rectangle 14"/>
            <p:cNvSpPr/>
            <p:nvPr/>
          </p:nvSpPr>
          <p:spPr>
            <a:xfrm>
              <a:off x="6316760" y="5297355"/>
              <a:ext cx="205762" cy="561958"/>
            </a:xfrm>
            <a:prstGeom prst="rect">
              <a:avLst/>
            </a:prstGeom>
            <a:gradFill>
              <a:gsLst>
                <a:gs pos="0">
                  <a:schemeClr val="bg1">
                    <a:lumMod val="65000"/>
                  </a:schemeClr>
                </a:gs>
                <a:gs pos="100000">
                  <a:schemeClr val="bg1">
                    <a:lumMod val="65000"/>
                  </a:schemeClr>
                </a:gs>
                <a:gs pos="50000">
                  <a:schemeClr val="bg1"/>
                </a:gs>
              </a:gsLst>
            </a:gra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59239" y="5354187"/>
              <a:ext cx="413619" cy="441624"/>
            </a:xfrm>
            <a:prstGeom prst="rect">
              <a:avLst/>
            </a:prstGeom>
            <a:gradFill>
              <a:gsLst>
                <a:gs pos="0">
                  <a:schemeClr val="accent5">
                    <a:lumMod val="40000"/>
                    <a:lumOff val="60000"/>
                  </a:schemeClr>
                </a:gs>
                <a:gs pos="100000">
                  <a:schemeClr val="accent5">
                    <a:lumMod val="40000"/>
                    <a:lumOff val="60000"/>
                  </a:schemeClr>
                </a:gs>
                <a:gs pos="50000">
                  <a:schemeClr val="bg1"/>
                </a:gs>
              </a:gsLst>
            </a:grad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169971" y="5297355"/>
              <a:ext cx="205762" cy="561958"/>
            </a:xfrm>
            <a:prstGeom prst="rect">
              <a:avLst/>
            </a:prstGeom>
            <a:gradFill>
              <a:gsLst>
                <a:gs pos="0">
                  <a:schemeClr val="bg1">
                    <a:lumMod val="65000"/>
                  </a:schemeClr>
                </a:gs>
                <a:gs pos="100000">
                  <a:schemeClr val="bg1">
                    <a:lumMod val="65000"/>
                  </a:schemeClr>
                </a:gs>
                <a:gs pos="50000">
                  <a:schemeClr val="bg1"/>
                </a:gs>
              </a:gsLst>
            </a:gra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62000" y="5195433"/>
              <a:ext cx="198667" cy="7576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rot="5400000">
              <a:off x="6853799" y="4386586"/>
              <a:ext cx="613739" cy="757690"/>
              <a:chOff x="6330242" y="1304436"/>
              <a:chExt cx="613739" cy="757690"/>
            </a:xfrm>
            <a:effectLst/>
          </p:grpSpPr>
          <p:sp>
            <p:nvSpPr>
              <p:cNvPr id="20" name="Rectangle 19"/>
              <p:cNvSpPr/>
              <p:nvPr/>
            </p:nvSpPr>
            <p:spPr>
              <a:xfrm>
                <a:off x="6427481" y="1463190"/>
                <a:ext cx="413619" cy="441624"/>
              </a:xfrm>
              <a:prstGeom prst="rect">
                <a:avLst/>
              </a:prstGeom>
              <a:gradFill>
                <a:gsLst>
                  <a:gs pos="0">
                    <a:schemeClr val="accent5">
                      <a:lumMod val="40000"/>
                      <a:lumOff val="60000"/>
                    </a:schemeClr>
                  </a:gs>
                  <a:gs pos="100000">
                    <a:schemeClr val="accent5">
                      <a:lumMod val="40000"/>
                      <a:lumOff val="60000"/>
                    </a:schemeClr>
                  </a:gs>
                  <a:gs pos="50000">
                    <a:schemeClr val="bg1"/>
                  </a:gs>
                </a:gsLst>
              </a:gradFill>
              <a:ln>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738219" y="1406359"/>
                <a:ext cx="205762" cy="561958"/>
              </a:xfrm>
              <a:prstGeom prst="rect">
                <a:avLst/>
              </a:prstGeom>
              <a:gradFill>
                <a:gsLst>
                  <a:gs pos="0">
                    <a:schemeClr val="bg1">
                      <a:lumMod val="65000"/>
                    </a:schemeClr>
                  </a:gs>
                  <a:gs pos="100000">
                    <a:schemeClr val="bg1">
                      <a:lumMod val="65000"/>
                    </a:schemeClr>
                  </a:gs>
                  <a:gs pos="50000">
                    <a:schemeClr val="bg1"/>
                  </a:gs>
                </a:gsLs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330242" y="1304436"/>
                <a:ext cx="198667" cy="7576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p:nvGrpSpPr>
          <p:grpSpPr>
            <a:xfrm rot="16200000" flipV="1">
              <a:off x="6853799" y="5723491"/>
              <a:ext cx="613739" cy="757690"/>
              <a:chOff x="6330242" y="1304436"/>
              <a:chExt cx="613739" cy="757690"/>
            </a:xfrm>
            <a:effectLst/>
          </p:grpSpPr>
          <p:sp>
            <p:nvSpPr>
              <p:cNvPr id="24" name="Rectangle 23"/>
              <p:cNvSpPr/>
              <p:nvPr/>
            </p:nvSpPr>
            <p:spPr>
              <a:xfrm>
                <a:off x="6427481" y="1463190"/>
                <a:ext cx="413619" cy="441624"/>
              </a:xfrm>
              <a:prstGeom prst="rect">
                <a:avLst/>
              </a:prstGeom>
              <a:gradFill>
                <a:gsLst>
                  <a:gs pos="0">
                    <a:schemeClr val="accent5">
                      <a:lumMod val="40000"/>
                      <a:lumOff val="60000"/>
                    </a:schemeClr>
                  </a:gs>
                  <a:gs pos="100000">
                    <a:schemeClr val="accent5">
                      <a:lumMod val="40000"/>
                      <a:lumOff val="60000"/>
                    </a:schemeClr>
                  </a:gs>
                  <a:gs pos="50000">
                    <a:schemeClr val="bg1"/>
                  </a:gs>
                </a:gsLst>
              </a:gradFill>
              <a:ln>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738219" y="1406359"/>
                <a:ext cx="205762" cy="561958"/>
              </a:xfrm>
              <a:prstGeom prst="rect">
                <a:avLst/>
              </a:prstGeom>
              <a:gradFill>
                <a:gsLst>
                  <a:gs pos="0">
                    <a:schemeClr val="bg1">
                      <a:lumMod val="65000"/>
                    </a:schemeClr>
                  </a:gs>
                  <a:gs pos="100000">
                    <a:schemeClr val="bg1">
                      <a:lumMod val="65000"/>
                    </a:schemeClr>
                  </a:gs>
                  <a:gs pos="50000">
                    <a:schemeClr val="bg1"/>
                  </a:gs>
                </a:gsLs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330242" y="1304436"/>
                <a:ext cx="198667" cy="7576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TextBox 26"/>
            <p:cNvSpPr txBox="1"/>
            <p:nvPr/>
          </p:nvSpPr>
          <p:spPr>
            <a:xfrm>
              <a:off x="2498620" y="4419600"/>
              <a:ext cx="1238288" cy="400110"/>
            </a:xfrm>
            <a:prstGeom prst="rect">
              <a:avLst/>
            </a:prstGeom>
            <a:noFill/>
            <a:effectLst/>
          </p:spPr>
          <p:txBody>
            <a:bodyPr wrap="none" rtlCol="0">
              <a:spAutoFit/>
            </a:bodyPr>
            <a:lstStyle/>
            <a:p>
              <a:pPr algn="ctr"/>
              <a:r>
                <a:rPr lang="en-US" sz="1400" dirty="0"/>
                <a:t>ENDPOINT</a:t>
              </a:r>
              <a:r>
                <a:rPr lang="en-US" sz="2000" dirty="0"/>
                <a:t> E</a:t>
              </a:r>
              <a:r>
                <a:rPr lang="en-US" sz="2000" baseline="-25000" dirty="0"/>
                <a:t>A</a:t>
              </a:r>
              <a:endParaRPr lang="en-US" baseline="-25000" dirty="0"/>
            </a:p>
          </p:txBody>
        </p:sp>
        <p:sp>
          <p:nvSpPr>
            <p:cNvPr id="28" name="TextBox 27"/>
            <p:cNvSpPr txBox="1"/>
            <p:nvPr/>
          </p:nvSpPr>
          <p:spPr>
            <a:xfrm>
              <a:off x="3016014" y="6085296"/>
              <a:ext cx="791114" cy="400110"/>
            </a:xfrm>
            <a:prstGeom prst="rect">
              <a:avLst/>
            </a:prstGeom>
            <a:noFill/>
            <a:effectLst/>
          </p:spPr>
          <p:txBody>
            <a:bodyPr wrap="none" rtlCol="0">
              <a:spAutoFit/>
            </a:bodyPr>
            <a:lstStyle/>
            <a:p>
              <a:pPr algn="ctr"/>
              <a:r>
                <a:rPr lang="en-US" sz="1400"/>
                <a:t>FLOW</a:t>
              </a:r>
              <a:r>
                <a:rPr lang="en-US" sz="2000"/>
                <a:t> F</a:t>
              </a:r>
              <a:endParaRPr lang="en-US" baseline="-25000"/>
            </a:p>
          </p:txBody>
        </p:sp>
        <p:sp>
          <p:nvSpPr>
            <p:cNvPr id="29" name="TextBox 28"/>
            <p:cNvSpPr txBox="1"/>
            <p:nvPr/>
          </p:nvSpPr>
          <p:spPr>
            <a:xfrm>
              <a:off x="4648123" y="5971775"/>
              <a:ext cx="1169294" cy="400110"/>
            </a:xfrm>
            <a:prstGeom prst="rect">
              <a:avLst/>
            </a:prstGeom>
            <a:noFill/>
            <a:effectLst/>
          </p:spPr>
          <p:txBody>
            <a:bodyPr wrap="none" rtlCol="0">
              <a:spAutoFit/>
            </a:bodyPr>
            <a:lstStyle/>
            <a:p>
              <a:pPr algn="ctr"/>
              <a:r>
                <a:rPr lang="en-US" sz="1400"/>
                <a:t>MESSAGE</a:t>
              </a:r>
              <a:r>
                <a:rPr lang="en-US" sz="2000"/>
                <a:t> M</a:t>
              </a:r>
              <a:endParaRPr lang="en-US" baseline="-25000"/>
            </a:p>
          </p:txBody>
        </p:sp>
        <p:cxnSp>
          <p:nvCxnSpPr>
            <p:cNvPr id="30" name="Straight Connector 29"/>
            <p:cNvCxnSpPr>
              <a:endCxn id="27" idx="2"/>
            </p:cNvCxnSpPr>
            <p:nvPr/>
          </p:nvCxnSpPr>
          <p:spPr>
            <a:xfrm flipV="1">
              <a:off x="2833806" y="4819710"/>
              <a:ext cx="283958" cy="415617"/>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endCxn id="32" idx="2"/>
            </p:cNvCxnSpPr>
            <p:nvPr/>
          </p:nvCxnSpPr>
          <p:spPr>
            <a:xfrm flipH="1" flipV="1">
              <a:off x="6022021" y="4820426"/>
              <a:ext cx="281510" cy="41490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404705" y="4420316"/>
              <a:ext cx="1234632" cy="400110"/>
            </a:xfrm>
            <a:prstGeom prst="rect">
              <a:avLst/>
            </a:prstGeom>
            <a:noFill/>
            <a:effectLst/>
          </p:spPr>
          <p:txBody>
            <a:bodyPr wrap="none" rtlCol="0">
              <a:spAutoFit/>
            </a:bodyPr>
            <a:lstStyle/>
            <a:p>
              <a:pPr algn="ctr"/>
              <a:r>
                <a:rPr lang="en-US" sz="1400"/>
                <a:t>ENDPOINT</a:t>
              </a:r>
              <a:r>
                <a:rPr lang="en-US" sz="2000"/>
                <a:t> E</a:t>
              </a:r>
              <a:r>
                <a:rPr lang="en-US" sz="2000" baseline="-25000"/>
                <a:t>B</a:t>
              </a:r>
              <a:endParaRPr lang="en-US" baseline="-25000"/>
            </a:p>
          </p:txBody>
        </p:sp>
        <p:cxnSp>
          <p:nvCxnSpPr>
            <p:cNvPr id="33" name="Straight Connector 32"/>
            <p:cNvCxnSpPr/>
            <p:nvPr/>
          </p:nvCxnSpPr>
          <p:spPr>
            <a:xfrm flipV="1">
              <a:off x="3436902" y="5855553"/>
              <a:ext cx="163340" cy="3162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4969482" y="5760336"/>
              <a:ext cx="198667" cy="31217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76453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Component-Based Distributed Applications</a:t>
            </a:r>
            <a:endParaRPr lang="en-US" dirty="0"/>
          </a:p>
        </p:txBody>
      </p:sp>
      <p:sp>
        <p:nvSpPr>
          <p:cNvPr id="3" name="Content Placeholder 2"/>
          <p:cNvSpPr>
            <a:spLocks noGrp="1"/>
          </p:cNvSpPr>
          <p:nvPr>
            <p:ph sz="quarter" idx="1"/>
          </p:nvPr>
        </p:nvSpPr>
        <p:spPr>
          <a:xfrm>
            <a:off x="76200" y="1143000"/>
            <a:ext cx="3529926" cy="3200400"/>
          </a:xfrm>
        </p:spPr>
        <p:txBody>
          <a:bodyPr>
            <a:noAutofit/>
          </a:bodyPr>
          <a:lstStyle/>
          <a:p>
            <a:r>
              <a:rPr lang="en-US" sz="2000" dirty="0" smtClean="0"/>
              <a:t>Apps are architected as one or more actors that share information via secure messaging.</a:t>
            </a:r>
          </a:p>
          <a:p>
            <a:r>
              <a:rPr lang="en-US" sz="2000" dirty="0" smtClean="0"/>
              <a:t>Actors encapsulate components, with well-defined interaction semantics.</a:t>
            </a:r>
            <a:endParaRPr lang="en-US" sz="20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143000"/>
            <a:ext cx="5537874"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76200" y="3657600"/>
            <a:ext cx="9144000" cy="304800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Clearly delineate computational aspect from communication aspect</a:t>
            </a:r>
            <a:r>
              <a:rPr lang="en-US" sz="2000" dirty="0" smtClean="0"/>
              <a:t>. </a:t>
            </a:r>
          </a:p>
          <a:p>
            <a:r>
              <a:rPr lang="en-US" sz="2000" dirty="0" smtClean="0"/>
              <a:t>Utilizes connectors for adapting to different middleware implementations.</a:t>
            </a:r>
            <a:endParaRPr lang="en-US" sz="2000" dirty="0"/>
          </a:p>
          <a:p>
            <a:r>
              <a:rPr lang="en-US" sz="2000" dirty="0" smtClean="0"/>
              <a:t>Component </a:t>
            </a:r>
            <a:r>
              <a:rPr lang="en-US" sz="2000" dirty="0"/>
              <a:t>work is divided into operations which are scheduled one at a time.</a:t>
            </a:r>
          </a:p>
          <a:p>
            <a:r>
              <a:rPr lang="en-US" sz="2000" dirty="0"/>
              <a:t>The </a:t>
            </a:r>
            <a:r>
              <a:rPr lang="en-US" sz="2000" dirty="0" smtClean="0"/>
              <a:t>business logic code </a:t>
            </a:r>
            <a:r>
              <a:rPr lang="en-US" sz="2000" dirty="0"/>
              <a:t>written by developers is free from any synchronization code, which is one of the common mistakes made by developers.</a:t>
            </a:r>
          </a:p>
          <a:p>
            <a:r>
              <a:rPr lang="en-US" sz="2000" dirty="0" smtClean="0"/>
              <a:t>Provides different scheduling policies for operations: First-In </a:t>
            </a:r>
            <a:r>
              <a:rPr lang="en-US" sz="2000" dirty="0"/>
              <a:t>First-Out, Priority, Earliest Deadline First.</a:t>
            </a:r>
          </a:p>
          <a:p>
            <a:endParaRPr lang="en-US" sz="2000" dirty="0" smtClean="0"/>
          </a:p>
        </p:txBody>
      </p:sp>
    </p:spTree>
    <p:extLst>
      <p:ext uri="{BB962C8B-B14F-4D97-AF65-F5344CB8AC3E}">
        <p14:creationId xmlns:p14="http://schemas.microsoft.com/office/powerpoint/2010/main" val="3253941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Development and Integration Environment</a:t>
            </a:r>
            <a:endParaRPr lang="en-US" dirty="0"/>
          </a:p>
        </p:txBody>
      </p:sp>
      <p:sp>
        <p:nvSpPr>
          <p:cNvPr id="6" name="Content Placeholder 2"/>
          <p:cNvSpPr>
            <a:spLocks noGrp="1"/>
          </p:cNvSpPr>
          <p:nvPr>
            <p:ph sz="quarter" idx="1"/>
          </p:nvPr>
        </p:nvSpPr>
        <p:spPr>
          <a:xfrm>
            <a:off x="0" y="762000"/>
            <a:ext cx="4705350" cy="5454643"/>
          </a:xfrm>
          <a:solidFill>
            <a:schemeClr val="bg1"/>
          </a:solidFill>
        </p:spPr>
        <p:txBody>
          <a:bodyPr>
            <a:noAutofit/>
          </a:bodyPr>
          <a:lstStyle/>
          <a:p>
            <a:r>
              <a:rPr lang="en-US" sz="1800" dirty="0" smtClean="0"/>
              <a:t>Designer creates architectural models   for actors and components, and their interactions</a:t>
            </a:r>
          </a:p>
          <a:p>
            <a:r>
              <a:rPr lang="en-US" sz="1800" dirty="0" smtClean="0"/>
              <a:t>Models are annotated with resource needs, names for security labels,  pre/post-conditions, invariants, etc. </a:t>
            </a:r>
          </a:p>
          <a:p>
            <a:r>
              <a:rPr lang="en-US" sz="1800" dirty="0" smtClean="0"/>
              <a:t>Software generator tools produce skeleton/glue code for the application modules</a:t>
            </a:r>
          </a:p>
          <a:p>
            <a:r>
              <a:rPr lang="en-US" sz="1800" dirty="0" smtClean="0"/>
              <a:t>Conventional development environment is used to supply algorithmic parts </a:t>
            </a:r>
          </a:p>
          <a:p>
            <a:pPr lvl="1"/>
            <a:r>
              <a:rPr lang="en-US" sz="1600" dirty="0" smtClean="0"/>
              <a:t>Option: import code generated by code generators, like </a:t>
            </a:r>
            <a:r>
              <a:rPr lang="en-US" sz="1600" dirty="0" err="1" smtClean="0"/>
              <a:t>Matlab</a:t>
            </a:r>
            <a:r>
              <a:rPr lang="en-US" sz="1600" dirty="0" smtClean="0"/>
              <a:t>/Real-time Workshop</a:t>
            </a:r>
          </a:p>
          <a:p>
            <a:pPr marL="91440" indent="-228600">
              <a:buClr>
                <a:schemeClr val="bg1">
                  <a:shade val="50000"/>
                </a:schemeClr>
              </a:buClr>
            </a:pPr>
            <a:r>
              <a:rPr lang="en-US" sz="1800" dirty="0" smtClean="0"/>
              <a:t>System </a:t>
            </a:r>
            <a:r>
              <a:rPr lang="en-US" sz="1800" dirty="0"/>
              <a:t>integrator verifies and assembles complete software </a:t>
            </a:r>
            <a:r>
              <a:rPr lang="en-US" sz="1800" dirty="0" smtClean="0"/>
              <a:t>suite</a:t>
            </a:r>
          </a:p>
          <a:p>
            <a:pPr marL="365760" lvl="1" indent="-228600">
              <a:buClr>
                <a:schemeClr val="bg1">
                  <a:shade val="50000"/>
                </a:schemeClr>
              </a:buClr>
            </a:pPr>
            <a:r>
              <a:rPr lang="en-US" sz="1600" dirty="0" smtClean="0"/>
              <a:t>Check </a:t>
            </a:r>
            <a:r>
              <a:rPr lang="en-US" sz="1600" dirty="0"/>
              <a:t>information flows for policy </a:t>
            </a:r>
            <a:r>
              <a:rPr lang="en-US" sz="1600" dirty="0" smtClean="0"/>
              <a:t>violations</a:t>
            </a:r>
          </a:p>
          <a:p>
            <a:pPr marL="365760" lvl="1" indent="-228600">
              <a:buClr>
                <a:schemeClr val="bg1">
                  <a:shade val="50000"/>
                </a:schemeClr>
              </a:buClr>
            </a:pPr>
            <a:r>
              <a:rPr lang="en-US" sz="1600" dirty="0" smtClean="0"/>
              <a:t>Perform </a:t>
            </a:r>
            <a:r>
              <a:rPr lang="en-US" sz="1600" dirty="0"/>
              <a:t>admittance tests by checking application communication requirements against expected network resource profile</a:t>
            </a:r>
          </a:p>
          <a:p>
            <a:pPr lvl="1"/>
            <a:endParaRPr lang="en-US" sz="1800" dirty="0" smtClean="0"/>
          </a:p>
        </p:txBody>
      </p:sp>
      <p:sp>
        <p:nvSpPr>
          <p:cNvPr id="19" name="Rectangle 18"/>
          <p:cNvSpPr/>
          <p:nvPr/>
        </p:nvSpPr>
        <p:spPr>
          <a:xfrm>
            <a:off x="6343650" y="2819406"/>
            <a:ext cx="495300" cy="147157"/>
          </a:xfrm>
          <a:prstGeom prst="rect">
            <a:avLst/>
          </a:prstGeom>
          <a:solidFill>
            <a:srgbClr val="496E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4495800" y="685800"/>
            <a:ext cx="4572000" cy="5409657"/>
            <a:chOff x="4572000" y="1431826"/>
            <a:chExt cx="4572000" cy="5409657"/>
          </a:xfrm>
        </p:grpSpPr>
        <p:cxnSp>
          <p:nvCxnSpPr>
            <p:cNvPr id="18" name="Straight Connector 17"/>
            <p:cNvCxnSpPr/>
            <p:nvPr/>
          </p:nvCxnSpPr>
          <p:spPr>
            <a:xfrm>
              <a:off x="5933090" y="2810778"/>
              <a:ext cx="2933700" cy="892640"/>
            </a:xfrm>
            <a:prstGeom prst="line">
              <a:avLst/>
            </a:prstGeom>
          </p:spPr>
          <p:style>
            <a:lnRef idx="2">
              <a:schemeClr val="dk1"/>
            </a:lnRef>
            <a:fillRef idx="0">
              <a:schemeClr val="dk1"/>
            </a:fillRef>
            <a:effectRef idx="1">
              <a:schemeClr val="dk1"/>
            </a:effectRef>
            <a:fontRef idx="minor">
              <a:schemeClr val="tx1"/>
            </a:fontRef>
          </p:style>
        </p:cxnSp>
        <p:grpSp>
          <p:nvGrpSpPr>
            <p:cNvPr id="14" name="Group 13"/>
            <p:cNvGrpSpPr/>
            <p:nvPr/>
          </p:nvGrpSpPr>
          <p:grpSpPr>
            <a:xfrm>
              <a:off x="4838700" y="3712040"/>
              <a:ext cx="4038600" cy="3129443"/>
              <a:chOff x="4343400" y="3195157"/>
              <a:chExt cx="4038600" cy="3129443"/>
            </a:xfrm>
          </p:grpSpPr>
          <p:sp>
            <p:nvSpPr>
              <p:cNvPr id="13" name="Rectangle 12"/>
              <p:cNvSpPr/>
              <p:nvPr/>
            </p:nvSpPr>
            <p:spPr>
              <a:xfrm>
                <a:off x="4343400" y="3195157"/>
                <a:ext cx="4038600" cy="3129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4572000" y="3403984"/>
                <a:ext cx="3352800" cy="2707867"/>
                <a:chOff x="4572000" y="3403984"/>
                <a:chExt cx="3352800" cy="2707867"/>
              </a:xfrm>
            </p:grpSpPr>
            <p:pic>
              <p:nvPicPr>
                <p:cNvPr id="7" name="Picture 6"/>
                <p:cNvPicPr>
                  <a:picLocks noChangeAspect="1" noChangeArrowheads="1"/>
                </p:cNvPicPr>
                <p:nvPr/>
              </p:nvPicPr>
              <p:blipFill>
                <a:blip r:embed="rId3" cstate="print"/>
                <a:srcRect/>
                <a:stretch>
                  <a:fillRect/>
                </a:stretch>
              </p:blipFill>
              <p:spPr bwMode="auto">
                <a:xfrm>
                  <a:off x="4572000" y="3403984"/>
                  <a:ext cx="3048000" cy="2707867"/>
                </a:xfrm>
                <a:prstGeom prst="rect">
                  <a:avLst/>
                </a:prstGeom>
                <a:noFill/>
                <a:ln w="9525">
                  <a:noFill/>
                  <a:miter lim="800000"/>
                  <a:headEnd/>
                  <a:tailEnd/>
                </a:ln>
                <a:effectLst/>
              </p:spPr>
            </p:pic>
            <p:pic>
              <p:nvPicPr>
                <p:cNvPr id="1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5276762"/>
                  <a:ext cx="838200" cy="61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1" name="Group 20"/>
            <p:cNvGrpSpPr/>
            <p:nvPr/>
          </p:nvGrpSpPr>
          <p:grpSpPr>
            <a:xfrm>
              <a:off x="4572000" y="1431826"/>
              <a:ext cx="4572000" cy="1909177"/>
              <a:chOff x="4572000" y="1431826"/>
              <a:chExt cx="4572000" cy="1909177"/>
            </a:xfrm>
          </p:grpSpPr>
          <p:pic>
            <p:nvPicPr>
              <p:cNvPr id="12" name="Picture 2"/>
              <p:cNvPicPr>
                <a:picLocks noChangeAspect="1" noChangeArrowheads="1"/>
              </p:cNvPicPr>
              <p:nvPr/>
            </p:nvPicPr>
            <p:blipFill>
              <a:blip r:embed="rId5" cstate="print"/>
              <a:srcRect/>
              <a:stretch>
                <a:fillRect/>
              </a:stretch>
            </p:blipFill>
            <p:spPr bwMode="auto">
              <a:xfrm>
                <a:off x="4572000" y="1431826"/>
                <a:ext cx="4572000" cy="1909177"/>
              </a:xfrm>
              <a:prstGeom prst="rect">
                <a:avLst/>
              </a:prstGeom>
              <a:noFill/>
              <a:ln w="9525">
                <a:noFill/>
                <a:miter lim="800000"/>
                <a:headEnd/>
                <a:tailEnd/>
              </a:ln>
              <a:effectLst/>
            </p:spPr>
          </p:pic>
          <p:sp>
            <p:nvSpPr>
              <p:cNvPr id="20" name="Rectangle 19"/>
              <p:cNvSpPr/>
              <p:nvPr/>
            </p:nvSpPr>
            <p:spPr>
              <a:xfrm>
                <a:off x="6096000" y="2667000"/>
                <a:ext cx="990600" cy="59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libraries</a:t>
                </a:r>
                <a:endParaRPr lang="en-US" dirty="0"/>
              </a:p>
            </p:txBody>
          </p:sp>
        </p:grpSp>
      </p:grpSp>
      <p:cxnSp>
        <p:nvCxnSpPr>
          <p:cNvPr id="16" name="Straight Connector 15"/>
          <p:cNvCxnSpPr/>
          <p:nvPr/>
        </p:nvCxnSpPr>
        <p:spPr>
          <a:xfrm>
            <a:off x="4495800" y="2064752"/>
            <a:ext cx="304800" cy="90181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608206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513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77" y="228600"/>
            <a:ext cx="8652557" cy="576417"/>
          </a:xfrm>
        </p:spPr>
        <p:txBody>
          <a:bodyPr>
            <a:normAutofit/>
          </a:bodyPr>
          <a:lstStyle/>
          <a:p>
            <a:r>
              <a:rPr lang="en-US" sz="2800" dirty="0" smtClean="0"/>
              <a:t>Example: DREMS Orbital Satellite Platform 1/2</a:t>
            </a:r>
            <a:endParaRPr lang="en-US" sz="2800" dirty="0"/>
          </a:p>
        </p:txBody>
      </p:sp>
      <p:sp>
        <p:nvSpPr>
          <p:cNvPr id="6" name="Rectangle 5"/>
          <p:cNvSpPr/>
          <p:nvPr/>
        </p:nvSpPr>
        <p:spPr>
          <a:xfrm>
            <a:off x="685800" y="762000"/>
            <a:ext cx="7696200" cy="5596354"/>
          </a:xfrm>
          <a:prstGeom prst="rect">
            <a:avLst/>
          </a:prstGeom>
          <a:solidFill>
            <a:schemeClr val="bg1"/>
          </a:solidFill>
          <a:ln>
            <a:solidFill>
              <a:schemeClr val="tx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7" name="Picture 2" descr="C:\Users\Pranav\Downloads\entire_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031" y="3676671"/>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Pranav\Downloads\satell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631" y="104314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Pranav\Downloads\satell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231" y="118764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Pranav\Downloads\satell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431" y="2787849"/>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5919031" y="2178249"/>
            <a:ext cx="838200" cy="762000"/>
          </a:xfrm>
          <a:prstGeom prst="straightConnector1">
            <a:avLst/>
          </a:prstGeom>
          <a:ln w="22225">
            <a:solidFill>
              <a:schemeClr val="accent1"/>
            </a:solidFill>
            <a:prstDash val="sysDot"/>
            <a:headEnd type="arrow"/>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6071431" y="1721049"/>
            <a:ext cx="685800" cy="0"/>
          </a:xfrm>
          <a:prstGeom prst="straightConnector1">
            <a:avLst/>
          </a:prstGeom>
          <a:ln w="22225">
            <a:solidFill>
              <a:schemeClr val="accent1"/>
            </a:solidFill>
            <a:prstDash val="sysDot"/>
            <a:headEnd type="arrow"/>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10" idx="0"/>
          </p:cNvCxnSpPr>
          <p:nvPr/>
        </p:nvCxnSpPr>
        <p:spPr>
          <a:xfrm flipV="1">
            <a:off x="7443031" y="2216349"/>
            <a:ext cx="0" cy="571500"/>
          </a:xfrm>
          <a:prstGeom prst="straightConnector1">
            <a:avLst/>
          </a:prstGeom>
          <a:ln w="22225">
            <a:solidFill>
              <a:schemeClr val="accent1"/>
            </a:solidFill>
            <a:prstDash val="sysDot"/>
            <a:headEnd type="arrow"/>
            <a:tailEnd type="arrow"/>
          </a:ln>
        </p:spPr>
        <p:style>
          <a:lnRef idx="3">
            <a:schemeClr val="accent2"/>
          </a:lnRef>
          <a:fillRef idx="0">
            <a:schemeClr val="accent2"/>
          </a:fillRef>
          <a:effectRef idx="2">
            <a:schemeClr val="accent2"/>
          </a:effectRef>
          <a:fontRef idx="minor">
            <a:schemeClr val="tx1"/>
          </a:fontRef>
        </p:style>
      </p:cxnSp>
      <p:pic>
        <p:nvPicPr>
          <p:cNvPr id="1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09813">
            <a:off x="5947188" y="3494416"/>
            <a:ext cx="988648" cy="600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6818120" y="3794541"/>
            <a:ext cx="1371600" cy="523220"/>
          </a:xfrm>
          <a:prstGeom prst="rect">
            <a:avLst/>
          </a:prstGeom>
          <a:noFill/>
        </p:spPr>
        <p:txBody>
          <a:bodyPr wrap="square" rtlCol="0">
            <a:spAutoFit/>
          </a:bodyPr>
          <a:lstStyle/>
          <a:p>
            <a:pPr algn="ctr"/>
            <a:r>
              <a:rPr lang="en-US" sz="1400" b="1" dirty="0" smtClean="0"/>
              <a:t>Sat 1</a:t>
            </a:r>
          </a:p>
          <a:p>
            <a:pPr algn="ctr"/>
            <a:r>
              <a:rPr lang="en-US" sz="1400" b="1" dirty="0" smtClean="0"/>
              <a:t>Cluster Leader</a:t>
            </a:r>
            <a:endParaRPr lang="en-US" sz="1400" b="1" dirty="0"/>
          </a:p>
        </p:txBody>
      </p:sp>
      <p:sp>
        <p:nvSpPr>
          <p:cNvPr id="16" name="TextBox 15"/>
          <p:cNvSpPr txBox="1"/>
          <p:nvPr/>
        </p:nvSpPr>
        <p:spPr>
          <a:xfrm>
            <a:off x="6681031" y="1002051"/>
            <a:ext cx="1371600" cy="307777"/>
          </a:xfrm>
          <a:prstGeom prst="rect">
            <a:avLst/>
          </a:prstGeom>
          <a:noFill/>
        </p:spPr>
        <p:txBody>
          <a:bodyPr wrap="square" rtlCol="0">
            <a:spAutoFit/>
          </a:bodyPr>
          <a:lstStyle/>
          <a:p>
            <a:pPr algn="ctr"/>
            <a:r>
              <a:rPr lang="en-US" sz="1400" b="1" dirty="0" smtClean="0"/>
              <a:t>Sat 2</a:t>
            </a:r>
            <a:endParaRPr lang="en-US" sz="1400" b="1" dirty="0"/>
          </a:p>
        </p:txBody>
      </p:sp>
      <p:sp>
        <p:nvSpPr>
          <p:cNvPr id="17" name="TextBox 16"/>
          <p:cNvSpPr txBox="1"/>
          <p:nvPr/>
        </p:nvSpPr>
        <p:spPr>
          <a:xfrm>
            <a:off x="4869726" y="889253"/>
            <a:ext cx="1371600" cy="307777"/>
          </a:xfrm>
          <a:prstGeom prst="rect">
            <a:avLst/>
          </a:prstGeom>
          <a:noFill/>
        </p:spPr>
        <p:txBody>
          <a:bodyPr wrap="square" rtlCol="0">
            <a:spAutoFit/>
          </a:bodyPr>
          <a:lstStyle/>
          <a:p>
            <a:pPr algn="ctr"/>
            <a:r>
              <a:rPr lang="en-US" sz="1400" b="1" dirty="0" smtClean="0"/>
              <a:t>Sat 3</a:t>
            </a:r>
            <a:endParaRPr lang="en-US" sz="1400" b="1" dirty="0"/>
          </a:p>
        </p:txBody>
      </p:sp>
      <p:sp>
        <p:nvSpPr>
          <p:cNvPr id="18" name="TextBox 17"/>
          <p:cNvSpPr txBox="1"/>
          <p:nvPr/>
        </p:nvSpPr>
        <p:spPr>
          <a:xfrm>
            <a:off x="4638701" y="3089672"/>
            <a:ext cx="1466316" cy="307777"/>
          </a:xfrm>
          <a:prstGeom prst="rect">
            <a:avLst/>
          </a:prstGeom>
          <a:noFill/>
        </p:spPr>
        <p:txBody>
          <a:bodyPr wrap="square" rtlCol="0">
            <a:spAutoFit/>
          </a:bodyPr>
          <a:lstStyle/>
          <a:p>
            <a:pPr algn="ctr"/>
            <a:r>
              <a:rPr lang="en-US" sz="1400" b="1" dirty="0" smtClean="0"/>
              <a:t>Ground Network</a:t>
            </a:r>
            <a:endParaRPr lang="en-US" sz="1400" b="1" dirty="0"/>
          </a:p>
        </p:txBody>
      </p:sp>
      <p:cxnSp>
        <p:nvCxnSpPr>
          <p:cNvPr id="19" name="Straight Connector 18"/>
          <p:cNvCxnSpPr>
            <a:stCxn id="6" idx="0"/>
            <a:endCxn id="6" idx="2"/>
          </p:cNvCxnSpPr>
          <p:nvPr/>
        </p:nvCxnSpPr>
        <p:spPr>
          <a:xfrm>
            <a:off x="4533900" y="762000"/>
            <a:ext cx="0" cy="5596354"/>
          </a:xfrm>
          <a:prstGeom prst="line">
            <a:avLst/>
          </a:prstGeom>
          <a:ln w="19050">
            <a:prstDash val="sysDot"/>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60761" y="5948517"/>
            <a:ext cx="2775758" cy="338554"/>
          </a:xfrm>
          <a:prstGeom prst="rect">
            <a:avLst/>
          </a:prstGeom>
          <a:noFill/>
        </p:spPr>
        <p:txBody>
          <a:bodyPr wrap="square" rtlCol="0">
            <a:spAutoFit/>
          </a:bodyPr>
          <a:lstStyle/>
          <a:p>
            <a:r>
              <a:rPr lang="en-US" sz="1600" b="1" dirty="0" smtClean="0"/>
              <a:t>DESIGN-TIME MODELING</a:t>
            </a:r>
            <a:endParaRPr lang="en-US" sz="1600" b="1" dirty="0"/>
          </a:p>
        </p:txBody>
      </p:sp>
      <p:sp>
        <p:nvSpPr>
          <p:cNvPr id="21" name="TextBox 20"/>
          <p:cNvSpPr txBox="1"/>
          <p:nvPr/>
        </p:nvSpPr>
        <p:spPr>
          <a:xfrm>
            <a:off x="4758286" y="5992311"/>
            <a:ext cx="4257526" cy="338554"/>
          </a:xfrm>
          <a:prstGeom prst="rect">
            <a:avLst/>
          </a:prstGeom>
          <a:noFill/>
        </p:spPr>
        <p:txBody>
          <a:bodyPr wrap="square" rtlCol="0">
            <a:spAutoFit/>
          </a:bodyPr>
          <a:lstStyle/>
          <a:p>
            <a:r>
              <a:rPr lang="en-US" sz="1600" b="1" dirty="0" smtClean="0"/>
              <a:t>RUN-TIME DEPLOYMENT/MANAGEMENT</a:t>
            </a:r>
            <a:endParaRPr lang="en-US" sz="1600" b="1" dirty="0"/>
          </a:p>
        </p:txBody>
      </p:sp>
      <p:sp>
        <p:nvSpPr>
          <p:cNvPr id="22" name="Right Arrow 21"/>
          <p:cNvSpPr/>
          <p:nvPr/>
        </p:nvSpPr>
        <p:spPr>
          <a:xfrm>
            <a:off x="3505199" y="6019800"/>
            <a:ext cx="1243413" cy="2835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TextBox 22"/>
          <p:cNvSpPr txBox="1"/>
          <p:nvPr/>
        </p:nvSpPr>
        <p:spPr>
          <a:xfrm>
            <a:off x="4596813" y="4865463"/>
            <a:ext cx="3751389" cy="1038582"/>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100" b="1" dirty="0" smtClean="0"/>
              <a:t>Platform management actors </a:t>
            </a:r>
            <a:r>
              <a:rPr lang="en-US" sz="1100" dirty="0" smtClean="0"/>
              <a:t>on each satellite provide the capability to </a:t>
            </a:r>
            <a:r>
              <a:rPr lang="en-US" sz="1100" b="1" dirty="0" smtClean="0"/>
              <a:t>configure</a:t>
            </a:r>
            <a:r>
              <a:rPr lang="en-US" sz="1100" dirty="0" smtClean="0"/>
              <a:t>,</a:t>
            </a:r>
            <a:r>
              <a:rPr lang="en-US" sz="1100" b="1" dirty="0" smtClean="0"/>
              <a:t> deploy </a:t>
            </a:r>
            <a:r>
              <a:rPr lang="en-US" sz="1100" dirty="0" smtClean="0"/>
              <a:t>and</a:t>
            </a:r>
            <a:r>
              <a:rPr lang="en-US" sz="1100" b="1" dirty="0" smtClean="0"/>
              <a:t> manage</a:t>
            </a:r>
            <a:r>
              <a:rPr lang="en-US" sz="1100" dirty="0" smtClean="0"/>
              <a:t> the applications and their actors.</a:t>
            </a:r>
          </a:p>
          <a:p>
            <a:pPr marL="285750" indent="-285750">
              <a:buFont typeface="Arial" panose="020B0604020202020204" pitchFamily="34" charset="0"/>
              <a:buChar char="•"/>
            </a:pPr>
            <a:r>
              <a:rPr lang="en-US" sz="1100" dirty="0" smtClean="0"/>
              <a:t>These  actors seamlessly share the CPU with the deployed applications.</a:t>
            </a:r>
            <a:endParaRPr lang="en-US" sz="1100" dirty="0"/>
          </a:p>
        </p:txBody>
      </p:sp>
      <p:sp>
        <p:nvSpPr>
          <p:cNvPr id="24" name="Rectangle 23"/>
          <p:cNvSpPr/>
          <p:nvPr/>
        </p:nvSpPr>
        <p:spPr>
          <a:xfrm>
            <a:off x="954279" y="880435"/>
            <a:ext cx="3200400" cy="1524000"/>
          </a:xfrm>
          <a:prstGeom prst="rect">
            <a:avLst/>
          </a:prstGeom>
          <a:gradFill flip="none" rotWithShape="1">
            <a:gsLst>
              <a:gs pos="0">
                <a:schemeClr val="bg1"/>
              </a:gs>
              <a:gs pos="100000">
                <a:schemeClr val="accent1">
                  <a:tint val="15000"/>
                  <a:satMod val="350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smtClean="0"/>
              <a:t>Software Bundle on each satellite</a:t>
            </a:r>
          </a:p>
          <a:p>
            <a:pPr algn="ctr"/>
            <a:endParaRPr lang="en-US" sz="1400" b="1" dirty="0" smtClean="0"/>
          </a:p>
          <a:p>
            <a:pPr algn="ctr"/>
            <a:endParaRPr lang="en-US" sz="1400" b="1" dirty="0" smtClean="0"/>
          </a:p>
          <a:p>
            <a:pPr algn="ctr"/>
            <a:endParaRPr lang="en-US" sz="1400" b="1" dirty="0" smtClean="0"/>
          </a:p>
          <a:p>
            <a:pPr algn="ctr"/>
            <a:endParaRPr lang="en-US" sz="1400" b="1" dirty="0"/>
          </a:p>
          <a:p>
            <a:pPr algn="ctr"/>
            <a:endParaRPr lang="en-US" sz="1400" b="1" dirty="0"/>
          </a:p>
        </p:txBody>
      </p:sp>
      <p:graphicFrame>
        <p:nvGraphicFramePr>
          <p:cNvPr id="25" name="Table 24"/>
          <p:cNvGraphicFramePr>
            <a:graphicFrameLocks noGrp="1"/>
          </p:cNvGraphicFramePr>
          <p:nvPr>
            <p:extLst>
              <p:ext uri="{D42A27DB-BD31-4B8C-83A1-F6EECF244321}">
                <p14:modId xmlns:p14="http://schemas.microsoft.com/office/powerpoint/2010/main" val="1198296118"/>
              </p:ext>
            </p:extLst>
          </p:nvPr>
        </p:nvGraphicFramePr>
        <p:xfrm>
          <a:off x="914399" y="2517303"/>
          <a:ext cx="3352801" cy="3230880"/>
        </p:xfrm>
        <a:graphic>
          <a:graphicData uri="http://schemas.openxmlformats.org/drawingml/2006/table">
            <a:tbl>
              <a:tblPr firstRow="1" bandRow="1">
                <a:tableStyleId>{7DF18680-E054-41AD-8BC1-D1AEF772440D}</a:tableStyleId>
              </a:tblPr>
              <a:tblGrid>
                <a:gridCol w="1018106"/>
                <a:gridCol w="1018106"/>
                <a:gridCol w="1316589"/>
              </a:tblGrid>
              <a:tr h="449179">
                <a:tc>
                  <a:txBody>
                    <a:bodyPr/>
                    <a:lstStyle/>
                    <a:p>
                      <a:pPr algn="ctr"/>
                      <a:r>
                        <a:rPr lang="en-US" sz="1100" b="1" dirty="0" smtClean="0"/>
                        <a:t>Application</a:t>
                      </a:r>
                      <a:endParaRPr lang="en-US" sz="1100" b="1" dirty="0"/>
                    </a:p>
                  </a:txBody>
                  <a:tcPr anchor="ctr"/>
                </a:tc>
                <a:tc>
                  <a:txBody>
                    <a:bodyPr/>
                    <a:lstStyle/>
                    <a:p>
                      <a:pPr algn="ctr"/>
                      <a:r>
                        <a:rPr lang="en-US" sz="1100" b="1" dirty="0" smtClean="0"/>
                        <a:t>Software Components</a:t>
                      </a:r>
                      <a:endParaRPr lang="en-US" sz="1100" b="1" dirty="0"/>
                    </a:p>
                  </a:txBody>
                  <a:tcPr anchor="ctr"/>
                </a:tc>
                <a:tc>
                  <a:txBody>
                    <a:bodyPr/>
                    <a:lstStyle/>
                    <a:p>
                      <a:pPr algn="ctr"/>
                      <a:r>
                        <a:rPr lang="en-US" sz="1100" b="1" dirty="0" smtClean="0"/>
                        <a:t>Partition</a:t>
                      </a:r>
                      <a:endParaRPr lang="en-US" sz="1100" b="1" dirty="0"/>
                    </a:p>
                  </a:txBody>
                  <a:tcPr anchor="ctr"/>
                </a:tc>
              </a:tr>
              <a:tr h="449179">
                <a:tc rowSpan="4">
                  <a:txBody>
                    <a:bodyPr/>
                    <a:lstStyle/>
                    <a:p>
                      <a:pPr algn="ctr"/>
                      <a:r>
                        <a:rPr lang="en-US" sz="1100" b="1" dirty="0" smtClean="0"/>
                        <a:t>Cluster Flight Application (CFA)</a:t>
                      </a:r>
                      <a:endParaRPr lang="en-US" sz="1100" b="1" dirty="0"/>
                    </a:p>
                  </a:txBody>
                  <a:tcPr anchor="ctr"/>
                </a:tc>
                <a:tc>
                  <a:txBody>
                    <a:bodyPr/>
                    <a:lstStyle/>
                    <a:p>
                      <a:pPr algn="ctr"/>
                      <a:r>
                        <a:rPr lang="en-US" sz="1100" b="1" dirty="0" smtClean="0"/>
                        <a:t>Orbital Maintenance</a:t>
                      </a:r>
                      <a:endParaRPr lang="en-US" sz="1100" b="1" dirty="0"/>
                    </a:p>
                  </a:txBody>
                  <a:tcPr anchor="ctr"/>
                </a:tc>
                <a:tc>
                  <a:txBody>
                    <a:bodyPr/>
                    <a:lstStyle/>
                    <a:p>
                      <a:pPr algn="ctr"/>
                      <a:r>
                        <a:rPr lang="en-US" sz="1100" b="1" dirty="0" smtClean="0"/>
                        <a:t>Temporal</a:t>
                      </a:r>
                      <a:r>
                        <a:rPr lang="en-US" sz="1100" b="1" baseline="0" dirty="0" smtClean="0"/>
                        <a:t> Partition 1</a:t>
                      </a:r>
                      <a:endParaRPr lang="en-US" sz="1100" b="1" dirty="0"/>
                    </a:p>
                  </a:txBody>
                  <a:tcPr anchor="ctr"/>
                </a:tc>
              </a:tr>
              <a:tr h="320842">
                <a:tc vMerge="1">
                  <a:txBody>
                    <a:bodyPr/>
                    <a:lstStyle/>
                    <a:p>
                      <a:pPr algn="ctr"/>
                      <a:endParaRPr lang="en-US" sz="1200" dirty="0"/>
                    </a:p>
                  </a:txBody>
                  <a:tcPr/>
                </a:tc>
                <a:tc>
                  <a:txBody>
                    <a:bodyPr/>
                    <a:lstStyle/>
                    <a:p>
                      <a:pPr algn="ctr"/>
                      <a:r>
                        <a:rPr lang="en-US" sz="1100" b="1" dirty="0" smtClean="0"/>
                        <a:t>Trajectory Planning</a:t>
                      </a:r>
                      <a:endParaRPr lang="en-US" sz="1100" b="1" dirty="0"/>
                    </a:p>
                  </a:txBody>
                  <a:tcPr anchor="ctr"/>
                </a:tc>
                <a:tc>
                  <a:txBody>
                    <a:bodyPr/>
                    <a:lstStyle/>
                    <a:p>
                      <a:pPr algn="ctr"/>
                      <a:r>
                        <a:rPr lang="en-US" sz="1100" b="1" dirty="0" smtClean="0"/>
                        <a:t>System</a:t>
                      </a:r>
                      <a:endParaRPr lang="en-US" sz="1100" b="1" dirty="0"/>
                    </a:p>
                  </a:txBody>
                  <a:tcPr anchor="ctr"/>
                </a:tc>
              </a:tr>
              <a:tr h="320842">
                <a:tc vMerge="1">
                  <a:txBody>
                    <a:bodyPr/>
                    <a:lstStyle/>
                    <a:p>
                      <a:pPr algn="ctr"/>
                      <a:endParaRPr lang="en-US" sz="1200" dirty="0"/>
                    </a:p>
                  </a:txBody>
                  <a:tcPr/>
                </a:tc>
                <a:tc>
                  <a:txBody>
                    <a:bodyPr/>
                    <a:lstStyle/>
                    <a:p>
                      <a:pPr algn="ctr"/>
                      <a:r>
                        <a:rPr lang="en-US" sz="1100" b="1" dirty="0" smtClean="0"/>
                        <a:t>Module Proxy</a:t>
                      </a:r>
                      <a:endParaRPr lang="en-US" sz="1100" b="1" dirty="0"/>
                    </a:p>
                  </a:txBody>
                  <a:tcPr anchor="ctr"/>
                </a:tc>
                <a:tc>
                  <a:txBody>
                    <a:bodyPr/>
                    <a:lstStyle/>
                    <a:p>
                      <a:pPr algn="ctr"/>
                      <a:r>
                        <a:rPr lang="en-US" sz="1100" b="1" dirty="0" smtClean="0"/>
                        <a:t>System</a:t>
                      </a:r>
                      <a:endParaRPr lang="en-US" sz="1100" b="1" dirty="0"/>
                    </a:p>
                  </a:txBody>
                  <a:tcPr anchor="ctr"/>
                </a:tc>
              </a:tr>
              <a:tr h="320842">
                <a:tc vMerge="1">
                  <a:txBody>
                    <a:bodyPr/>
                    <a:lstStyle/>
                    <a:p>
                      <a:pPr algn="ctr"/>
                      <a:endParaRPr lang="en-US" sz="1200" dirty="0"/>
                    </a:p>
                  </a:txBody>
                  <a:tcPr/>
                </a:tc>
                <a:tc>
                  <a:txBody>
                    <a:bodyPr/>
                    <a:lstStyle/>
                    <a:p>
                      <a:pPr algn="ctr"/>
                      <a:r>
                        <a:rPr lang="en-US" sz="1100" b="1" dirty="0" smtClean="0"/>
                        <a:t>Command Proxy</a:t>
                      </a:r>
                      <a:endParaRPr lang="en-US" sz="1100" b="1" dirty="0"/>
                    </a:p>
                  </a:txBody>
                  <a:tcPr anchor="ctr"/>
                </a:tc>
                <a:tc>
                  <a:txBody>
                    <a:bodyPr/>
                    <a:lstStyle/>
                    <a:p>
                      <a:pPr algn="ctr"/>
                      <a:r>
                        <a:rPr lang="en-US" sz="1100" b="1" dirty="0" smtClean="0"/>
                        <a:t>System</a:t>
                      </a:r>
                      <a:endParaRPr lang="en-US" sz="1100" b="1" dirty="0"/>
                    </a:p>
                  </a:txBody>
                  <a:tcPr anchor="ctr"/>
                </a:tc>
              </a:tr>
              <a:tr h="577516">
                <a:tc>
                  <a:txBody>
                    <a:bodyPr/>
                    <a:lstStyle/>
                    <a:p>
                      <a:pPr algn="ctr"/>
                      <a:r>
                        <a:rPr lang="en-US" sz="1100" b="1" dirty="0" smtClean="0"/>
                        <a:t>Image Processing</a:t>
                      </a:r>
                      <a:r>
                        <a:rPr lang="en-US" sz="1100" b="1" baseline="0" dirty="0" smtClean="0"/>
                        <a:t> Application</a:t>
                      </a:r>
                    </a:p>
                    <a:p>
                      <a:pPr algn="ctr"/>
                      <a:r>
                        <a:rPr lang="en-US" sz="1100" b="1" baseline="0" dirty="0" smtClean="0"/>
                        <a:t>(IPA)</a:t>
                      </a:r>
                      <a:endParaRPr lang="en-US" sz="1100" b="1" dirty="0"/>
                    </a:p>
                  </a:txBody>
                  <a:tcPr anchor="ctr"/>
                </a:tc>
                <a:tc>
                  <a:txBody>
                    <a:bodyPr/>
                    <a:lstStyle/>
                    <a:p>
                      <a:pPr algn="ctr"/>
                      <a:r>
                        <a:rPr lang="en-US" sz="1100" b="1" dirty="0" smtClean="0"/>
                        <a:t>Image Processing</a:t>
                      </a:r>
                    </a:p>
                    <a:p>
                      <a:pPr algn="ctr"/>
                      <a:r>
                        <a:rPr lang="en-US" sz="1100" b="1" dirty="0" smtClean="0"/>
                        <a:t>Component</a:t>
                      </a:r>
                    </a:p>
                    <a:p>
                      <a:pPr algn="ctr"/>
                      <a:r>
                        <a:rPr lang="en-US" sz="1100" b="1" dirty="0" smtClean="0"/>
                        <a:t>(4 on each)</a:t>
                      </a:r>
                      <a:endParaRPr lang="en-US" sz="1100" b="1" dirty="0"/>
                    </a:p>
                  </a:txBody>
                  <a:tcPr anchor="ctr"/>
                </a:tc>
                <a:tc>
                  <a:txBody>
                    <a:bodyPr/>
                    <a:lstStyle/>
                    <a:p>
                      <a:pPr algn="ctr"/>
                      <a:r>
                        <a:rPr lang="en-US" sz="1100" b="1" dirty="0" smtClean="0"/>
                        <a:t>Temporal Partitions 2</a:t>
                      </a:r>
                      <a:r>
                        <a:rPr lang="en-US" sz="1100" b="1" baseline="0" dirty="0" smtClean="0"/>
                        <a:t> &amp; 3</a:t>
                      </a:r>
                      <a:endParaRPr lang="en-US" sz="1100" b="1" dirty="0"/>
                    </a:p>
                  </a:txBody>
                  <a:tcPr anchor="ctr"/>
                </a:tc>
              </a:tr>
            </a:tbl>
          </a:graphicData>
        </a:graphic>
      </p:graphicFrame>
      <p:pic>
        <p:nvPicPr>
          <p:cNvPr id="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479" y="1240588"/>
            <a:ext cx="30480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3503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762000"/>
          </a:xfrm>
        </p:spPr>
        <p:txBody>
          <a:bodyPr>
            <a:normAutofit fontScale="90000"/>
          </a:bodyPr>
          <a:lstStyle/>
          <a:p>
            <a:r>
              <a:rPr lang="en-US" dirty="0"/>
              <a:t>Example: DREMS Orbital Satellite </a:t>
            </a:r>
            <a:r>
              <a:rPr lang="en-US" dirty="0" smtClean="0"/>
              <a:t>Platform 2/2</a:t>
            </a:r>
            <a:endParaRPr lang="en-US" dirty="0"/>
          </a:p>
        </p:txBody>
      </p:sp>
      <p:sp>
        <p:nvSpPr>
          <p:cNvPr id="3" name="Content Placeholder 2"/>
          <p:cNvSpPr>
            <a:spLocks noGrp="1"/>
          </p:cNvSpPr>
          <p:nvPr>
            <p:ph sz="quarter" idx="1"/>
          </p:nvPr>
        </p:nvSpPr>
        <p:spPr>
          <a:xfrm>
            <a:off x="152400" y="1341121"/>
            <a:ext cx="2895600" cy="4937760"/>
          </a:xfrm>
        </p:spPr>
        <p:txBody>
          <a:bodyPr>
            <a:normAutofit fontScale="70000" lnSpcReduction="20000"/>
          </a:bodyPr>
          <a:lstStyle/>
          <a:p>
            <a:r>
              <a:rPr lang="en-US" dirty="0" smtClean="0"/>
              <a:t>The applications were deployed on the platform.</a:t>
            </a:r>
          </a:p>
          <a:p>
            <a:r>
              <a:rPr lang="en-US" dirty="0" smtClean="0"/>
              <a:t>Demo integrates the physics model.</a:t>
            </a:r>
          </a:p>
          <a:p>
            <a:r>
              <a:rPr lang="en-US" dirty="0" smtClean="0"/>
              <a:t>It shows how a critical flight application can be assembled from components using the development tools.</a:t>
            </a:r>
          </a:p>
          <a:p>
            <a:r>
              <a:rPr lang="en-US" dirty="0" smtClean="0"/>
              <a:t>It shows that the image processing application does not affect the CFA response time.</a:t>
            </a:r>
          </a:p>
          <a:p>
            <a:r>
              <a:rPr lang="en-US" dirty="0" smtClean="0"/>
              <a:t>The demo shows that the critical flight application is not affected image processing application</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3457843"/>
            <a:ext cx="6176681" cy="2790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311" y="790843"/>
            <a:ext cx="560765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119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ormAutofit/>
          </a:bodyPr>
          <a:lstStyle/>
          <a:p>
            <a:r>
              <a:rPr lang="en-US" dirty="0" smtClean="0"/>
              <a:t>Distributed and managed cyber-physical systems pose requirements that go further than traditional DRE systems.</a:t>
            </a:r>
          </a:p>
          <a:p>
            <a:pPr lvl="1"/>
            <a:r>
              <a:rPr lang="en-US" dirty="0"/>
              <a:t>Security, performance isolation, and loose coupling among distributed application are key requirements.</a:t>
            </a:r>
          </a:p>
          <a:p>
            <a:pPr lvl="1"/>
            <a:r>
              <a:rPr lang="en-US" dirty="0" smtClean="0"/>
              <a:t>The physics of the platform affect the availability of both computation and communication resources</a:t>
            </a:r>
          </a:p>
          <a:p>
            <a:pPr lvl="1"/>
            <a:r>
              <a:rPr lang="en-US" dirty="0" smtClean="0"/>
              <a:t>A layered architecture that builds upon the guarantees provided by the layer below was described.</a:t>
            </a:r>
          </a:p>
          <a:p>
            <a:r>
              <a:rPr lang="en-US" dirty="0" smtClean="0"/>
              <a:t>A prototype platform called DREMS was also discussed.</a:t>
            </a:r>
          </a:p>
          <a:p>
            <a:r>
              <a:rPr lang="en-US" dirty="0" smtClean="0"/>
              <a:t>Please </a:t>
            </a:r>
            <a:r>
              <a:rPr lang="en-US" dirty="0"/>
              <a:t>visit: </a:t>
            </a:r>
            <a:r>
              <a:rPr lang="en-US" dirty="0">
                <a:hlinkClick r:id="rId2"/>
              </a:rPr>
              <a:t>http://</a:t>
            </a:r>
            <a:r>
              <a:rPr lang="en-US" dirty="0" smtClean="0">
                <a:hlinkClick r:id="rId2"/>
              </a:rPr>
              <a:t>www.isis.vanderbilt.edu/DREMS</a:t>
            </a:r>
            <a:r>
              <a:rPr lang="en-US" dirty="0" smtClean="0"/>
              <a:t> for more details.</a:t>
            </a:r>
          </a:p>
        </p:txBody>
      </p:sp>
    </p:spTree>
    <p:extLst>
      <p:ext uri="{BB962C8B-B14F-4D97-AF65-F5344CB8AC3E}">
        <p14:creationId xmlns:p14="http://schemas.microsoft.com/office/powerpoint/2010/main" val="821577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Contributions</a:t>
            </a:r>
            <a:endParaRPr lang="en-US" dirty="0">
              <a:solidFill>
                <a:srgbClr val="C00000"/>
              </a:solidFill>
            </a:endParaRPr>
          </a:p>
        </p:txBody>
      </p:sp>
      <p:sp>
        <p:nvSpPr>
          <p:cNvPr id="3" name="Content Placeholder 2"/>
          <p:cNvSpPr>
            <a:spLocks noGrp="1"/>
          </p:cNvSpPr>
          <p:nvPr>
            <p:ph sz="quarter" idx="1"/>
          </p:nvPr>
        </p:nvSpPr>
        <p:spPr/>
        <p:txBody>
          <a:bodyPr/>
          <a:lstStyle/>
          <a:p>
            <a:pPr marL="0" indent="0">
              <a:buNone/>
            </a:pPr>
            <a:r>
              <a:rPr lang="en-US" dirty="0" smtClean="0"/>
              <a:t>[Based on previous work: DREMS component model]</a:t>
            </a:r>
          </a:p>
          <a:p>
            <a:r>
              <a:rPr lang="en-US" dirty="0" smtClean="0"/>
              <a:t>An approach for modeling the operational behavior of each component in an application</a:t>
            </a:r>
          </a:p>
          <a:p>
            <a:pPr lvl="1"/>
            <a:r>
              <a:rPr lang="en-US" dirty="0" smtClean="0"/>
              <a:t>The model uses a sequence of timed steps that are executed by the operations </a:t>
            </a:r>
          </a:p>
          <a:p>
            <a:r>
              <a:rPr lang="en-US" dirty="0" smtClean="0"/>
              <a:t>Improvements to a CPN-based modeling approach enabling better analysis performance and </a:t>
            </a:r>
            <a:r>
              <a:rPr lang="en-US" dirty="0" smtClean="0"/>
              <a:t>scalability</a:t>
            </a:r>
            <a:endParaRPr lang="en-US" dirty="0" smtClean="0"/>
          </a:p>
          <a:p>
            <a:pPr lvl="1"/>
            <a:r>
              <a:rPr lang="en-US" dirty="0" smtClean="0"/>
              <a:t>Relies on heuristics that manage time variables and state space data structures efficiently</a:t>
            </a:r>
          </a:p>
          <a:p>
            <a:r>
              <a:rPr lang="en-US" dirty="0" smtClean="0"/>
              <a:t>Advanced state space analysis techniques applied to reduce analysis time on medium-to-large systems</a:t>
            </a:r>
            <a:endParaRPr lang="en-US" dirty="0"/>
          </a:p>
        </p:txBody>
      </p:sp>
    </p:spTree>
    <p:extLst>
      <p:ext uri="{BB962C8B-B14F-4D97-AF65-F5344CB8AC3E}">
        <p14:creationId xmlns:p14="http://schemas.microsoft.com/office/powerpoint/2010/main" val="3895064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DREMS</a:t>
            </a:r>
            <a:endParaRPr lang="en-US" dirty="0"/>
          </a:p>
        </p:txBody>
      </p:sp>
      <p:pic>
        <p:nvPicPr>
          <p:cNvPr id="24" name="Picture 2"/>
          <p:cNvPicPr>
            <a:picLocks noChangeAspect="1" noChangeArrowheads="1"/>
          </p:cNvPicPr>
          <p:nvPr/>
        </p:nvPicPr>
        <p:blipFill>
          <a:blip r:embed="rId3" cstate="print"/>
          <a:srcRect/>
          <a:stretch>
            <a:fillRect/>
          </a:stretch>
        </p:blipFill>
        <p:spPr bwMode="auto">
          <a:xfrm>
            <a:off x="5410200" y="2590800"/>
            <a:ext cx="3370520" cy="2133600"/>
          </a:xfrm>
          <a:prstGeom prst="rect">
            <a:avLst/>
          </a:prstGeom>
          <a:noFill/>
          <a:ln w="9525">
            <a:noFill/>
            <a:miter lim="800000"/>
            <a:headEnd/>
            <a:tailEnd/>
          </a:ln>
          <a:effectLst/>
        </p:spPr>
      </p:pic>
      <p:pic>
        <p:nvPicPr>
          <p:cNvPr id="25" name="Picture 3"/>
          <p:cNvPicPr>
            <a:picLocks noChangeAspect="1" noChangeArrowheads="1"/>
          </p:cNvPicPr>
          <p:nvPr/>
        </p:nvPicPr>
        <p:blipFill>
          <a:blip r:embed="rId4" cstate="print"/>
          <a:srcRect/>
          <a:stretch>
            <a:fillRect/>
          </a:stretch>
        </p:blipFill>
        <p:spPr bwMode="auto">
          <a:xfrm>
            <a:off x="570583" y="2514600"/>
            <a:ext cx="2658914" cy="2362200"/>
          </a:xfrm>
          <a:prstGeom prst="rect">
            <a:avLst/>
          </a:prstGeom>
          <a:noFill/>
          <a:ln w="9525">
            <a:noFill/>
            <a:miter lim="800000"/>
            <a:headEnd/>
            <a:tailEnd/>
          </a:ln>
          <a:effectLst/>
        </p:spPr>
      </p:pic>
      <p:pic>
        <p:nvPicPr>
          <p:cNvPr id="26" name="Picture 4"/>
          <p:cNvPicPr>
            <a:picLocks noChangeAspect="1" noChangeArrowheads="1"/>
          </p:cNvPicPr>
          <p:nvPr/>
        </p:nvPicPr>
        <p:blipFill>
          <a:blip r:embed="rId5" cstate="print"/>
          <a:srcRect/>
          <a:stretch>
            <a:fillRect/>
          </a:stretch>
        </p:blipFill>
        <p:spPr bwMode="auto">
          <a:xfrm>
            <a:off x="2590800" y="4889241"/>
            <a:ext cx="3808847" cy="1968759"/>
          </a:xfrm>
          <a:prstGeom prst="rect">
            <a:avLst/>
          </a:prstGeom>
          <a:noFill/>
          <a:ln w="9525">
            <a:noFill/>
            <a:miter lim="800000"/>
            <a:headEnd/>
            <a:tailEnd/>
          </a:ln>
          <a:effectLst/>
        </p:spPr>
      </p:pic>
      <p:sp>
        <p:nvSpPr>
          <p:cNvPr id="27" name="Right Arrow 26"/>
          <p:cNvSpPr/>
          <p:nvPr/>
        </p:nvSpPr>
        <p:spPr>
          <a:xfrm>
            <a:off x="3657600" y="3695700"/>
            <a:ext cx="1295400" cy="381000"/>
          </a:xfrm>
          <a:prstGeom prst="rightArrow">
            <a:avLst/>
          </a:prstGeom>
          <a:solidFill>
            <a:srgbClr val="0070C0"/>
          </a:solidFill>
          <a:ln>
            <a:solidFill>
              <a:schemeClr val="tx1">
                <a:lumMod val="95000"/>
                <a:lumOff val="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57200" y="3238500"/>
            <a:ext cx="2772297" cy="1077218"/>
          </a:xfrm>
          <a:prstGeom prst="rect">
            <a:avLst/>
          </a:prstGeom>
          <a:solidFill>
            <a:schemeClr val="bg1">
              <a:lumMod val="85000"/>
              <a:alpha val="58000"/>
            </a:schemeClr>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solidFill>
                  <a:srgbClr val="993300"/>
                </a:solidFill>
                <a:effectLst>
                  <a:outerShdw blurRad="50800" dist="39000" dir="5460000" algn="tl">
                    <a:srgbClr val="000000">
                      <a:alpha val="38000"/>
                    </a:srgbClr>
                  </a:outerShdw>
                </a:effectLst>
              </a:rPr>
              <a:t>Model-driven</a:t>
            </a:r>
          </a:p>
          <a:p>
            <a:pPr algn="ctr"/>
            <a:r>
              <a:rPr lang="en-US" sz="3200" b="1" cap="none" spc="0" dirty="0" smtClean="0">
                <a:ln w="11430"/>
                <a:solidFill>
                  <a:srgbClr val="993300"/>
                </a:solidFill>
                <a:effectLst>
                  <a:outerShdw blurRad="50800" dist="39000" dir="5460000" algn="tl">
                    <a:srgbClr val="000000">
                      <a:alpha val="38000"/>
                    </a:srgbClr>
                  </a:outerShdw>
                </a:effectLst>
              </a:rPr>
              <a:t>Development</a:t>
            </a:r>
            <a:endParaRPr lang="en-US" sz="3200" b="1" cap="none" spc="0" dirty="0">
              <a:ln w="11430"/>
              <a:solidFill>
                <a:srgbClr val="993300"/>
              </a:solidFill>
              <a:effectLst>
                <a:outerShdw blurRad="50800" dist="39000" dir="5460000" algn="tl">
                  <a:srgbClr val="000000">
                    <a:alpha val="38000"/>
                  </a:srgbClr>
                </a:outerShdw>
              </a:effectLst>
            </a:endParaRPr>
          </a:p>
        </p:txBody>
      </p:sp>
      <p:sp>
        <p:nvSpPr>
          <p:cNvPr id="29" name="Rectangle 28"/>
          <p:cNvSpPr/>
          <p:nvPr/>
        </p:nvSpPr>
        <p:spPr>
          <a:xfrm>
            <a:off x="5105400" y="2514600"/>
            <a:ext cx="3886200" cy="584775"/>
          </a:xfrm>
          <a:prstGeom prst="rect">
            <a:avLst/>
          </a:prstGeom>
          <a:solidFill>
            <a:schemeClr val="bg1">
              <a:lumMod val="85000"/>
              <a:alpha val="58000"/>
            </a:schemeClr>
          </a:solid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solidFill>
                  <a:srgbClr val="993300"/>
                </a:solidFill>
                <a:effectLst>
                  <a:outerShdw blurRad="50800" dist="39000" dir="5460000" algn="tl">
                    <a:srgbClr val="000000">
                      <a:alpha val="38000"/>
                    </a:srgbClr>
                  </a:outerShdw>
                </a:effectLst>
              </a:rPr>
              <a:t>Software </a:t>
            </a:r>
            <a:r>
              <a:rPr lang="en-US" sz="3200" b="1" cap="none" spc="0" dirty="0" smtClean="0">
                <a:ln w="11430"/>
                <a:solidFill>
                  <a:srgbClr val="993300"/>
                </a:solidFill>
                <a:effectLst>
                  <a:outerShdw blurRad="50800" dist="39000" dir="5460000" algn="tl">
                    <a:srgbClr val="000000">
                      <a:alpha val="38000"/>
                    </a:srgbClr>
                  </a:outerShdw>
                </a:effectLst>
              </a:rPr>
              <a:t>Platform</a:t>
            </a:r>
            <a:endParaRPr lang="en-US" sz="3200" b="1" cap="none" spc="0" dirty="0">
              <a:ln w="11430"/>
              <a:solidFill>
                <a:srgbClr val="993300"/>
              </a:solidFill>
              <a:effectLst>
                <a:outerShdw blurRad="50800" dist="39000" dir="5460000" algn="tl">
                  <a:srgbClr val="000000">
                    <a:alpha val="38000"/>
                  </a:srgbClr>
                </a:outerShdw>
              </a:effectLst>
            </a:endParaRPr>
          </a:p>
        </p:txBody>
      </p:sp>
      <p:sp>
        <p:nvSpPr>
          <p:cNvPr id="30" name="Rectangle 29"/>
          <p:cNvSpPr/>
          <p:nvPr/>
        </p:nvSpPr>
        <p:spPr>
          <a:xfrm>
            <a:off x="3200400" y="5892225"/>
            <a:ext cx="2552302" cy="584775"/>
          </a:xfrm>
          <a:prstGeom prst="rect">
            <a:avLst/>
          </a:prstGeom>
          <a:solidFill>
            <a:schemeClr val="bg1">
              <a:lumMod val="85000"/>
              <a:alpha val="58000"/>
            </a:schemeClr>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solidFill>
                  <a:srgbClr val="993300"/>
                </a:solidFill>
                <a:effectLst>
                  <a:outerShdw blurRad="50800" dist="39000" dir="5460000" algn="tl">
                    <a:srgbClr val="000000">
                      <a:alpha val="38000"/>
                    </a:srgbClr>
                  </a:outerShdw>
                </a:effectLst>
              </a:rPr>
              <a:t>Deployment</a:t>
            </a:r>
            <a:endParaRPr lang="en-US" sz="3200" b="1" cap="none" spc="0" dirty="0">
              <a:ln w="11430"/>
              <a:solidFill>
                <a:srgbClr val="993300"/>
              </a:solidFill>
              <a:effectLst>
                <a:outerShdw blurRad="50800" dist="39000" dir="5460000" algn="tl">
                  <a:srgbClr val="000000">
                    <a:alpha val="38000"/>
                  </a:srgbClr>
                </a:outerShdw>
              </a:effectLst>
            </a:endParaRPr>
          </a:p>
        </p:txBody>
      </p:sp>
      <p:sp>
        <p:nvSpPr>
          <p:cNvPr id="31" name="Right Arrow 30"/>
          <p:cNvSpPr/>
          <p:nvPr/>
        </p:nvSpPr>
        <p:spPr>
          <a:xfrm rot="8704034">
            <a:off x="3755833" y="4803087"/>
            <a:ext cx="627305" cy="274345"/>
          </a:xfrm>
          <a:prstGeom prst="rightArrow">
            <a:avLst/>
          </a:prstGeom>
          <a:solidFill>
            <a:srgbClr val="0070C0"/>
          </a:solidFill>
          <a:ln>
            <a:solidFill>
              <a:schemeClr val="tx1">
                <a:lumMod val="95000"/>
                <a:lumOff val="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ine Callout 1 31"/>
          <p:cNvSpPr/>
          <p:nvPr/>
        </p:nvSpPr>
        <p:spPr>
          <a:xfrm>
            <a:off x="0" y="5105399"/>
            <a:ext cx="2286000" cy="1524001"/>
          </a:xfrm>
          <a:prstGeom prst="borderCallout1">
            <a:avLst>
              <a:gd name="adj1" fmla="val -6375"/>
              <a:gd name="adj2" fmla="val 12165"/>
              <a:gd name="adj3" fmla="val -51950"/>
              <a:gd name="adj4" fmla="val 28122"/>
            </a:avLst>
          </a:prstGeom>
          <a:solidFill>
            <a:schemeClr val="accent1">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Software </a:t>
            </a:r>
            <a:r>
              <a:rPr lang="en-US" i="1" u="sng" dirty="0" smtClean="0"/>
              <a:t>toolchain</a:t>
            </a:r>
            <a:r>
              <a:rPr lang="en-US" dirty="0" smtClean="0"/>
              <a:t> for modeling, synthesis, analysis, and verification </a:t>
            </a:r>
            <a:endParaRPr lang="en-US" dirty="0"/>
          </a:p>
        </p:txBody>
      </p:sp>
      <p:sp>
        <p:nvSpPr>
          <p:cNvPr id="33" name="Line Callout 1 32"/>
          <p:cNvSpPr/>
          <p:nvPr/>
        </p:nvSpPr>
        <p:spPr>
          <a:xfrm>
            <a:off x="6553200" y="5153561"/>
            <a:ext cx="2438400" cy="1477328"/>
          </a:xfrm>
          <a:prstGeom prst="borderCallout1">
            <a:avLst>
              <a:gd name="adj1" fmla="val -2085"/>
              <a:gd name="adj2" fmla="val 337"/>
              <a:gd name="adj3" fmla="val -74795"/>
              <a:gd name="adj4" fmla="val 39337"/>
            </a:avLst>
          </a:prstGeom>
          <a:solidFill>
            <a:schemeClr val="accent1">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smtClean="0"/>
              <a:t>2. Software </a:t>
            </a:r>
            <a:r>
              <a:rPr lang="en-US" i="1" u="sng" dirty="0" smtClean="0"/>
              <a:t>platform</a:t>
            </a:r>
            <a:r>
              <a:rPr lang="en-US" dirty="0" smtClean="0"/>
              <a:t> with support for resource sharing, security, and fault tolerance</a:t>
            </a:r>
            <a:endParaRPr lang="en-US" dirty="0"/>
          </a:p>
        </p:txBody>
      </p:sp>
      <p:sp>
        <p:nvSpPr>
          <p:cNvPr id="14" name="Content Placeholder 2"/>
          <p:cNvSpPr>
            <a:spLocks noGrp="1"/>
          </p:cNvSpPr>
          <p:nvPr>
            <p:ph idx="1"/>
          </p:nvPr>
        </p:nvSpPr>
        <p:spPr>
          <a:xfrm>
            <a:off x="304800" y="1295400"/>
            <a:ext cx="8528841" cy="1138450"/>
          </a:xfrm>
        </p:spPr>
        <p:txBody>
          <a:bodyPr>
            <a:normAutofit fontScale="92500" lnSpcReduction="10000"/>
          </a:bodyPr>
          <a:lstStyle/>
          <a:p>
            <a:r>
              <a:rPr lang="en-US" dirty="0" smtClean="0"/>
              <a:t>Distributed </a:t>
            </a:r>
            <a:r>
              <a:rPr lang="en-US" dirty="0" err="1" smtClean="0"/>
              <a:t>REaltime</a:t>
            </a:r>
            <a:r>
              <a:rPr lang="en-US" dirty="0" smtClean="0"/>
              <a:t> Managed </a:t>
            </a:r>
            <a:r>
              <a:rPr lang="en-US" dirty="0" smtClean="0"/>
              <a:t>Systems [DREMS] </a:t>
            </a:r>
            <a:r>
              <a:rPr lang="en-US" dirty="0" smtClean="0"/>
              <a:t>consists of:</a:t>
            </a:r>
          </a:p>
          <a:p>
            <a:pPr marL="971550" lvl="1" indent="-514350">
              <a:buAutoNum type="arabicPeriod"/>
            </a:pPr>
            <a:r>
              <a:rPr lang="en-US" dirty="0" smtClean="0"/>
              <a:t>A software </a:t>
            </a:r>
            <a:r>
              <a:rPr lang="en-US" i="1" dirty="0" smtClean="0"/>
              <a:t>platform</a:t>
            </a:r>
            <a:r>
              <a:rPr lang="en-US" dirty="0" smtClean="0"/>
              <a:t>, consisting of an OS and middleware</a:t>
            </a:r>
          </a:p>
          <a:p>
            <a:pPr marL="971550" lvl="1" indent="-514350">
              <a:buAutoNum type="arabicPeriod"/>
            </a:pPr>
            <a:r>
              <a:rPr lang="en-US" dirty="0" smtClean="0"/>
              <a:t>A software </a:t>
            </a:r>
            <a:r>
              <a:rPr lang="en-US" i="1" dirty="0" err="1" smtClean="0"/>
              <a:t>toolchain</a:t>
            </a:r>
            <a:r>
              <a:rPr lang="en-US" i="1" dirty="0" smtClean="0"/>
              <a:t>,</a:t>
            </a:r>
            <a:r>
              <a:rPr lang="en-US" dirty="0" smtClean="0"/>
              <a:t> for modeling applications</a:t>
            </a:r>
            <a:endParaRPr lang="en-US" dirty="0"/>
          </a:p>
        </p:txBody>
      </p:sp>
      <p:sp>
        <p:nvSpPr>
          <p:cNvPr id="15" name="Rectangle 14"/>
          <p:cNvSpPr/>
          <p:nvPr/>
        </p:nvSpPr>
        <p:spPr>
          <a:xfrm>
            <a:off x="6858000" y="4488829"/>
            <a:ext cx="533400" cy="2355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OS</a:t>
            </a:r>
            <a:endParaRPr lang="en-US" sz="1400" dirty="0"/>
          </a:p>
        </p:txBody>
      </p:sp>
    </p:spTree>
    <p:extLst>
      <p:ext uri="{BB962C8B-B14F-4D97-AF65-F5344CB8AC3E}">
        <p14:creationId xmlns:p14="http://schemas.microsoft.com/office/powerpoint/2010/main" val="1971855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Target Architecture: DREMS</a:t>
            </a:r>
            <a:endParaRPr lang="en-US" dirty="0">
              <a:solidFill>
                <a:srgbClr val="C00000"/>
              </a:solidFill>
            </a:endParaRPr>
          </a:p>
        </p:txBody>
      </p:sp>
      <p:sp>
        <p:nvSpPr>
          <p:cNvPr id="3" name="Content Placeholder 2"/>
          <p:cNvSpPr>
            <a:spLocks noGrp="1"/>
          </p:cNvSpPr>
          <p:nvPr>
            <p:ph idx="1"/>
          </p:nvPr>
        </p:nvSpPr>
        <p:spPr>
          <a:xfrm>
            <a:off x="457200" y="1219200"/>
            <a:ext cx="5105400" cy="4937760"/>
          </a:xfrm>
        </p:spPr>
        <p:txBody>
          <a:bodyPr/>
          <a:lstStyle/>
          <a:p>
            <a:r>
              <a:rPr lang="en-US" dirty="0" smtClean="0"/>
              <a:t>Developed for a class of distributed real-time embedded systems</a:t>
            </a:r>
          </a:p>
          <a:p>
            <a:pPr lvl="1"/>
            <a:r>
              <a:rPr lang="en-US" dirty="0" smtClean="0"/>
              <a:t>Remotely managed</a:t>
            </a:r>
          </a:p>
          <a:p>
            <a:pPr lvl="1"/>
            <a:r>
              <a:rPr lang="en-US" dirty="0" smtClean="0"/>
              <a:t>Satisfy timing </a:t>
            </a:r>
            <a:r>
              <a:rPr lang="en-US" dirty="0" smtClean="0"/>
              <a:t>requirements</a:t>
            </a:r>
          </a:p>
          <a:p>
            <a:r>
              <a:rPr lang="en-US" dirty="0" smtClean="0"/>
              <a:t>Software Infrastructure</a:t>
            </a:r>
          </a:p>
          <a:p>
            <a:pPr lvl="1"/>
            <a:r>
              <a:rPr lang="en-US" dirty="0" smtClean="0"/>
              <a:t>Design-time: Modeling and Analysis Tools</a:t>
            </a:r>
          </a:p>
          <a:p>
            <a:pPr lvl="1"/>
            <a:r>
              <a:rPr lang="en-US" dirty="0" smtClean="0"/>
              <a:t>Run-time: Well-defined Component </a:t>
            </a:r>
            <a:r>
              <a:rPr lang="en-US" dirty="0"/>
              <a:t>M</a:t>
            </a:r>
            <a:r>
              <a:rPr lang="en-US" dirty="0" smtClean="0"/>
              <a:t>odel</a:t>
            </a:r>
          </a:p>
          <a:p>
            <a:pPr lvl="1"/>
            <a:r>
              <a:rPr lang="en-US" dirty="0" smtClean="0"/>
              <a:t>Rapid Prototyping and Code Generation Features</a:t>
            </a:r>
          </a:p>
        </p:txBody>
      </p:sp>
      <p:pic>
        <p:nvPicPr>
          <p:cNvPr id="4" name="Picture 4" descr="D:\Dropbox\Research\Siemens\ros_compon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4643" y="1371600"/>
            <a:ext cx="2882157" cy="197962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p:cNvPicPr>
            <a:picLocks noChangeAspect="1"/>
          </p:cNvPicPr>
          <p:nvPr/>
        </p:nvPicPr>
        <p:blipFill>
          <a:blip r:embed="rId4"/>
          <a:stretch>
            <a:fillRect/>
          </a:stretch>
        </p:blipFill>
        <p:spPr>
          <a:xfrm>
            <a:off x="5703764" y="3574567"/>
            <a:ext cx="2967270" cy="2805738"/>
          </a:xfrm>
          <a:prstGeom prst="rect">
            <a:avLst/>
          </a:prstGeom>
        </p:spPr>
      </p:pic>
    </p:spTree>
    <p:extLst>
      <p:ext uri="{BB962C8B-B14F-4D97-AF65-F5344CB8AC3E}">
        <p14:creationId xmlns:p14="http://schemas.microsoft.com/office/powerpoint/2010/main" val="1244733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Hierarchical Scheduling</a:t>
            </a:r>
            <a:endParaRPr lang="en-US" dirty="0">
              <a:solidFill>
                <a:srgbClr val="C00000"/>
              </a:solidFill>
            </a:endParaRPr>
          </a:p>
        </p:txBody>
      </p:sp>
      <p:sp>
        <p:nvSpPr>
          <p:cNvPr id="3" name="Content Placeholder 2"/>
          <p:cNvSpPr>
            <a:spLocks noGrp="1"/>
          </p:cNvSpPr>
          <p:nvPr>
            <p:ph sz="quarter" idx="1"/>
          </p:nvPr>
        </p:nvSpPr>
        <p:spPr/>
        <p:txBody>
          <a:bodyPr>
            <a:normAutofit lnSpcReduction="10000"/>
          </a:bodyPr>
          <a:lstStyle/>
          <a:p>
            <a:r>
              <a:rPr lang="en-US" dirty="0" smtClean="0"/>
              <a:t>Component level</a:t>
            </a:r>
          </a:p>
          <a:p>
            <a:pPr lvl="1"/>
            <a:r>
              <a:rPr lang="en-US" dirty="0" smtClean="0"/>
              <a:t>DREMS Applications are built by assembling </a:t>
            </a:r>
            <a:r>
              <a:rPr lang="en-US" i="1" dirty="0" smtClean="0"/>
              <a:t>Components</a:t>
            </a:r>
            <a:endParaRPr lang="en-US" dirty="0" smtClean="0"/>
          </a:p>
          <a:p>
            <a:pPr lvl="1"/>
            <a:r>
              <a:rPr lang="en-US" dirty="0" smtClean="0"/>
              <a:t>Component interfaces expose </a:t>
            </a:r>
            <a:r>
              <a:rPr lang="en-US" i="1" dirty="0" smtClean="0"/>
              <a:t>operations</a:t>
            </a:r>
            <a:r>
              <a:rPr lang="en-US" dirty="0" smtClean="0"/>
              <a:t> that can be invoked</a:t>
            </a:r>
          </a:p>
          <a:p>
            <a:pPr lvl="1"/>
            <a:r>
              <a:rPr lang="en-US" dirty="0" smtClean="0"/>
              <a:t>Components interact via RMI/AMI and pub/sub interactions</a:t>
            </a:r>
          </a:p>
          <a:p>
            <a:pPr lvl="1"/>
            <a:r>
              <a:rPr lang="en-US" dirty="0" smtClean="0"/>
              <a:t>Operation requests are handled using a </a:t>
            </a:r>
            <a:r>
              <a:rPr lang="en-US" dirty="0" smtClean="0"/>
              <a:t>per-component </a:t>
            </a:r>
            <a:r>
              <a:rPr lang="en-US" i="1" dirty="0" smtClean="0"/>
              <a:t>message queue</a:t>
            </a:r>
            <a:endParaRPr lang="en-US" dirty="0" smtClean="0"/>
          </a:p>
          <a:p>
            <a:pPr lvl="1"/>
            <a:r>
              <a:rPr lang="en-US" dirty="0" smtClean="0"/>
              <a:t>Scheduling Policy for requests: Non-preemptive Priority FIFO</a:t>
            </a:r>
          </a:p>
          <a:p>
            <a:pPr lvl="2"/>
            <a:r>
              <a:rPr lang="en-US" dirty="0" smtClean="0"/>
              <a:t>EDF and FIFO policies are planned</a:t>
            </a:r>
          </a:p>
          <a:p>
            <a:pPr lvl="1"/>
            <a:r>
              <a:rPr lang="en-US" dirty="0" smtClean="0"/>
              <a:t>Single executor thread per component handles requests</a:t>
            </a:r>
            <a:endParaRPr lang="en-US" dirty="0"/>
          </a:p>
          <a:p>
            <a:r>
              <a:rPr lang="en-US" dirty="0" smtClean="0"/>
              <a:t>Operating System level	</a:t>
            </a:r>
          </a:p>
          <a:p>
            <a:pPr lvl="1"/>
            <a:r>
              <a:rPr lang="en-US" dirty="0" smtClean="0"/>
              <a:t>Components are grouped into processes</a:t>
            </a:r>
          </a:p>
          <a:p>
            <a:pPr lvl="1"/>
            <a:r>
              <a:rPr lang="en-US" dirty="0" smtClean="0"/>
              <a:t>Processes are assigned to ARINC-653 style temporal partitions: fixed length, periodic intervals of the CPU’s time</a:t>
            </a:r>
          </a:p>
        </p:txBody>
      </p:sp>
    </p:spTree>
    <p:extLst>
      <p:ext uri="{BB962C8B-B14F-4D97-AF65-F5344CB8AC3E}">
        <p14:creationId xmlns:p14="http://schemas.microsoft.com/office/powerpoint/2010/main" val="450849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Colored Petri Nets</a:t>
            </a:r>
            <a:endParaRPr lang="en-US" dirty="0">
              <a:solidFill>
                <a:srgbClr val="C00000"/>
              </a:solidFill>
            </a:endParaRPr>
          </a:p>
        </p:txBody>
      </p:sp>
      <p:sp>
        <p:nvSpPr>
          <p:cNvPr id="3" name="Content Placeholder 2"/>
          <p:cNvSpPr>
            <a:spLocks noGrp="1"/>
          </p:cNvSpPr>
          <p:nvPr>
            <p:ph sz="quarter" idx="1"/>
          </p:nvPr>
        </p:nvSpPr>
        <p:spPr/>
        <p:txBody>
          <a:bodyPr>
            <a:normAutofit lnSpcReduction="10000"/>
          </a:bodyPr>
          <a:lstStyle/>
          <a:p>
            <a:r>
              <a:rPr lang="en-US" dirty="0" smtClean="0"/>
              <a:t>Graphical </a:t>
            </a:r>
            <a:r>
              <a:rPr lang="en-US" dirty="0" smtClean="0"/>
              <a:t>Modeling/Analysis </a:t>
            </a:r>
            <a:r>
              <a:rPr lang="en-US" dirty="0" smtClean="0"/>
              <a:t>Tool [cpntools.org]</a:t>
            </a:r>
          </a:p>
          <a:p>
            <a:r>
              <a:rPr lang="en-US" dirty="0" smtClean="0"/>
              <a:t>Tokens contain values of data types called </a:t>
            </a:r>
            <a:r>
              <a:rPr lang="en-US" i="1" dirty="0" smtClean="0"/>
              <a:t>colors</a:t>
            </a:r>
            <a:endParaRPr lang="en-US" dirty="0" smtClean="0"/>
          </a:p>
          <a:p>
            <a:r>
              <a:rPr lang="en-US" dirty="0" smtClean="0"/>
              <a:t>Powerful modeling concepts are facilitated by token colors</a:t>
            </a:r>
          </a:p>
          <a:p>
            <a:pPr lvl="1"/>
            <a:r>
              <a:rPr lang="en-US" dirty="0" smtClean="0"/>
              <a:t>Heterogeneous data structures such as records with arbitrary number of fields</a:t>
            </a:r>
          </a:p>
          <a:p>
            <a:pPr lvl="1"/>
            <a:r>
              <a:rPr lang="en-US" dirty="0" smtClean="0"/>
              <a:t>Tokens can be inspected, modified and manipulated by transitions and arc bindings</a:t>
            </a:r>
          </a:p>
          <a:p>
            <a:pPr lvl="1"/>
            <a:r>
              <a:rPr lang="en-US" dirty="0" smtClean="0"/>
              <a:t>Component properties such as thread priority, port connections and real-time requirements are encoded into a single color token</a:t>
            </a:r>
          </a:p>
          <a:p>
            <a:r>
              <a:rPr lang="en-US" dirty="0" smtClean="0"/>
              <a:t>Earlier work: CPN model (templates) for the DREMS component model + timing analysis via CPN tools</a:t>
            </a:r>
          </a:p>
        </p:txBody>
      </p:sp>
    </p:spTree>
    <p:extLst>
      <p:ext uri="{BB962C8B-B14F-4D97-AF65-F5344CB8AC3E}">
        <p14:creationId xmlns:p14="http://schemas.microsoft.com/office/powerpoint/2010/main" val="3592349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Modeling Temporal Behavior</a:t>
            </a:r>
            <a:endParaRPr lang="en-US" dirty="0">
              <a:solidFill>
                <a:srgbClr val="C00000"/>
              </a:solidFill>
            </a:endParaRPr>
          </a:p>
        </p:txBody>
      </p:sp>
      <p:pic>
        <p:nvPicPr>
          <p:cNvPr id="6" name="Picture 2" descr="C:\Users\Kelsier\Documents\figs\BL-EBNF.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272133"/>
            <a:ext cx="8229600" cy="48312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7600" y="5193200"/>
            <a:ext cx="5257800" cy="923330"/>
          </a:xfrm>
          <a:prstGeom prst="rect">
            <a:avLst/>
          </a:prstGeom>
          <a:noFill/>
        </p:spPr>
        <p:txBody>
          <a:bodyPr wrap="square" rtlCol="0">
            <a:spAutoFit/>
          </a:bodyPr>
          <a:lstStyle/>
          <a:p>
            <a:r>
              <a:rPr lang="en-US" dirty="0" smtClean="0"/>
              <a:t>A simple textual language for representing the temporal behavior of a component operation.</a:t>
            </a:r>
          </a:p>
          <a:p>
            <a:r>
              <a:rPr lang="en-US" dirty="0" smtClean="0"/>
              <a:t>Fixed, worst-case behavior (no data dependency)   </a:t>
            </a:r>
            <a:endParaRPr lang="en-US" dirty="0"/>
          </a:p>
        </p:txBody>
      </p:sp>
    </p:spTree>
    <p:extLst>
      <p:ext uri="{BB962C8B-B14F-4D97-AF65-F5344CB8AC3E}">
        <p14:creationId xmlns:p14="http://schemas.microsoft.com/office/powerpoint/2010/main" val="4453991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3989</TotalTime>
  <Words>2750</Words>
  <Application>Microsoft Office PowerPoint</Application>
  <PresentationFormat>On-screen Show (4:3)</PresentationFormat>
  <Paragraphs>344</Paragraphs>
  <Slides>37</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Bookman Old Style</vt:lpstr>
      <vt:lpstr>Calibri</vt:lpstr>
      <vt:lpstr>Gill Sans MT</vt:lpstr>
      <vt:lpstr>Wingdings</vt:lpstr>
      <vt:lpstr>Wingdings 3</vt:lpstr>
      <vt:lpstr>Origin</vt:lpstr>
      <vt:lpstr>Visio</vt:lpstr>
      <vt:lpstr>Integrated Analysis of Temporal Behavior of Component-based Distributed Real-time Embedded Systems</vt:lpstr>
      <vt:lpstr>Introduction</vt:lpstr>
      <vt:lpstr>Problem Statement </vt:lpstr>
      <vt:lpstr>Contributions</vt:lpstr>
      <vt:lpstr>DREMS</vt:lpstr>
      <vt:lpstr>Target Architecture: DREMS</vt:lpstr>
      <vt:lpstr>Hierarchical Scheduling</vt:lpstr>
      <vt:lpstr>Colored Petri Nets</vt:lpstr>
      <vt:lpstr>Modeling Temporal Behavior</vt:lpstr>
      <vt:lpstr>Analysis Improvements: Handling Time</vt:lpstr>
      <vt:lpstr>Smarter Handling of Time Progression</vt:lpstr>
      <vt:lpstr>Analysis Improvements: Distributed Deployment</vt:lpstr>
      <vt:lpstr>Advanced State Space Methods</vt:lpstr>
      <vt:lpstr>Advanced State Space Methods</vt:lpstr>
      <vt:lpstr>Advanced State Space Methods</vt:lpstr>
      <vt:lpstr>Future Work</vt:lpstr>
      <vt:lpstr>Conclusions</vt:lpstr>
      <vt:lpstr>Thank You</vt:lpstr>
      <vt:lpstr>Overview and Outline</vt:lpstr>
      <vt:lpstr>Distributed Real-time Managed Cyber-Physical Platforms 1/2</vt:lpstr>
      <vt:lpstr>Distributed Real-time Managed Cyber-Physical Platforms 2/2</vt:lpstr>
      <vt:lpstr>Challenges</vt:lpstr>
      <vt:lpstr>Layered architecture approach</vt:lpstr>
      <vt:lpstr>Trusted Computing Base: Operating System</vt:lpstr>
      <vt:lpstr>Trusted Computing Base: Platform Services</vt:lpstr>
      <vt:lpstr>Middleware</vt:lpstr>
      <vt:lpstr>Robust Software Component Model and Development Tools</vt:lpstr>
      <vt:lpstr>Preliminary Results: DREMS toolchain and platform</vt:lpstr>
      <vt:lpstr>DREMS</vt:lpstr>
      <vt:lpstr>Operating System</vt:lpstr>
      <vt:lpstr>Secure Transport</vt:lpstr>
      <vt:lpstr>Component-Based Distributed Applications</vt:lpstr>
      <vt:lpstr>Development and Integration Environment</vt:lpstr>
      <vt:lpstr>Example</vt:lpstr>
      <vt:lpstr>Example: DREMS Orbital Satellite Platform 1/2</vt:lpstr>
      <vt:lpstr>Example: DREMS Orbital Satellite Platform 2/2</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gabor</cp:lastModifiedBy>
  <cp:revision>629</cp:revision>
  <dcterms:created xsi:type="dcterms:W3CDTF">2006-08-16T00:00:00Z</dcterms:created>
  <dcterms:modified xsi:type="dcterms:W3CDTF">2015-04-13T01:48:32Z</dcterms:modified>
</cp:coreProperties>
</file>