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94660"/>
  </p:normalViewPr>
  <p:slideViewPr>
    <p:cSldViewPr>
      <p:cViewPr varScale="1">
        <p:scale>
          <a:sx n="109" d="100"/>
          <a:sy n="109" d="100"/>
        </p:scale>
        <p:origin x="170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E753C0-EA90-4199-8B44-462C0666C5E4}"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367874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753C0-EA90-4199-8B44-462C0666C5E4}"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101362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753C0-EA90-4199-8B44-462C0666C5E4}"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70303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753C0-EA90-4199-8B44-462C0666C5E4}"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240859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753C0-EA90-4199-8B44-462C0666C5E4}"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99583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753C0-EA90-4199-8B44-462C0666C5E4}"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182358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E753C0-EA90-4199-8B44-462C0666C5E4}" type="datetimeFigureOut">
              <a:rPr lang="en-US" smtClean="0"/>
              <a:t>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382374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E753C0-EA90-4199-8B44-462C0666C5E4}" type="datetimeFigureOut">
              <a:rPr lang="en-US" smtClean="0"/>
              <a:t>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105639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753C0-EA90-4199-8B44-462C0666C5E4}" type="datetimeFigureOut">
              <a:rPr lang="en-US" smtClean="0"/>
              <a:t>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225743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753C0-EA90-4199-8B44-462C0666C5E4}"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306680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753C0-EA90-4199-8B44-462C0666C5E4}"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F0FC2-9369-4D17-81DE-B4F0F3A882A4}" type="slidenum">
              <a:rPr lang="en-US" smtClean="0"/>
              <a:t>‹#›</a:t>
            </a:fld>
            <a:endParaRPr lang="en-US"/>
          </a:p>
        </p:txBody>
      </p:sp>
    </p:spTree>
    <p:extLst>
      <p:ext uri="{BB962C8B-B14F-4D97-AF65-F5344CB8AC3E}">
        <p14:creationId xmlns:p14="http://schemas.microsoft.com/office/powerpoint/2010/main" val="269351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753C0-EA90-4199-8B44-462C0666C5E4}" type="datetimeFigureOut">
              <a:rPr lang="en-US" smtClean="0"/>
              <a:t>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F0FC2-9369-4D17-81DE-B4F0F3A882A4}" type="slidenum">
              <a:rPr lang="en-US" smtClean="0"/>
              <a:t>‹#›</a:t>
            </a:fld>
            <a:endParaRPr lang="en-US"/>
          </a:p>
        </p:txBody>
      </p:sp>
    </p:spTree>
    <p:extLst>
      <p:ext uri="{BB962C8B-B14F-4D97-AF65-F5344CB8AC3E}">
        <p14:creationId xmlns:p14="http://schemas.microsoft.com/office/powerpoint/2010/main" val="64351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367" y="1066800"/>
            <a:ext cx="24765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ine Callout 1 (Border and Accent Bar) 3"/>
          <p:cNvSpPr/>
          <p:nvPr/>
        </p:nvSpPr>
        <p:spPr>
          <a:xfrm rot="5400000">
            <a:off x="6818977" y="5068223"/>
            <a:ext cx="2095326" cy="1712480"/>
          </a:xfrm>
          <a:prstGeom prst="accentBorderCallout1">
            <a:avLst>
              <a:gd name="adj1" fmla="val 18750"/>
              <a:gd name="adj2" fmla="val -8333"/>
              <a:gd name="adj3" fmla="val 36585"/>
              <a:gd name="adj4" fmla="val -21462"/>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800" b="1" dirty="0" smtClean="0">
                <a:latin typeface="Courier New" panose="02070309020205020404" pitchFamily="49" charset="0"/>
                <a:cs typeface="Courier New" panose="02070309020205020404" pitchFamily="49" charset="0"/>
              </a:rPr>
              <a:t>// Operation: on_one_data</a:t>
            </a:r>
          </a:p>
          <a:p>
            <a:r>
              <a:rPr lang="en-US" sz="800" b="1" dirty="0" smtClean="0">
                <a:latin typeface="Courier New" panose="02070309020205020404" pitchFamily="49" charset="0"/>
                <a:cs typeface="Courier New" panose="02070309020205020404" pitchFamily="49" charset="0"/>
              </a:rPr>
              <a:t>// Priority: 60; Deadline: 50 ms</a:t>
            </a:r>
          </a:p>
          <a:p>
            <a:r>
              <a:rPr lang="en-US" sz="800" b="1" dirty="0" smtClean="0">
                <a:latin typeface="Courier New" panose="02070309020205020404" pitchFamily="49" charset="0"/>
                <a:cs typeface="Courier New" panose="02070309020205020404" pitchFamily="49" charset="0"/>
              </a:rPr>
              <a:t>Do on_one_data [60, 50] {</a:t>
            </a:r>
          </a:p>
          <a:p>
            <a:r>
              <a:rPr lang="en-US" sz="800" b="1" dirty="0" smtClean="0">
                <a:latin typeface="Courier New" panose="02070309020205020404" pitchFamily="49" charset="0"/>
                <a:cs typeface="Courier New" panose="02070309020205020404" pitchFamily="49" charset="0"/>
              </a:rPr>
              <a:t>  12</a:t>
            </a:r>
          </a:p>
          <a:p>
            <a:r>
              <a:rPr lang="en-US" sz="800" b="1" dirty="0" smtClean="0">
                <a:latin typeface="Courier New" panose="02070309020205020404" pitchFamily="49" charset="0"/>
                <a:cs typeface="Courier New" panose="02070309020205020404" pitchFamily="49" charset="0"/>
              </a:rPr>
              <a:t>  RMI Fetch_Sensor_Data.fetch_data [4, 4];</a:t>
            </a:r>
          </a:p>
          <a:p>
            <a:r>
              <a:rPr lang="en-US" sz="800" b="1" dirty="0" smtClean="0">
                <a:latin typeface="Courier New" panose="02070309020205020404" pitchFamily="49" charset="0"/>
                <a:cs typeface="Courier New" panose="02070309020205020404" pitchFamily="49" charset="0"/>
              </a:rPr>
              <a:t>  16</a:t>
            </a:r>
          </a:p>
          <a:p>
            <a:r>
              <a:rPr lang="en-US" sz="800" b="1" dirty="0">
                <a:latin typeface="Courier New" panose="02070309020205020404" pitchFamily="49" charset="0"/>
                <a:cs typeface="Courier New" panose="02070309020205020404" pitchFamily="49" charset="0"/>
              </a:rPr>
              <a:t>  </a:t>
            </a:r>
            <a:r>
              <a:rPr lang="en-US" sz="800" b="1" dirty="0" smtClean="0">
                <a:latin typeface="Courier New" panose="02070309020205020404" pitchFamily="49" charset="0"/>
                <a:cs typeface="Courier New" panose="02070309020205020404" pitchFamily="49" charset="0"/>
              </a:rPr>
              <a:t> DDS_Publish Notification_Publisher.Plan [1]</a:t>
            </a:r>
          </a:p>
          <a:p>
            <a:r>
              <a:rPr lang="en-US" sz="800" b="1" dirty="0" smtClean="0">
                <a:latin typeface="Courier New" panose="02070309020205020404" pitchFamily="49" charset="0"/>
                <a:cs typeface="Courier New" panose="02070309020205020404" pitchFamily="49" charset="0"/>
              </a:rPr>
              <a:t>} </a:t>
            </a:r>
            <a:endParaRPr lang="en-US" sz="800" b="1" dirty="0">
              <a:latin typeface="Courier New" panose="02070309020205020404" pitchFamily="49" charset="0"/>
              <a:cs typeface="Courier New" panose="02070309020205020404" pitchFamily="49"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62075"/>
            <a:ext cx="1352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514600"/>
            <a:ext cx="34480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ine Callout 2 (Border and Accent Bar) 4"/>
          <p:cNvSpPr/>
          <p:nvPr/>
        </p:nvSpPr>
        <p:spPr>
          <a:xfrm>
            <a:off x="1722967" y="228600"/>
            <a:ext cx="914400" cy="612648"/>
          </a:xfrm>
          <a:prstGeom prst="accen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Callout 1 (Accent Bar) 5"/>
          <p:cNvSpPr/>
          <p:nvPr/>
        </p:nvSpPr>
        <p:spPr>
          <a:xfrm>
            <a:off x="914400" y="1362075"/>
            <a:ext cx="914400" cy="612648"/>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71800" y="3581400"/>
            <a:ext cx="2743200" cy="1061829"/>
          </a:xfrm>
          <a:prstGeom prst="rect">
            <a:avLst/>
          </a:prstGeom>
          <a:noFill/>
          <a:ln>
            <a:solidFill>
              <a:schemeClr val="tx1"/>
            </a:solidFill>
            <a:prstDash val="sysDot"/>
          </a:ln>
        </p:spPr>
        <p:txBody>
          <a:bodyPr wrap="square" rtlCol="0">
            <a:spAutoFit/>
          </a:bodyPr>
          <a:lstStyle/>
          <a:p>
            <a:r>
              <a:rPr lang="en-US" sz="700" b="1" dirty="0" smtClean="0">
                <a:latin typeface="Consolas" panose="020B0609020204030204" pitchFamily="49" charset="0"/>
                <a:cs typeface="Consolas" panose="020B0609020204030204" pitchFamily="49" charset="0"/>
              </a:rPr>
              <a:t>// Operation: on_one_data</a:t>
            </a:r>
          </a:p>
          <a:p>
            <a:r>
              <a:rPr lang="en-US" sz="700" b="1" dirty="0" smtClean="0">
                <a:latin typeface="Consolas" panose="020B0609020204030204" pitchFamily="49" charset="0"/>
                <a:cs typeface="Consolas" panose="020B0609020204030204" pitchFamily="49" charset="0"/>
              </a:rPr>
              <a:t>// Port     : Sensor_Data_Subscriber</a:t>
            </a:r>
          </a:p>
          <a:p>
            <a:r>
              <a:rPr lang="en-US" sz="700" b="1" dirty="0" smtClean="0">
                <a:latin typeface="Consolas" panose="020B0609020204030204" pitchFamily="49" charset="0"/>
                <a:cs typeface="Consolas" panose="020B0609020204030204" pitchFamily="49" charset="0"/>
              </a:rPr>
              <a:t>// Priority : 60; Deadline : 50 ms</a:t>
            </a:r>
          </a:p>
          <a:p>
            <a:r>
              <a:rPr lang="en-US" sz="700" b="1" dirty="0" smtClean="0">
                <a:latin typeface="Consolas" panose="020B0609020204030204" pitchFamily="49" charset="0"/>
                <a:cs typeface="Consolas" panose="020B0609020204030204" pitchFamily="49" charset="0"/>
              </a:rPr>
              <a:t>Do on_one_data [60, 50] {</a:t>
            </a:r>
          </a:p>
          <a:p>
            <a:r>
              <a:rPr lang="en-US" sz="700" b="1" dirty="0" smtClean="0">
                <a:latin typeface="Consolas" panose="020B0609020204030204" pitchFamily="49" charset="0"/>
                <a:cs typeface="Consolas" panose="020B0609020204030204" pitchFamily="49" charset="0"/>
              </a:rPr>
              <a:t>  12;</a:t>
            </a:r>
          </a:p>
          <a:p>
            <a:r>
              <a:rPr lang="en-US" sz="700" b="1" dirty="0" smtClean="0">
                <a:latin typeface="Consolas" panose="020B0609020204030204" pitchFamily="49" charset="0"/>
                <a:cs typeface="Consolas" panose="020B0609020204030204" pitchFamily="49" charset="0"/>
              </a:rPr>
              <a:t>  RMI Fetch_Sensor_Data.fetch_data;</a:t>
            </a:r>
          </a:p>
          <a:p>
            <a:r>
              <a:rPr lang="en-US" sz="700" b="1" dirty="0" smtClean="0">
                <a:latin typeface="Consolas" panose="020B0609020204030204" pitchFamily="49" charset="0"/>
                <a:cs typeface="Consolas" panose="020B0609020204030204" pitchFamily="49" charset="0"/>
              </a:rPr>
              <a:t>  16;</a:t>
            </a:r>
          </a:p>
          <a:p>
            <a:r>
              <a:rPr lang="en-US" sz="700" b="1" dirty="0" smtClean="0">
                <a:latin typeface="Consolas" panose="020B0609020204030204" pitchFamily="49" charset="0"/>
                <a:cs typeface="Consolas" panose="020B0609020204030204" pitchFamily="49" charset="0"/>
              </a:rPr>
              <a:t>  DDS_Publish Notification_Publisher.Plan;</a:t>
            </a:r>
          </a:p>
          <a:p>
            <a:r>
              <a:rPr lang="en-US" sz="700" b="1" dirty="0" smtClean="0">
                <a:latin typeface="Consolas" panose="020B0609020204030204" pitchFamily="49" charset="0"/>
                <a:cs typeface="Consolas" panose="020B0609020204030204" pitchFamily="49" charset="0"/>
              </a:rPr>
              <a:t>} </a:t>
            </a:r>
          </a:p>
        </p:txBody>
      </p:sp>
      <p:cxnSp>
        <p:nvCxnSpPr>
          <p:cNvPr id="10" name="Elbow Connector 9"/>
          <p:cNvCxnSpPr/>
          <p:nvPr/>
        </p:nvCxnSpPr>
        <p:spPr>
          <a:xfrm>
            <a:off x="5139294" y="2933700"/>
            <a:ext cx="209550" cy="647700"/>
          </a:xfrm>
          <a:prstGeom prst="bentConnector2">
            <a:avLst/>
          </a:prstGeom>
          <a:ln w="12700">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7378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5027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533400" y="2133600"/>
            <a:ext cx="5410200" cy="1708160"/>
          </a:xfrm>
          <a:prstGeom prst="rect">
            <a:avLst/>
          </a:prstGeom>
          <a:noFill/>
          <a:ln>
            <a:solidFill>
              <a:schemeClr val="tx1"/>
            </a:solidFill>
            <a:prstDash val="sysDot"/>
          </a:ln>
        </p:spPr>
        <p:txBody>
          <a:bodyPr wrap="square" rtlCol="0">
            <a:spAutoFit/>
          </a:bodyPr>
          <a:lstStyle/>
          <a:p>
            <a:r>
              <a:rPr lang="en-US" sz="1050" dirty="0" smtClean="0">
                <a:latin typeface="Consolas" panose="020B0609020204030204" pitchFamily="49" charset="0"/>
                <a:cs typeface="Consolas" panose="020B0609020204030204" pitchFamily="49" charset="0"/>
              </a:rPr>
              <a:t>{opname="on_one_data", op_node="Sat1", op_comp="Trajectory_Planner", </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op_pn=“Partition1", op_prio=60, op_dl=50, </a:t>
            </a:r>
            <a:endParaRPr lang="en-US" sz="1050" dirty="0">
              <a:latin typeface="Consolas" panose="020B0609020204030204" pitchFamily="49" charset="0"/>
              <a:cs typeface="Consolas" panose="020B0609020204030204" pitchFamily="49" charset="0"/>
            </a:endParaRPr>
          </a:p>
          <a:p>
            <a:r>
              <a:rPr lang="en-US" sz="1050" dirty="0" smtClean="0">
                <a:latin typeface="Consolas" panose="020B0609020204030204" pitchFamily="49" charset="0"/>
                <a:cs typeface="Consolas" panose="020B0609020204030204" pitchFamily="49" charset="0"/>
              </a:rPr>
              <a:t>op_steps=[{port_type="Local", port_name="Local", </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unblk_list=[], call_exec_t=0, call_dur=12}, </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{port_type="RMI_Receptacle", port_name="Fetch_Sensor_Data", </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unblk_list=[], call_exec_t=0, call_dur=0},</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{port_type="Local", port_name="Local", </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unblk_list=[], call_exec_t=0, call_dur=16},</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{port_type=“Publisher”, port_name=“Notification_Publisher”, </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                unblk_list=[], call_exec_t=0, call_dur=0]}}</a:t>
            </a:r>
            <a:endParaRPr lang="en-US" sz="10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3820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647700"/>
            <a:ext cx="1905000" cy="1866900"/>
          </a:xfrm>
          <a:prstGeom prst="rect">
            <a:avLst/>
          </a:prstGeom>
          <a:solidFill>
            <a:schemeClr val="bg1"/>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2590800" y="800100"/>
            <a:ext cx="533400" cy="304800"/>
          </a:xfrm>
          <a:prstGeom prst="rect">
            <a:avLst/>
          </a:prstGeom>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GPS</a:t>
            </a:r>
            <a:endParaRPr lang="en-US" sz="1600" dirty="0"/>
          </a:p>
        </p:txBody>
      </p:sp>
      <p:sp>
        <p:nvSpPr>
          <p:cNvPr id="11" name="Pentagon 10"/>
          <p:cNvSpPr/>
          <p:nvPr/>
        </p:nvSpPr>
        <p:spPr>
          <a:xfrm>
            <a:off x="3124200" y="876300"/>
            <a:ext cx="228600" cy="152400"/>
          </a:xfrm>
          <a:prstGeom prst="homePlate">
            <a:avLst/>
          </a:prstGeom>
          <a:solidFill>
            <a:schemeClr val="bg1"/>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2590800" y="1429807"/>
            <a:ext cx="914400" cy="59901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800" dirty="0" smtClean="0"/>
              <a:t>Image</a:t>
            </a:r>
          </a:p>
          <a:p>
            <a:pPr algn="ctr"/>
            <a:r>
              <a:rPr lang="en-US" sz="800" dirty="0" smtClean="0"/>
              <a:t>Processing</a:t>
            </a:r>
            <a:endParaRPr lang="en-US" sz="800" dirty="0"/>
          </a:p>
        </p:txBody>
      </p:sp>
      <p:pic>
        <p:nvPicPr>
          <p:cNvPr id="1026" name="Picture 2" descr="http://www.iconsdb.com/icons/preview/caribbean-blue/slr-camera-xx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443565"/>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42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PranavSrinivas\Documents\F6SVN\trunk\doc\papers\RTAS 2015\figs\Deadline_Viola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400"/>
            <a:ext cx="8978872" cy="28368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57800" y="3172599"/>
            <a:ext cx="990600" cy="276999"/>
          </a:xfrm>
          <a:prstGeom prst="rect">
            <a:avLst/>
          </a:prstGeom>
          <a:noFill/>
        </p:spPr>
        <p:txBody>
          <a:bodyPr wrap="square" rtlCol="0">
            <a:spAutoFit/>
          </a:bodyPr>
          <a:lstStyle/>
          <a:p>
            <a:r>
              <a:rPr lang="en-US" sz="1200" dirty="0" err="1" smtClean="0">
                <a:latin typeface="Consolas" panose="020B0609020204030204" pitchFamily="49" charset="0"/>
                <a:cs typeface="Consolas" panose="020B0609020204030204" pitchFamily="49" charset="0"/>
              </a:rPr>
              <a:t>DL_guard</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330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th1</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608" y="1414462"/>
            <a:ext cx="5133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196" y="2405062"/>
            <a:ext cx="2095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596" y="2405062"/>
            <a:ext cx="2095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996" y="2405062"/>
            <a:ext cx="2095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396" y="2405062"/>
            <a:ext cx="2095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796" y="2405062"/>
            <a:ext cx="2095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196" y="2405062"/>
            <a:ext cx="2095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717271" y="2128063"/>
            <a:ext cx="533400" cy="276999"/>
          </a:xfrm>
          <a:prstGeom prst="rect">
            <a:avLst/>
          </a:prstGeom>
          <a:noFill/>
        </p:spPr>
        <p:txBody>
          <a:bodyPr wrap="square" rtlCol="0">
            <a:spAutoFit/>
          </a:bodyPr>
          <a:lstStyle/>
          <a:p>
            <a:pPr algn="ctr"/>
            <a:r>
              <a:rPr lang="en-US" sz="1200" b="1" dirty="0" smtClean="0"/>
              <a:t>th1</a:t>
            </a:r>
            <a:endParaRPr lang="en-US" sz="1200" b="1" dirty="0"/>
          </a:p>
        </p:txBody>
      </p:sp>
      <p:sp>
        <p:nvSpPr>
          <p:cNvPr id="17" name="TextBox 16"/>
          <p:cNvSpPr txBox="1"/>
          <p:nvPr/>
        </p:nvSpPr>
        <p:spPr>
          <a:xfrm>
            <a:off x="3250671" y="2128063"/>
            <a:ext cx="533400" cy="276999"/>
          </a:xfrm>
          <a:prstGeom prst="rect">
            <a:avLst/>
          </a:prstGeom>
          <a:noFill/>
        </p:spPr>
        <p:txBody>
          <a:bodyPr wrap="square" rtlCol="0">
            <a:spAutoFit/>
          </a:bodyPr>
          <a:lstStyle/>
          <a:p>
            <a:pPr algn="ctr"/>
            <a:r>
              <a:rPr lang="en-US" sz="1200" b="1" dirty="0" smtClean="0"/>
              <a:t>th2</a:t>
            </a:r>
            <a:endParaRPr lang="en-US" sz="1200" b="1" dirty="0"/>
          </a:p>
        </p:txBody>
      </p:sp>
      <p:sp>
        <p:nvSpPr>
          <p:cNvPr id="18" name="TextBox 17"/>
          <p:cNvSpPr txBox="1"/>
          <p:nvPr/>
        </p:nvSpPr>
        <p:spPr>
          <a:xfrm>
            <a:off x="3784071" y="2128063"/>
            <a:ext cx="533400" cy="276999"/>
          </a:xfrm>
          <a:prstGeom prst="rect">
            <a:avLst/>
          </a:prstGeom>
          <a:noFill/>
        </p:spPr>
        <p:txBody>
          <a:bodyPr wrap="square" rtlCol="0">
            <a:spAutoFit/>
          </a:bodyPr>
          <a:lstStyle/>
          <a:p>
            <a:pPr algn="ctr"/>
            <a:r>
              <a:rPr lang="en-US" sz="1200" b="1" dirty="0" smtClean="0"/>
              <a:t>th3</a:t>
            </a:r>
            <a:endParaRPr lang="en-US" sz="1200" b="1" dirty="0"/>
          </a:p>
        </p:txBody>
      </p:sp>
      <p:sp>
        <p:nvSpPr>
          <p:cNvPr id="19" name="TextBox 18"/>
          <p:cNvSpPr txBox="1"/>
          <p:nvPr/>
        </p:nvSpPr>
        <p:spPr>
          <a:xfrm>
            <a:off x="4698471" y="2128063"/>
            <a:ext cx="533400" cy="276999"/>
          </a:xfrm>
          <a:prstGeom prst="rect">
            <a:avLst/>
          </a:prstGeom>
          <a:noFill/>
        </p:spPr>
        <p:txBody>
          <a:bodyPr wrap="square" rtlCol="0">
            <a:spAutoFit/>
          </a:bodyPr>
          <a:lstStyle/>
          <a:p>
            <a:pPr algn="ctr"/>
            <a:r>
              <a:rPr lang="en-US" sz="1200" b="1" dirty="0" smtClean="0"/>
              <a:t>th4</a:t>
            </a:r>
            <a:endParaRPr lang="en-US" sz="1200" b="1" dirty="0"/>
          </a:p>
        </p:txBody>
      </p:sp>
      <p:sp>
        <p:nvSpPr>
          <p:cNvPr id="20" name="TextBox 19"/>
          <p:cNvSpPr txBox="1"/>
          <p:nvPr/>
        </p:nvSpPr>
        <p:spPr>
          <a:xfrm>
            <a:off x="5231871" y="2128063"/>
            <a:ext cx="533400" cy="276999"/>
          </a:xfrm>
          <a:prstGeom prst="rect">
            <a:avLst/>
          </a:prstGeom>
          <a:noFill/>
        </p:spPr>
        <p:txBody>
          <a:bodyPr wrap="square" rtlCol="0">
            <a:spAutoFit/>
          </a:bodyPr>
          <a:lstStyle/>
          <a:p>
            <a:pPr algn="ctr"/>
            <a:r>
              <a:rPr lang="en-US" sz="1200" b="1" dirty="0" smtClean="0"/>
              <a:t>th5</a:t>
            </a:r>
            <a:endParaRPr lang="en-US" sz="1200" b="1" dirty="0"/>
          </a:p>
        </p:txBody>
      </p:sp>
      <p:sp>
        <p:nvSpPr>
          <p:cNvPr id="21" name="TextBox 20"/>
          <p:cNvSpPr txBox="1"/>
          <p:nvPr/>
        </p:nvSpPr>
        <p:spPr>
          <a:xfrm>
            <a:off x="5765271" y="2128063"/>
            <a:ext cx="533400" cy="276999"/>
          </a:xfrm>
          <a:prstGeom prst="rect">
            <a:avLst/>
          </a:prstGeom>
          <a:noFill/>
        </p:spPr>
        <p:txBody>
          <a:bodyPr wrap="square" rtlCol="0">
            <a:spAutoFit/>
          </a:bodyPr>
          <a:lstStyle/>
          <a:p>
            <a:pPr algn="ctr"/>
            <a:r>
              <a:rPr lang="en-US" sz="1200" b="1" dirty="0" smtClean="0"/>
              <a:t>th6</a:t>
            </a:r>
            <a:endParaRPr lang="en-US" sz="1200" b="1" dirty="0"/>
          </a:p>
        </p:txBody>
      </p:sp>
    </p:spTree>
    <p:extLst>
      <p:ext uri="{BB962C8B-B14F-4D97-AF65-F5344CB8AC3E}">
        <p14:creationId xmlns:p14="http://schemas.microsoft.com/office/powerpoint/2010/main" val="183511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466" y="2895599"/>
            <a:ext cx="5413816" cy="285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3276600"/>
            <a:ext cx="533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76400" y="3276600"/>
            <a:ext cx="533400" cy="3048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09800" y="3276600"/>
            <a:ext cx="533400" cy="3048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38433" y="3285067"/>
            <a:ext cx="533400" cy="304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71833" y="3285067"/>
            <a:ext cx="533400" cy="3048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05233" y="3285067"/>
            <a:ext cx="5334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676400" y="3023025"/>
            <a:ext cx="533400" cy="276999"/>
          </a:xfrm>
          <a:prstGeom prst="rect">
            <a:avLst/>
          </a:prstGeom>
          <a:noFill/>
        </p:spPr>
        <p:txBody>
          <a:bodyPr wrap="square" rtlCol="0">
            <a:spAutoFit/>
          </a:bodyPr>
          <a:lstStyle/>
          <a:p>
            <a:pPr algn="ctr"/>
            <a:r>
              <a:rPr lang="en-US" sz="1200" b="1" dirty="0" smtClean="0"/>
              <a:t>th1</a:t>
            </a:r>
            <a:endParaRPr lang="en-US" sz="1200" b="1" dirty="0"/>
          </a:p>
        </p:txBody>
      </p:sp>
      <p:sp>
        <p:nvSpPr>
          <p:cNvPr id="20" name="TextBox 19"/>
          <p:cNvSpPr txBox="1"/>
          <p:nvPr/>
        </p:nvSpPr>
        <p:spPr>
          <a:xfrm>
            <a:off x="1143000" y="3023025"/>
            <a:ext cx="533400" cy="276999"/>
          </a:xfrm>
          <a:prstGeom prst="rect">
            <a:avLst/>
          </a:prstGeom>
          <a:noFill/>
        </p:spPr>
        <p:txBody>
          <a:bodyPr wrap="square" rtlCol="0">
            <a:spAutoFit/>
          </a:bodyPr>
          <a:lstStyle/>
          <a:p>
            <a:pPr algn="ctr"/>
            <a:r>
              <a:rPr lang="en-US" sz="1200" b="1" dirty="0" smtClean="0"/>
              <a:t>th3</a:t>
            </a:r>
            <a:endParaRPr lang="en-US" sz="1200" b="1" dirty="0"/>
          </a:p>
        </p:txBody>
      </p:sp>
      <p:sp>
        <p:nvSpPr>
          <p:cNvPr id="21" name="TextBox 20"/>
          <p:cNvSpPr txBox="1"/>
          <p:nvPr/>
        </p:nvSpPr>
        <p:spPr>
          <a:xfrm>
            <a:off x="5005233" y="3028562"/>
            <a:ext cx="533400" cy="276999"/>
          </a:xfrm>
          <a:prstGeom prst="rect">
            <a:avLst/>
          </a:prstGeom>
          <a:noFill/>
        </p:spPr>
        <p:txBody>
          <a:bodyPr wrap="square" rtlCol="0">
            <a:spAutoFit/>
          </a:bodyPr>
          <a:lstStyle/>
          <a:p>
            <a:pPr algn="ctr"/>
            <a:r>
              <a:rPr lang="en-US" sz="1200" b="1" dirty="0" smtClean="0"/>
              <a:t>th4</a:t>
            </a:r>
            <a:endParaRPr lang="en-US" sz="1200" b="1" dirty="0"/>
          </a:p>
        </p:txBody>
      </p:sp>
      <p:sp>
        <p:nvSpPr>
          <p:cNvPr id="22" name="TextBox 21"/>
          <p:cNvSpPr txBox="1"/>
          <p:nvPr/>
        </p:nvSpPr>
        <p:spPr>
          <a:xfrm>
            <a:off x="3938433" y="3028562"/>
            <a:ext cx="533400" cy="276999"/>
          </a:xfrm>
          <a:prstGeom prst="rect">
            <a:avLst/>
          </a:prstGeom>
          <a:noFill/>
        </p:spPr>
        <p:txBody>
          <a:bodyPr wrap="square" rtlCol="0">
            <a:spAutoFit/>
          </a:bodyPr>
          <a:lstStyle/>
          <a:p>
            <a:pPr algn="ctr"/>
            <a:r>
              <a:rPr lang="en-US" sz="1200" b="1" dirty="0" smtClean="0"/>
              <a:t>th5</a:t>
            </a:r>
            <a:endParaRPr lang="en-US" sz="1200" b="1" dirty="0"/>
          </a:p>
        </p:txBody>
      </p:sp>
      <p:sp>
        <p:nvSpPr>
          <p:cNvPr id="23" name="TextBox 22"/>
          <p:cNvSpPr txBox="1"/>
          <p:nvPr/>
        </p:nvSpPr>
        <p:spPr>
          <a:xfrm>
            <a:off x="4471833" y="3028562"/>
            <a:ext cx="533400" cy="276999"/>
          </a:xfrm>
          <a:prstGeom prst="rect">
            <a:avLst/>
          </a:prstGeom>
          <a:noFill/>
        </p:spPr>
        <p:txBody>
          <a:bodyPr wrap="square" rtlCol="0">
            <a:spAutoFit/>
          </a:bodyPr>
          <a:lstStyle/>
          <a:p>
            <a:pPr algn="ctr"/>
            <a:r>
              <a:rPr lang="en-US" sz="1200" b="1" dirty="0" smtClean="0"/>
              <a:t>th6</a:t>
            </a:r>
            <a:endParaRPr lang="en-US" sz="1200" b="1" dirty="0"/>
          </a:p>
        </p:txBody>
      </p:sp>
      <p:sp>
        <p:nvSpPr>
          <p:cNvPr id="25" name="TextBox 24"/>
          <p:cNvSpPr txBox="1"/>
          <p:nvPr/>
        </p:nvSpPr>
        <p:spPr>
          <a:xfrm>
            <a:off x="2209800" y="3023025"/>
            <a:ext cx="533400" cy="276999"/>
          </a:xfrm>
          <a:prstGeom prst="rect">
            <a:avLst/>
          </a:prstGeom>
          <a:noFill/>
        </p:spPr>
        <p:txBody>
          <a:bodyPr wrap="square" rtlCol="0">
            <a:spAutoFit/>
          </a:bodyPr>
          <a:lstStyle/>
          <a:p>
            <a:pPr algn="ctr"/>
            <a:r>
              <a:rPr lang="en-US" sz="1200" b="1" dirty="0" smtClean="0"/>
              <a:t>th2</a:t>
            </a:r>
            <a:endParaRPr lang="en-US" sz="1200" b="1" dirty="0"/>
          </a:p>
        </p:txBody>
      </p:sp>
      <p:sp>
        <p:nvSpPr>
          <p:cNvPr id="26" name="TextBox 25"/>
          <p:cNvSpPr txBox="1"/>
          <p:nvPr/>
        </p:nvSpPr>
        <p:spPr>
          <a:xfrm>
            <a:off x="1426633" y="3564911"/>
            <a:ext cx="533400" cy="276999"/>
          </a:xfrm>
          <a:prstGeom prst="rect">
            <a:avLst/>
          </a:prstGeom>
          <a:noFill/>
        </p:spPr>
        <p:txBody>
          <a:bodyPr wrap="square" rtlCol="0">
            <a:spAutoFit/>
          </a:bodyPr>
          <a:lstStyle/>
          <a:p>
            <a:pPr algn="ctr"/>
            <a:r>
              <a:rPr lang="en-US" sz="1200" b="1" dirty="0"/>
              <a:t>8</a:t>
            </a:r>
          </a:p>
        </p:txBody>
      </p:sp>
      <p:sp>
        <p:nvSpPr>
          <p:cNvPr id="27" name="TextBox 26"/>
          <p:cNvSpPr txBox="1"/>
          <p:nvPr/>
        </p:nvSpPr>
        <p:spPr>
          <a:xfrm>
            <a:off x="4205133" y="3589867"/>
            <a:ext cx="533400" cy="276999"/>
          </a:xfrm>
          <a:prstGeom prst="rect">
            <a:avLst/>
          </a:prstGeom>
          <a:noFill/>
        </p:spPr>
        <p:txBody>
          <a:bodyPr wrap="square" rtlCol="0">
            <a:spAutoFit/>
          </a:bodyPr>
          <a:lstStyle/>
          <a:p>
            <a:pPr algn="ctr"/>
            <a:r>
              <a:rPr lang="en-US" sz="1200" b="1" dirty="0" smtClean="0"/>
              <a:t>48</a:t>
            </a:r>
            <a:endParaRPr lang="en-US" sz="1200" b="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7010400" y="1981200"/>
            <a:ext cx="1219200" cy="151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39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484869"/>
            <a:ext cx="4016659" cy="2438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2645064" y="2481139"/>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3"/>
            <a:endCxn id="7" idx="1"/>
          </p:cNvCxnSpPr>
          <p:nvPr/>
        </p:nvCxnSpPr>
        <p:spPr>
          <a:xfrm flipV="1">
            <a:off x="2653745" y="1902623"/>
            <a:ext cx="86761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064305" y="1474035"/>
            <a:ext cx="1066800" cy="7620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r>
              <a:rPr lang="en-US" sz="1200" b="1" dirty="0" smtClean="0">
                <a:solidFill>
                  <a:schemeClr val="tx1"/>
                </a:solidFill>
              </a:rPr>
              <a:t>Satellite 2</a:t>
            </a:r>
            <a:endParaRPr lang="en-US" sz="1200" b="1" dirty="0">
              <a:solidFill>
                <a:schemeClr val="tx1"/>
              </a:solidFill>
            </a:endParaRPr>
          </a:p>
        </p:txBody>
      </p:sp>
      <p:sp>
        <p:nvSpPr>
          <p:cNvPr id="7" name="Rectangle 6"/>
          <p:cNvSpPr/>
          <p:nvPr/>
        </p:nvSpPr>
        <p:spPr>
          <a:xfrm>
            <a:off x="3521359" y="1635923"/>
            <a:ext cx="1143000" cy="5334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GPS</a:t>
            </a:r>
            <a:endParaRPr lang="en-US" dirty="0">
              <a:solidFill>
                <a:schemeClr val="tx1"/>
              </a:solidFill>
            </a:endParaRPr>
          </a:p>
        </p:txBody>
      </p:sp>
      <p:sp>
        <p:nvSpPr>
          <p:cNvPr id="8" name="TextBox 7"/>
          <p:cNvSpPr txBox="1"/>
          <p:nvPr/>
        </p:nvSpPr>
        <p:spPr>
          <a:xfrm>
            <a:off x="1066800" y="3685401"/>
            <a:ext cx="1905000" cy="276999"/>
          </a:xfrm>
          <a:prstGeom prst="rect">
            <a:avLst/>
          </a:prstGeom>
          <a:noFill/>
        </p:spPr>
        <p:txBody>
          <a:bodyPr wrap="square" rtlCol="0">
            <a:spAutoFit/>
          </a:bodyPr>
          <a:lstStyle/>
          <a:p>
            <a:pPr algn="ctr"/>
            <a:r>
              <a:rPr lang="en-US" sz="1200" b="1" dirty="0" smtClean="0"/>
              <a:t>Satellite 1 – Cluster Leader</a:t>
            </a:r>
            <a:endParaRPr lang="en-US" sz="1200" b="1" dirty="0"/>
          </a:p>
        </p:txBody>
      </p:sp>
      <p:sp>
        <p:nvSpPr>
          <p:cNvPr id="9" name="Rectangle 8"/>
          <p:cNvSpPr/>
          <p:nvPr/>
        </p:nvSpPr>
        <p:spPr>
          <a:xfrm>
            <a:off x="6064305" y="2351366"/>
            <a:ext cx="1066800" cy="7620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r>
              <a:rPr lang="en-US" sz="1200" b="1" dirty="0" smtClean="0">
                <a:solidFill>
                  <a:schemeClr val="tx1"/>
                </a:solidFill>
              </a:rPr>
              <a:t>Satellite 3</a:t>
            </a:r>
            <a:endParaRPr lang="en-US" sz="1200" b="1" dirty="0">
              <a:solidFill>
                <a:schemeClr val="tx1"/>
              </a:solidFill>
            </a:endParaRPr>
          </a:p>
        </p:txBody>
      </p:sp>
      <p:sp>
        <p:nvSpPr>
          <p:cNvPr id="10" name="Pentagon 9"/>
          <p:cNvSpPr/>
          <p:nvPr/>
        </p:nvSpPr>
        <p:spPr>
          <a:xfrm>
            <a:off x="4854859" y="1824924"/>
            <a:ext cx="228600" cy="152400"/>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3"/>
            <a:endCxn id="10" idx="1"/>
          </p:cNvCxnSpPr>
          <p:nvPr/>
        </p:nvCxnSpPr>
        <p:spPr>
          <a:xfrm flipV="1">
            <a:off x="4664359" y="1901124"/>
            <a:ext cx="190500" cy="1499"/>
          </a:xfrm>
          <a:prstGeom prst="straightConnector1">
            <a:avLst/>
          </a:prstGeom>
          <a:ln w="158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6" name="Elbow Connector 15"/>
          <p:cNvCxnSpPr>
            <a:stCxn id="10" idx="3"/>
            <a:endCxn id="5" idx="1"/>
          </p:cNvCxnSpPr>
          <p:nvPr/>
        </p:nvCxnSpPr>
        <p:spPr>
          <a:xfrm flipV="1">
            <a:off x="5083459" y="1855035"/>
            <a:ext cx="980846" cy="46089"/>
          </a:xfrm>
          <a:prstGeom prst="bentConnector3">
            <a:avLst/>
          </a:prstGeom>
          <a:ln w="158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510745" y="1635924"/>
            <a:ext cx="1143000" cy="5334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Flight</a:t>
            </a:r>
          </a:p>
          <a:p>
            <a:pPr algn="ctr"/>
            <a:r>
              <a:rPr lang="en-US" dirty="0" smtClean="0">
                <a:solidFill>
                  <a:schemeClr val="tx1"/>
                </a:solidFill>
              </a:rPr>
              <a:t>Control</a:t>
            </a:r>
            <a:endParaRPr lang="en-US" dirty="0">
              <a:solidFill>
                <a:schemeClr val="tx1"/>
              </a:solidFill>
            </a:endParaRPr>
          </a:p>
        </p:txBody>
      </p:sp>
      <p:grpSp>
        <p:nvGrpSpPr>
          <p:cNvPr id="25" name="Group 24"/>
          <p:cNvGrpSpPr/>
          <p:nvPr/>
        </p:nvGrpSpPr>
        <p:grpSpPr>
          <a:xfrm rot="16153502">
            <a:off x="2986933" y="1712953"/>
            <a:ext cx="228600" cy="228600"/>
            <a:chOff x="1181100" y="4724400"/>
            <a:chExt cx="228600" cy="228600"/>
          </a:xfrm>
          <a:solidFill>
            <a:srgbClr val="C00000"/>
          </a:solidFill>
        </p:grpSpPr>
        <p:sp>
          <p:nvSpPr>
            <p:cNvPr id="23" name="Oval 22"/>
            <p:cNvSpPr/>
            <p:nvPr/>
          </p:nvSpPr>
          <p:spPr>
            <a:xfrm>
              <a:off x="1219200" y="4800600"/>
              <a:ext cx="152400" cy="152400"/>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lock Arc 23"/>
            <p:cNvSpPr/>
            <p:nvPr/>
          </p:nvSpPr>
          <p:spPr>
            <a:xfrm>
              <a:off x="1181100" y="4724400"/>
              <a:ext cx="228600" cy="228600"/>
            </a:xfrm>
            <a:prstGeom prst="blockArc">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4" name="Rectangle 33"/>
          <p:cNvSpPr/>
          <p:nvPr/>
        </p:nvSpPr>
        <p:spPr>
          <a:xfrm>
            <a:off x="1776559" y="2364004"/>
            <a:ext cx="1007035" cy="5334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Remote</a:t>
            </a:r>
          </a:p>
          <a:p>
            <a:pPr algn="ctr"/>
            <a:r>
              <a:rPr lang="en-US" dirty="0" smtClean="0">
                <a:solidFill>
                  <a:schemeClr val="tx1"/>
                </a:solidFill>
              </a:rPr>
              <a:t>Sensing</a:t>
            </a:r>
            <a:endParaRPr lang="en-US" dirty="0">
              <a:solidFill>
                <a:schemeClr val="tx1"/>
              </a:solidFill>
            </a:endParaRPr>
          </a:p>
        </p:txBody>
      </p:sp>
      <p:sp>
        <p:nvSpPr>
          <p:cNvPr id="35" name="Pentagon 34"/>
          <p:cNvSpPr/>
          <p:nvPr/>
        </p:nvSpPr>
        <p:spPr>
          <a:xfrm>
            <a:off x="2873664" y="2409318"/>
            <a:ext cx="228600" cy="152400"/>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evron 36"/>
          <p:cNvSpPr/>
          <p:nvPr/>
        </p:nvSpPr>
        <p:spPr>
          <a:xfrm>
            <a:off x="3217069" y="2409318"/>
            <a:ext cx="188447" cy="152400"/>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Pentagon 50"/>
          <p:cNvSpPr/>
          <p:nvPr/>
        </p:nvSpPr>
        <p:spPr>
          <a:xfrm>
            <a:off x="4854859" y="3403160"/>
            <a:ext cx="228600" cy="152400"/>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endCxn id="51" idx="1"/>
          </p:cNvCxnSpPr>
          <p:nvPr/>
        </p:nvCxnSpPr>
        <p:spPr>
          <a:xfrm>
            <a:off x="4664359" y="3479360"/>
            <a:ext cx="190500" cy="0"/>
          </a:xfrm>
          <a:prstGeom prst="straightConnector1">
            <a:avLst/>
          </a:prstGeom>
          <a:ln w="158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63" name="Elbow Connector 62"/>
          <p:cNvCxnSpPr>
            <a:stCxn id="10" idx="3"/>
            <a:endCxn id="9" idx="1"/>
          </p:cNvCxnSpPr>
          <p:nvPr/>
        </p:nvCxnSpPr>
        <p:spPr>
          <a:xfrm>
            <a:off x="5083459" y="1901124"/>
            <a:ext cx="980846" cy="831242"/>
          </a:xfrm>
          <a:prstGeom prst="bentConnector3">
            <a:avLst/>
          </a:prstGeom>
          <a:ln w="158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66" name="Elbow Connector 65"/>
          <p:cNvCxnSpPr>
            <a:stCxn id="51" idx="3"/>
            <a:endCxn id="5" idx="1"/>
          </p:cNvCxnSpPr>
          <p:nvPr/>
        </p:nvCxnSpPr>
        <p:spPr>
          <a:xfrm flipV="1">
            <a:off x="5083459" y="1855035"/>
            <a:ext cx="980846" cy="1624325"/>
          </a:xfrm>
          <a:prstGeom prst="bentConnector3">
            <a:avLst>
              <a:gd name="adj1" fmla="val 50000"/>
            </a:avLst>
          </a:prstGeom>
          <a:ln w="15875">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2050" name="Picture 2" descr="http://cliparts101.com/files/78/CC86757A53F512DDA243B6C08655B7AB/tn_ground_tracking_s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867400" y="3281240"/>
            <a:ext cx="1066800" cy="95250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5775352" y="4160063"/>
            <a:ext cx="1250895" cy="276999"/>
          </a:xfrm>
          <a:prstGeom prst="rect">
            <a:avLst/>
          </a:prstGeom>
          <a:noFill/>
        </p:spPr>
        <p:txBody>
          <a:bodyPr wrap="square" rtlCol="0">
            <a:spAutoFit/>
          </a:bodyPr>
          <a:lstStyle/>
          <a:p>
            <a:pPr algn="ctr"/>
            <a:r>
              <a:rPr lang="en-US" sz="1200" b="1" dirty="0" smtClean="0"/>
              <a:t>Ground Station</a:t>
            </a:r>
            <a:endParaRPr lang="en-US" sz="120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352" y="3191021"/>
            <a:ext cx="321976" cy="311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1654194" y="3039735"/>
            <a:ext cx="1235364" cy="5334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DREMS OS</a:t>
            </a:r>
            <a:endParaRPr lang="en-US" dirty="0">
              <a:solidFill>
                <a:schemeClr val="tx1"/>
              </a:solidFill>
            </a:endParaRPr>
          </a:p>
        </p:txBody>
      </p:sp>
      <p:cxnSp>
        <p:nvCxnSpPr>
          <p:cNvPr id="77" name="Straight Connector 76"/>
          <p:cNvCxnSpPr/>
          <p:nvPr/>
        </p:nvCxnSpPr>
        <p:spPr>
          <a:xfrm rot="5400000">
            <a:off x="3668727" y="3074409"/>
            <a:ext cx="876300" cy="1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rot="21553502">
            <a:off x="4010601" y="2960624"/>
            <a:ext cx="228600" cy="228600"/>
            <a:chOff x="1181100" y="4724400"/>
            <a:chExt cx="228600" cy="228600"/>
          </a:xfrm>
          <a:solidFill>
            <a:srgbClr val="C00000"/>
          </a:solidFill>
        </p:grpSpPr>
        <p:sp>
          <p:nvSpPr>
            <p:cNvPr id="79" name="Oval 78"/>
            <p:cNvSpPr/>
            <p:nvPr/>
          </p:nvSpPr>
          <p:spPr>
            <a:xfrm>
              <a:off x="1219200" y="4800600"/>
              <a:ext cx="152400" cy="152400"/>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Block Arc 79"/>
            <p:cNvSpPr/>
            <p:nvPr/>
          </p:nvSpPr>
          <p:spPr>
            <a:xfrm>
              <a:off x="1181100" y="4724400"/>
              <a:ext cx="228600" cy="228600"/>
            </a:xfrm>
            <a:prstGeom prst="blockArc">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p:cNvSpPr/>
          <p:nvPr/>
        </p:nvSpPr>
        <p:spPr>
          <a:xfrm>
            <a:off x="3521359" y="2364004"/>
            <a:ext cx="1143000" cy="5334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Ground</a:t>
            </a:r>
          </a:p>
          <a:p>
            <a:pPr algn="ctr"/>
            <a:r>
              <a:rPr lang="en-US" dirty="0" smtClean="0">
                <a:solidFill>
                  <a:schemeClr val="tx1"/>
                </a:solidFill>
              </a:rPr>
              <a:t>COM</a:t>
            </a:r>
            <a:endParaRPr lang="en-US" dirty="0">
              <a:solidFill>
                <a:schemeClr val="tx1"/>
              </a:solidFill>
            </a:endParaRPr>
          </a:p>
        </p:txBody>
      </p:sp>
      <p:sp>
        <p:nvSpPr>
          <p:cNvPr id="50" name="Rectangle 49"/>
          <p:cNvSpPr/>
          <p:nvPr/>
        </p:nvSpPr>
        <p:spPr>
          <a:xfrm>
            <a:off x="3521359" y="3281240"/>
            <a:ext cx="1143000" cy="5334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Command</a:t>
            </a:r>
          </a:p>
          <a:p>
            <a:pPr algn="ctr"/>
            <a:r>
              <a:rPr lang="en-US" dirty="0" smtClean="0">
                <a:solidFill>
                  <a:schemeClr val="tx1"/>
                </a:solidFill>
              </a:rPr>
              <a:t>Proxy</a:t>
            </a:r>
            <a:endParaRPr lang="en-US" dirty="0">
              <a:solidFill>
                <a:schemeClr val="tx1"/>
              </a:solidFill>
            </a:endParaRPr>
          </a:p>
        </p:txBody>
      </p:sp>
      <p:sp>
        <p:nvSpPr>
          <p:cNvPr id="72" name="Flowchart: Process 71"/>
          <p:cNvSpPr/>
          <p:nvPr/>
        </p:nvSpPr>
        <p:spPr>
          <a:xfrm>
            <a:off x="4953000" y="2529043"/>
            <a:ext cx="381000" cy="203322"/>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Consolas" panose="020B0609020204030204" pitchFamily="49" charset="0"/>
                <a:cs typeface="Consolas" panose="020B0609020204030204" pitchFamily="49" charset="0"/>
              </a:rPr>
              <a:t>I/O</a:t>
            </a:r>
            <a:endParaRPr lang="en-US" sz="800" dirty="0">
              <a:latin typeface="Consolas" panose="020B0609020204030204" pitchFamily="49" charset="0"/>
              <a:cs typeface="Consolas" panose="020B0609020204030204" pitchFamily="49" charset="0"/>
            </a:endParaRPr>
          </a:p>
        </p:txBody>
      </p:sp>
      <p:cxnSp>
        <p:nvCxnSpPr>
          <p:cNvPr id="82" name="Straight Arrow Connector 81"/>
          <p:cNvCxnSpPr>
            <a:stCxn id="36" idx="3"/>
          </p:cNvCxnSpPr>
          <p:nvPr/>
        </p:nvCxnSpPr>
        <p:spPr>
          <a:xfrm>
            <a:off x="4664359" y="2630704"/>
            <a:ext cx="277063" cy="0"/>
          </a:xfrm>
          <a:prstGeom prst="straightConnector1">
            <a:avLst/>
          </a:prstGeom>
          <a:ln w="127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pic>
        <p:nvPicPr>
          <p:cNvPr id="8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732126">
            <a:off x="5274049" y="2775995"/>
            <a:ext cx="227209" cy="219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 name="Rectangle 89"/>
          <p:cNvSpPr/>
          <p:nvPr/>
        </p:nvSpPr>
        <p:spPr>
          <a:xfrm>
            <a:off x="6133245" y="1568082"/>
            <a:ext cx="913208" cy="423568"/>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solidFill>
                  <a:schemeClr val="tx1"/>
                </a:solidFill>
              </a:rPr>
              <a:t>DREMS</a:t>
            </a:r>
          </a:p>
          <a:p>
            <a:pPr algn="ctr"/>
            <a:r>
              <a:rPr lang="en-US" sz="1200" dirty="0" smtClean="0">
                <a:solidFill>
                  <a:schemeClr val="tx1"/>
                </a:solidFill>
              </a:rPr>
              <a:t>Application</a:t>
            </a:r>
            <a:endParaRPr lang="en-US" sz="1200" dirty="0">
              <a:solidFill>
                <a:schemeClr val="tx1"/>
              </a:solidFill>
            </a:endParaRPr>
          </a:p>
        </p:txBody>
      </p:sp>
      <p:sp>
        <p:nvSpPr>
          <p:cNvPr id="91" name="Rectangle 90"/>
          <p:cNvSpPr/>
          <p:nvPr/>
        </p:nvSpPr>
        <p:spPr>
          <a:xfrm>
            <a:off x="6141101" y="2433236"/>
            <a:ext cx="913208" cy="423568"/>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solidFill>
                  <a:schemeClr val="tx1"/>
                </a:solidFill>
              </a:rPr>
              <a:t>DREMS</a:t>
            </a:r>
          </a:p>
          <a:p>
            <a:pPr algn="ctr"/>
            <a:r>
              <a:rPr lang="en-US" sz="1200" dirty="0" smtClean="0">
                <a:solidFill>
                  <a:schemeClr val="tx1"/>
                </a:solidFill>
              </a:rPr>
              <a:t>Application</a:t>
            </a:r>
            <a:endParaRPr lang="en-US" sz="1200" dirty="0">
              <a:solidFill>
                <a:schemeClr val="tx1"/>
              </a:solidFill>
            </a:endParaRPr>
          </a:p>
        </p:txBody>
      </p:sp>
      <p:sp>
        <p:nvSpPr>
          <p:cNvPr id="100" name="Flowchart: Process 99"/>
          <p:cNvSpPr/>
          <p:nvPr/>
        </p:nvSpPr>
        <p:spPr>
          <a:xfrm>
            <a:off x="914400" y="2514600"/>
            <a:ext cx="355950" cy="24684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Consolas" panose="020B0609020204030204" pitchFamily="49" charset="0"/>
                <a:cs typeface="Consolas" panose="020B0609020204030204" pitchFamily="49" charset="0"/>
              </a:rPr>
              <a:t>cam</a:t>
            </a:r>
            <a:endParaRPr lang="en-US" sz="600" dirty="0">
              <a:latin typeface="Consolas" panose="020B0609020204030204" pitchFamily="49" charset="0"/>
              <a:cs typeface="Consolas" panose="020B0609020204030204" pitchFamily="49" charset="0"/>
            </a:endParaRPr>
          </a:p>
        </p:txBody>
      </p:sp>
      <p:cxnSp>
        <p:nvCxnSpPr>
          <p:cNvPr id="102" name="Straight Arrow Connector 101"/>
          <p:cNvCxnSpPr>
            <a:stCxn id="100" idx="3"/>
            <a:endCxn id="34" idx="1"/>
          </p:cNvCxnSpPr>
          <p:nvPr/>
        </p:nvCxnSpPr>
        <p:spPr>
          <a:xfrm flipV="1">
            <a:off x="1270350" y="2630704"/>
            <a:ext cx="506209" cy="7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22" idx="1"/>
          </p:cNvCxnSpPr>
          <p:nvPr/>
        </p:nvCxnSpPr>
        <p:spPr>
          <a:xfrm rot="10800000" flipH="1" flipV="1">
            <a:off x="1510745" y="1902623"/>
            <a:ext cx="2019300" cy="1858663"/>
          </a:xfrm>
          <a:prstGeom prst="bentConnector3">
            <a:avLst>
              <a:gd name="adj1" fmla="val -604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rot="10800000">
            <a:off x="1270350" y="2960110"/>
            <a:ext cx="228600" cy="228600"/>
            <a:chOff x="1181100" y="4724400"/>
            <a:chExt cx="228600" cy="228600"/>
          </a:xfrm>
          <a:solidFill>
            <a:srgbClr val="C00000"/>
          </a:solidFill>
        </p:grpSpPr>
        <p:sp>
          <p:nvSpPr>
            <p:cNvPr id="109" name="Oval 108"/>
            <p:cNvSpPr/>
            <p:nvPr/>
          </p:nvSpPr>
          <p:spPr>
            <a:xfrm>
              <a:off x="1219200" y="4800600"/>
              <a:ext cx="152400" cy="152400"/>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Block Arc 109"/>
            <p:cNvSpPr/>
            <p:nvPr/>
          </p:nvSpPr>
          <p:spPr>
            <a:xfrm>
              <a:off x="1181100" y="4724400"/>
              <a:ext cx="228600" cy="228600"/>
            </a:xfrm>
            <a:prstGeom prst="blockArc">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5" name="Flowchart: Process 114"/>
          <p:cNvSpPr/>
          <p:nvPr/>
        </p:nvSpPr>
        <p:spPr>
          <a:xfrm>
            <a:off x="1714671" y="1256258"/>
            <a:ext cx="735148" cy="24684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Consolas" panose="020B0609020204030204" pitchFamily="49" charset="0"/>
                <a:cs typeface="Consolas" panose="020B0609020204030204" pitchFamily="49" charset="0"/>
              </a:rPr>
              <a:t>Thrusters</a:t>
            </a:r>
            <a:endParaRPr lang="en-US" sz="600" dirty="0">
              <a:latin typeface="Consolas" panose="020B0609020204030204" pitchFamily="49" charset="0"/>
              <a:cs typeface="Consolas" panose="020B0609020204030204" pitchFamily="49" charset="0"/>
            </a:endParaRPr>
          </a:p>
        </p:txBody>
      </p:sp>
      <p:cxnSp>
        <p:nvCxnSpPr>
          <p:cNvPr id="122" name="Straight Arrow Connector 121"/>
          <p:cNvCxnSpPr>
            <a:stCxn id="22" idx="0"/>
            <a:endCxn id="115" idx="2"/>
          </p:cNvCxnSpPr>
          <p:nvPr/>
        </p:nvCxnSpPr>
        <p:spPr>
          <a:xfrm flipV="1">
            <a:off x="2082245" y="1503106"/>
            <a:ext cx="0" cy="132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30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2731045" y="2667000"/>
            <a:ext cx="1840955" cy="190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r>
              <a:rPr lang="en-US" sz="1200" b="1" dirty="0" smtClean="0">
                <a:solidFill>
                  <a:schemeClr val="tx1"/>
                </a:solidFill>
              </a:rPr>
              <a:t>Satellite 1 – Flight Control</a:t>
            </a:r>
            <a:endParaRPr lang="en-US" sz="1200" b="1" dirty="0">
              <a:solidFill>
                <a:schemeClr val="tx1"/>
              </a:solidFill>
            </a:endParaRPr>
          </a:p>
        </p:txBody>
      </p:sp>
      <p:cxnSp>
        <p:nvCxnSpPr>
          <p:cNvPr id="9" name="Straight Arrow Connector 8"/>
          <p:cNvCxnSpPr/>
          <p:nvPr/>
        </p:nvCxnSpPr>
        <p:spPr>
          <a:xfrm>
            <a:off x="1752600" y="2927854"/>
            <a:ext cx="144780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31045" y="2666251"/>
            <a:ext cx="1295400" cy="276999"/>
          </a:xfrm>
          <a:prstGeom prst="rect">
            <a:avLst/>
          </a:prstGeom>
          <a:noFill/>
        </p:spPr>
        <p:txBody>
          <a:bodyPr wrap="square" rtlCol="0">
            <a:spAutoFit/>
          </a:bodyPr>
          <a:lstStyle/>
          <a:p>
            <a:pPr algn="ctr"/>
            <a:r>
              <a:rPr lang="en-US" sz="1200" b="1" dirty="0"/>
              <a:t>s</a:t>
            </a:r>
            <a:r>
              <a:rPr lang="en-US" sz="1200" b="1" dirty="0" smtClean="0"/>
              <a:t>catter operation</a:t>
            </a:r>
            <a:endParaRPr lang="en-US" sz="1200" b="1" dirty="0"/>
          </a:p>
        </p:txBody>
      </p:sp>
      <p:cxnSp>
        <p:nvCxnSpPr>
          <p:cNvPr id="13" name="Straight Connector 12"/>
          <p:cNvCxnSpPr/>
          <p:nvPr/>
        </p:nvCxnSpPr>
        <p:spPr>
          <a:xfrm>
            <a:off x="3048000" y="42672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62400" y="2943998"/>
            <a:ext cx="0" cy="13232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200400" y="2927854"/>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00400" y="33528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00400" y="38100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731045" y="2971801"/>
            <a:ext cx="316955" cy="1295398"/>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752599" y="2971800"/>
            <a:ext cx="978445" cy="0"/>
          </a:xfrm>
          <a:prstGeom prst="straightConnector1">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rot="16200000">
            <a:off x="2144588" y="2737355"/>
            <a:ext cx="369309" cy="381000"/>
            <a:chOff x="1181100" y="4724400"/>
            <a:chExt cx="228600" cy="228600"/>
          </a:xfrm>
          <a:solidFill>
            <a:srgbClr val="C00000"/>
          </a:solidFill>
        </p:grpSpPr>
        <p:sp>
          <p:nvSpPr>
            <p:cNvPr id="6" name="Oval 5"/>
            <p:cNvSpPr/>
            <p:nvPr/>
          </p:nvSpPr>
          <p:spPr>
            <a:xfrm>
              <a:off x="1219200" y="4800600"/>
              <a:ext cx="152400" cy="152400"/>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Block Arc 6"/>
            <p:cNvSpPr/>
            <p:nvPr/>
          </p:nvSpPr>
          <p:spPr>
            <a:xfrm>
              <a:off x="1181100" y="4724400"/>
              <a:ext cx="228600" cy="228600"/>
            </a:xfrm>
            <a:prstGeom prst="blockArc">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sp>
        <p:nvSpPr>
          <p:cNvPr id="28" name="TextBox 27"/>
          <p:cNvSpPr txBox="1"/>
          <p:nvPr/>
        </p:nvSpPr>
        <p:spPr>
          <a:xfrm>
            <a:off x="3048000" y="2999601"/>
            <a:ext cx="990600" cy="276999"/>
          </a:xfrm>
          <a:prstGeom prst="rect">
            <a:avLst/>
          </a:prstGeom>
          <a:noFill/>
        </p:spPr>
        <p:txBody>
          <a:bodyPr wrap="square" rtlCol="0">
            <a:spAutoFit/>
          </a:bodyPr>
          <a:lstStyle/>
          <a:p>
            <a:r>
              <a:rPr lang="en-US" sz="1200" b="1" dirty="0" smtClean="0">
                <a:latin typeface="Consolas" panose="020B0609020204030204" pitchFamily="49" charset="0"/>
                <a:cs typeface="Consolas" panose="020B0609020204030204" pitchFamily="49" charset="0"/>
              </a:rPr>
              <a:t>Fetch_GPS</a:t>
            </a:r>
            <a:endParaRPr lang="en-US" sz="1200" b="1" dirty="0">
              <a:latin typeface="Consolas" panose="020B0609020204030204" pitchFamily="49" charset="0"/>
              <a:cs typeface="Consolas" panose="020B0609020204030204" pitchFamily="49" charset="0"/>
            </a:endParaRPr>
          </a:p>
        </p:txBody>
      </p:sp>
      <p:sp>
        <p:nvSpPr>
          <p:cNvPr id="29" name="TextBox 28"/>
          <p:cNvSpPr txBox="1"/>
          <p:nvPr/>
        </p:nvSpPr>
        <p:spPr>
          <a:xfrm>
            <a:off x="1833942" y="3050958"/>
            <a:ext cx="990600" cy="461665"/>
          </a:xfrm>
          <a:prstGeom prst="rect">
            <a:avLst/>
          </a:prstGeom>
          <a:noFill/>
        </p:spPr>
        <p:txBody>
          <a:bodyPr wrap="square" rtlCol="0">
            <a:spAutoFit/>
          </a:bodyPr>
          <a:lstStyle/>
          <a:p>
            <a:pPr algn="ctr"/>
            <a:r>
              <a:rPr lang="en-US" sz="1200" b="1" dirty="0" smtClean="0">
                <a:latin typeface="Consolas" panose="020B0609020204030204" pitchFamily="49" charset="0"/>
                <a:cs typeface="Consolas" panose="020B0609020204030204" pitchFamily="49" charset="0"/>
              </a:rPr>
              <a:t>Command Proxy</a:t>
            </a:r>
            <a:endParaRPr lang="en-US" sz="1200" b="1" dirty="0">
              <a:latin typeface="Consolas" panose="020B0609020204030204" pitchFamily="49" charset="0"/>
              <a:cs typeface="Consolas" panose="020B0609020204030204" pitchFamily="49" charset="0"/>
            </a:endParaRPr>
          </a:p>
        </p:txBody>
      </p:sp>
      <p:sp>
        <p:nvSpPr>
          <p:cNvPr id="30" name="TextBox 29"/>
          <p:cNvSpPr txBox="1"/>
          <p:nvPr/>
        </p:nvSpPr>
        <p:spPr>
          <a:xfrm>
            <a:off x="3048000" y="3379113"/>
            <a:ext cx="990600" cy="430887"/>
          </a:xfrm>
          <a:prstGeom prst="rect">
            <a:avLst/>
          </a:prstGeom>
          <a:noFill/>
        </p:spPr>
        <p:txBody>
          <a:bodyPr wrap="square" rtlCol="0">
            <a:spAutoFit/>
          </a:bodyPr>
          <a:lstStyle/>
          <a:p>
            <a:pPr algn="ctr"/>
            <a:r>
              <a:rPr lang="en-US" sz="1050" b="1" dirty="0" smtClean="0">
                <a:latin typeface="Consolas" panose="020B0609020204030204" pitchFamily="49" charset="0"/>
                <a:cs typeface="Consolas" panose="020B0609020204030204" pitchFamily="49" charset="0"/>
              </a:rPr>
              <a:t>Calculate</a:t>
            </a:r>
          </a:p>
          <a:p>
            <a:pPr algn="ctr"/>
            <a:r>
              <a:rPr lang="en-US" sz="1050" b="1" dirty="0" smtClean="0">
                <a:latin typeface="Consolas" panose="020B0609020204030204" pitchFamily="49" charset="0"/>
                <a:cs typeface="Consolas" panose="020B0609020204030204" pitchFamily="49" charset="0"/>
              </a:rPr>
              <a:t>Trajectory</a:t>
            </a:r>
            <a:endParaRPr lang="en-US" sz="1050" b="1" dirty="0">
              <a:latin typeface="Consolas" panose="020B0609020204030204" pitchFamily="49" charset="0"/>
              <a:cs typeface="Consolas" panose="020B0609020204030204" pitchFamily="49" charset="0"/>
            </a:endParaRPr>
          </a:p>
        </p:txBody>
      </p:sp>
      <p:sp>
        <p:nvSpPr>
          <p:cNvPr id="33" name="TextBox 32"/>
          <p:cNvSpPr txBox="1"/>
          <p:nvPr/>
        </p:nvSpPr>
        <p:spPr>
          <a:xfrm>
            <a:off x="3048000" y="3851702"/>
            <a:ext cx="990600" cy="415498"/>
          </a:xfrm>
          <a:prstGeom prst="rect">
            <a:avLst/>
          </a:prstGeom>
          <a:noFill/>
        </p:spPr>
        <p:txBody>
          <a:bodyPr wrap="square" rtlCol="0">
            <a:spAutoFit/>
          </a:bodyPr>
          <a:lstStyle/>
          <a:p>
            <a:pPr algn="ctr"/>
            <a:r>
              <a:rPr lang="en-US" sz="1050" b="1" dirty="0">
                <a:latin typeface="Consolas" panose="020B0609020204030204" pitchFamily="49" charset="0"/>
                <a:cs typeface="Consolas" panose="020B0609020204030204" pitchFamily="49" charset="0"/>
              </a:rPr>
              <a:t>C</a:t>
            </a:r>
            <a:r>
              <a:rPr lang="en-US" sz="1050" b="1" dirty="0" smtClean="0">
                <a:latin typeface="Consolas" panose="020B0609020204030204" pitchFamily="49" charset="0"/>
                <a:cs typeface="Consolas" panose="020B0609020204030204" pitchFamily="49" charset="0"/>
              </a:rPr>
              <a:t>ontrol</a:t>
            </a:r>
          </a:p>
          <a:p>
            <a:pPr algn="ctr"/>
            <a:r>
              <a:rPr lang="en-US" sz="1050" b="1" dirty="0">
                <a:latin typeface="Consolas" panose="020B0609020204030204" pitchFamily="49" charset="0"/>
                <a:cs typeface="Consolas" panose="020B0609020204030204" pitchFamily="49" charset="0"/>
              </a:rPr>
              <a:t>T</a:t>
            </a:r>
            <a:r>
              <a:rPr lang="en-US" sz="1050" b="1" dirty="0" smtClean="0">
                <a:latin typeface="Consolas" panose="020B0609020204030204" pitchFamily="49" charset="0"/>
                <a:cs typeface="Consolas" panose="020B0609020204030204" pitchFamily="49" charset="0"/>
              </a:rPr>
              <a:t>hrusters</a:t>
            </a:r>
            <a:endParaRPr lang="en-US" sz="1050" b="1" dirty="0">
              <a:latin typeface="Consolas" panose="020B0609020204030204" pitchFamily="49" charset="0"/>
              <a:cs typeface="Consolas" panose="020B0609020204030204" pitchFamily="49" charset="0"/>
            </a:endParaRPr>
          </a:p>
        </p:txBody>
      </p:sp>
      <p:cxnSp>
        <p:nvCxnSpPr>
          <p:cNvPr id="37" name="Straight Arrow Connector 36"/>
          <p:cNvCxnSpPr/>
          <p:nvPr/>
        </p:nvCxnSpPr>
        <p:spPr>
          <a:xfrm flipV="1">
            <a:off x="4473828" y="3110299"/>
            <a:ext cx="631572" cy="22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62400" y="2980827"/>
            <a:ext cx="511428" cy="1316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962400" y="3138101"/>
            <a:ext cx="511428" cy="214699"/>
          </a:xfrm>
          <a:prstGeom prst="straightConnector1">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958660" y="3458399"/>
            <a:ext cx="594874" cy="261610"/>
          </a:xfrm>
          <a:prstGeom prst="rect">
            <a:avLst/>
          </a:prstGeom>
          <a:noFill/>
        </p:spPr>
        <p:txBody>
          <a:bodyPr wrap="square" rtlCol="0">
            <a:spAutoFit/>
          </a:bodyPr>
          <a:lstStyle/>
          <a:p>
            <a:r>
              <a:rPr lang="en-US" sz="1050" b="1" dirty="0" smtClean="0">
                <a:latin typeface="Consolas" panose="020B0609020204030204" pitchFamily="49" charset="0"/>
                <a:cs typeface="Consolas" panose="020B0609020204030204" pitchFamily="49" charset="0"/>
              </a:rPr>
              <a:t>10 ms</a:t>
            </a:r>
            <a:endParaRPr lang="en-US" sz="1050" b="1" dirty="0">
              <a:latin typeface="Consolas" panose="020B0609020204030204" pitchFamily="49" charset="0"/>
              <a:cs typeface="Consolas" panose="020B0609020204030204" pitchFamily="49" charset="0"/>
            </a:endParaRPr>
          </a:p>
        </p:txBody>
      </p:sp>
      <p:sp>
        <p:nvSpPr>
          <p:cNvPr id="46" name="TextBox 45"/>
          <p:cNvSpPr txBox="1"/>
          <p:nvPr/>
        </p:nvSpPr>
        <p:spPr>
          <a:xfrm>
            <a:off x="3951180" y="3928646"/>
            <a:ext cx="594874" cy="253916"/>
          </a:xfrm>
          <a:prstGeom prst="rect">
            <a:avLst/>
          </a:prstGeom>
          <a:noFill/>
        </p:spPr>
        <p:txBody>
          <a:bodyPr wrap="square" rtlCol="0">
            <a:spAutoFit/>
          </a:bodyPr>
          <a:lstStyle/>
          <a:p>
            <a:r>
              <a:rPr lang="en-US" sz="1050" b="1" dirty="0">
                <a:latin typeface="Consolas" panose="020B0609020204030204" pitchFamily="49" charset="0"/>
                <a:cs typeface="Consolas" panose="020B0609020204030204" pitchFamily="49" charset="0"/>
              </a:rPr>
              <a:t>6</a:t>
            </a:r>
            <a:r>
              <a:rPr lang="en-US" sz="1050" b="1" dirty="0" smtClean="0">
                <a:latin typeface="Consolas" panose="020B0609020204030204" pitchFamily="49" charset="0"/>
                <a:cs typeface="Consolas" panose="020B0609020204030204" pitchFamily="49" charset="0"/>
              </a:rPr>
              <a:t> ms</a:t>
            </a:r>
            <a:endParaRPr lang="en-US" sz="1050" b="1" dirty="0">
              <a:latin typeface="Consolas" panose="020B0609020204030204" pitchFamily="49" charset="0"/>
              <a:cs typeface="Consolas" panose="020B0609020204030204" pitchFamily="49" charset="0"/>
            </a:endParaRPr>
          </a:p>
        </p:txBody>
      </p:sp>
      <p:sp>
        <p:nvSpPr>
          <p:cNvPr id="47" name="TextBox 46"/>
          <p:cNvSpPr txBox="1"/>
          <p:nvPr/>
        </p:nvSpPr>
        <p:spPr>
          <a:xfrm>
            <a:off x="4610100" y="2833300"/>
            <a:ext cx="990600" cy="276999"/>
          </a:xfrm>
          <a:prstGeom prst="rect">
            <a:avLst/>
          </a:prstGeom>
          <a:noFill/>
        </p:spPr>
        <p:txBody>
          <a:bodyPr wrap="square" rtlCol="0">
            <a:spAutoFit/>
          </a:bodyPr>
          <a:lstStyle/>
          <a:p>
            <a:pPr algn="ctr"/>
            <a:r>
              <a:rPr lang="en-US" sz="1200" b="1" dirty="0" smtClean="0">
                <a:latin typeface="Consolas" panose="020B0609020204030204" pitchFamily="49" charset="0"/>
                <a:cs typeface="Consolas" panose="020B0609020204030204" pitchFamily="49" charset="0"/>
              </a:rPr>
              <a:t>GPS</a:t>
            </a:r>
            <a:endParaRPr lang="en-US" sz="1200" b="1" dirty="0">
              <a:latin typeface="Consolas" panose="020B0609020204030204" pitchFamily="49" charset="0"/>
              <a:cs typeface="Consolas" panose="020B0609020204030204" pitchFamily="49" charset="0"/>
            </a:endParaRPr>
          </a:p>
        </p:txBody>
      </p:sp>
      <p:cxnSp>
        <p:nvCxnSpPr>
          <p:cNvPr id="48" name="Straight Connector 47"/>
          <p:cNvCxnSpPr/>
          <p:nvPr/>
        </p:nvCxnSpPr>
        <p:spPr>
          <a:xfrm flipH="1">
            <a:off x="4473828" y="3138101"/>
            <a:ext cx="631572"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rot="16200000" flipH="1">
            <a:off x="4668451" y="2960110"/>
            <a:ext cx="263365" cy="304800"/>
            <a:chOff x="1181100" y="4724400"/>
            <a:chExt cx="228600" cy="228600"/>
          </a:xfrm>
          <a:solidFill>
            <a:srgbClr val="C00000"/>
          </a:solidFill>
        </p:grpSpPr>
        <p:sp>
          <p:nvSpPr>
            <p:cNvPr id="35" name="Oval 34"/>
            <p:cNvSpPr/>
            <p:nvPr/>
          </p:nvSpPr>
          <p:spPr>
            <a:xfrm>
              <a:off x="1219200" y="4800600"/>
              <a:ext cx="152400" cy="152400"/>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6" name="Block Arc 35"/>
            <p:cNvSpPr/>
            <p:nvPr/>
          </p:nvSpPr>
          <p:spPr>
            <a:xfrm>
              <a:off x="1181100" y="4724400"/>
              <a:ext cx="228600" cy="228600"/>
            </a:xfrm>
            <a:prstGeom prst="blockArc">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spTree>
    <p:extLst>
      <p:ext uri="{BB962C8B-B14F-4D97-AF65-F5344CB8AC3E}">
        <p14:creationId xmlns:p14="http://schemas.microsoft.com/office/powerpoint/2010/main" val="3190124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7798"/>
            <a:ext cx="9144000" cy="4382403"/>
          </a:xfrm>
          <a:prstGeom prst="rect">
            <a:avLst/>
          </a:prstGeom>
        </p:spPr>
      </p:pic>
      <p:sp>
        <p:nvSpPr>
          <p:cNvPr id="5" name="TextBox 4"/>
          <p:cNvSpPr txBox="1"/>
          <p:nvPr/>
        </p:nvSpPr>
        <p:spPr>
          <a:xfrm>
            <a:off x="4724400" y="4191000"/>
            <a:ext cx="3962400" cy="1107996"/>
          </a:xfrm>
          <a:prstGeom prst="rect">
            <a:avLst/>
          </a:prstGeom>
          <a:noFill/>
          <a:ln>
            <a:solidFill>
              <a:schemeClr val="accent2">
                <a:lumMod val="75000"/>
              </a:schemeClr>
            </a:solidFill>
          </a:ln>
        </p:spPr>
        <p:txBody>
          <a:bodyPr wrap="square" rtlCol="0">
            <a:spAutoFit/>
          </a:bodyPr>
          <a:lstStyle/>
          <a:p>
            <a:r>
              <a:rPr lang="en-US" sz="1100" b="1" dirty="0" smtClean="0"/>
              <a:t>This is a sample CPN analysis model generated from a domain-specific design model. The model includes colored tokens representing various aspects of the system such as component timers, threading properties and message queues. These tokens are operated on by transitions and arc functions that dictate </a:t>
            </a:r>
            <a:r>
              <a:rPr lang="en-US" sz="1100" b="1" smtClean="0"/>
              <a:t>and represent </a:t>
            </a:r>
            <a:r>
              <a:rPr lang="en-US" sz="1100" b="1" dirty="0" smtClean="0"/>
              <a:t>the overall behavior of the system </a:t>
            </a:r>
            <a:r>
              <a:rPr lang="en-US" sz="1100" b="1" smtClean="0"/>
              <a:t>once deployed. </a:t>
            </a:r>
            <a:endParaRPr lang="en-US" sz="1100" b="1" dirty="0"/>
          </a:p>
        </p:txBody>
      </p:sp>
    </p:spTree>
    <p:extLst>
      <p:ext uri="{BB962C8B-B14F-4D97-AF65-F5344CB8AC3E}">
        <p14:creationId xmlns:p14="http://schemas.microsoft.com/office/powerpoint/2010/main" val="3052293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296</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Consolas</vt:lpstr>
      <vt:lpstr>Courier New</vt:lpstr>
      <vt:lpstr>Office Theme</vt:lpstr>
      <vt:lpstr>PowerPoint Presentation</vt:lpstr>
      <vt:lpstr>PowerPoint Presentation</vt:lpstr>
      <vt:lpstr>PowerPoint Presentation</vt:lpstr>
      <vt:lpstr>PowerPoint Presentation</vt:lpstr>
      <vt:lpstr>th1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Srinivas Kumar</dc:creator>
  <cp:lastModifiedBy>Pranav Srinivas Kumar</cp:lastModifiedBy>
  <cp:revision>19</cp:revision>
  <dcterms:created xsi:type="dcterms:W3CDTF">2014-10-18T22:44:02Z</dcterms:created>
  <dcterms:modified xsi:type="dcterms:W3CDTF">2015-02-13T01:42:44Z</dcterms:modified>
</cp:coreProperties>
</file>