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444597D4-D549-490F-B9D7-23F4FF61B5E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15BB6E0-E752-47A7-AE61-540EAF9D0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2590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Integrated Analysis of Temporal Behavior of Component-based DRE 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2891" y="30480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Authors: Pranav Srinivas Kumar and Gabor Karsai</a:t>
            </a:r>
          </a:p>
          <a:p>
            <a:r>
              <a:rPr lang="en-US" sz="2400" dirty="0" smtClean="0"/>
              <a:t>Institute for Software-Integrated Systems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Presented by</a:t>
            </a:r>
            <a:r>
              <a:rPr lang="en-US" sz="2400" dirty="0" smtClean="0"/>
              <a:t>: Dr. Gabor Karsai</a:t>
            </a:r>
          </a:p>
        </p:txBody>
      </p:sp>
      <p:pic>
        <p:nvPicPr>
          <p:cNvPr id="4098" name="Picture 2" descr="http://andrewmaraniss.com/wp-content/uploads/2014/11/vanderbilt-universit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27559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stitute for Software Integrated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476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stitute for Software Integrated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3952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institute for software integrated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46" y="4724400"/>
            <a:ext cx="1916754" cy="148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605950"/>
            <a:ext cx="22955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Smarter Time Progression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Kelsier\Documents\figs\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9" y="1660525"/>
            <a:ext cx="8298361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Analysis Improvements: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Distributed Deployment</a:t>
            </a:r>
            <a:endParaRPr lang="en-US" dirty="0"/>
          </a:p>
        </p:txBody>
      </p:sp>
      <p:pic>
        <p:nvPicPr>
          <p:cNvPr id="3074" name="Picture 2" descr="C:\Users\Kelsier\Documents\figs\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343400" cy="43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148444"/>
            <a:ext cx="3886200" cy="428621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Early models of distributed deployments included a unique token per CPN place for each hardware </a:t>
            </a:r>
            <a:r>
              <a:rPr lang="en-US" sz="2000" i="1" dirty="0" smtClean="0"/>
              <a:t>node</a:t>
            </a:r>
            <a:r>
              <a:rPr lang="en-US" sz="2000" dirty="0" smtClean="0"/>
              <a:t> in the scenario.</a:t>
            </a:r>
          </a:p>
          <a:p>
            <a:pPr lvl="1"/>
            <a:r>
              <a:rPr lang="en-US" sz="1800" dirty="0" smtClean="0"/>
              <a:t>Non-</a:t>
            </a:r>
            <a:r>
              <a:rPr lang="en-US" sz="1800" dirty="0" err="1" smtClean="0"/>
              <a:t>deteminism</a:t>
            </a:r>
            <a:r>
              <a:rPr lang="en-US" sz="1800" dirty="0" smtClean="0"/>
              <a:t> in transition bindings.</a:t>
            </a:r>
          </a:p>
          <a:p>
            <a:r>
              <a:rPr lang="en-US" sz="2000" dirty="0" smtClean="0"/>
              <a:t>We employ a structural reduction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erge hardware </a:t>
            </a:r>
            <a:r>
              <a:rPr lang="en-US" sz="1800" i="1" dirty="0" smtClean="0"/>
              <a:t>node</a:t>
            </a:r>
            <a:r>
              <a:rPr lang="en-US" sz="1800" dirty="0" smtClean="0"/>
              <a:t> tokens into a single </a:t>
            </a:r>
            <a:r>
              <a:rPr lang="en-US" sz="1800" i="1" dirty="0" smtClean="0"/>
              <a:t>list </a:t>
            </a:r>
            <a:r>
              <a:rPr lang="en-US" sz="1800" dirty="0" smtClean="0"/>
              <a:t>of tokens instead of an unassociated grouping of node tokens.</a:t>
            </a:r>
          </a:p>
          <a:p>
            <a:r>
              <a:rPr lang="en-US" sz="2000" i="1" dirty="0" smtClean="0"/>
              <a:t>Reduces the resultant state space &amp; dramatically improves scalability.</a:t>
            </a:r>
          </a:p>
        </p:txBody>
      </p:sp>
    </p:spTree>
    <p:extLst>
      <p:ext uri="{BB962C8B-B14F-4D97-AF65-F5344CB8AC3E}">
        <p14:creationId xmlns:p14="http://schemas.microsoft.com/office/powerpoint/2010/main" val="38723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</a:rPr>
              <a:t>Advanced State Space Methods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 all reachable states of the modeled system</a:t>
            </a:r>
          </a:p>
          <a:p>
            <a:r>
              <a:rPr lang="en-US" dirty="0" smtClean="0"/>
              <a:t>Derive a directed graph called the </a:t>
            </a:r>
            <a:r>
              <a:rPr lang="en-US" i="1" dirty="0" smtClean="0"/>
              <a:t>state space.</a:t>
            </a:r>
          </a:p>
          <a:p>
            <a:r>
              <a:rPr lang="en-US" dirty="0" smtClean="0"/>
              <a:t>Tree of possible executions that the system can take from an initial state.</a:t>
            </a:r>
          </a:p>
          <a:p>
            <a:r>
              <a:rPr lang="en-US" dirty="0" smtClean="0"/>
              <a:t>Verify behavioral properties such as queue overflows, deadline violations and deadlocks.</a:t>
            </a:r>
          </a:p>
          <a:p>
            <a:r>
              <a:rPr lang="en-US" dirty="0" smtClean="0"/>
              <a:t>Derive counter examples.</a:t>
            </a:r>
          </a:p>
          <a:p>
            <a:r>
              <a:rPr lang="en-US" dirty="0" smtClean="0"/>
              <a:t>State space explosion problem!</a:t>
            </a:r>
          </a:p>
          <a:p>
            <a:r>
              <a:rPr lang="en-US" dirty="0" smtClean="0"/>
              <a:t>Needs advanced memory management methods to make state space analysis efficient.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</a:rPr>
              <a:t>Advanced State Space Methods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8001000" cy="4514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easily apply advanced state space reduction techniques, we use a tool called </a:t>
            </a:r>
            <a:r>
              <a:rPr lang="en-US" dirty="0" smtClean="0">
                <a:solidFill>
                  <a:srgbClr val="C00000"/>
                </a:solidFill>
              </a:rPr>
              <a:t>ASAP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Sweep line method</a:t>
            </a:r>
          </a:p>
          <a:p>
            <a:pPr lvl="1"/>
            <a:r>
              <a:rPr lang="en-US" dirty="0" smtClean="0"/>
              <a:t>Discard generated states on-the-fly by performing verification checks during generation time.</a:t>
            </a:r>
          </a:p>
          <a:p>
            <a:pPr lvl="1"/>
            <a:r>
              <a:rPr lang="en-US" dirty="0" smtClean="0"/>
              <a:t>Any state that does not violate system properties is deleted.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100 interacting components in 10 computing nodes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Using CPN Tools built in state space generation:</a:t>
            </a:r>
          </a:p>
          <a:p>
            <a:pPr lvl="2"/>
            <a:r>
              <a:rPr lang="en-US" dirty="0" smtClean="0"/>
              <a:t>20 hyperperiods of activity </a:t>
            </a:r>
            <a:r>
              <a:rPr lang="en-US" dirty="0" smtClean="0">
                <a:sym typeface="Wingdings" panose="05000000000000000000" pitchFamily="2" charset="2"/>
              </a:rPr>
              <a:t> 36 minutes on a typical laptop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Using ASAP and on-the-fly verification</a:t>
            </a:r>
          </a:p>
          <a:p>
            <a:pPr lvl="2"/>
            <a:r>
              <a:rPr lang="en-US" dirty="0" smtClean="0"/>
              <a:t>Less than 10 minutes to perform deadlock checks on the deployed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</a:rPr>
              <a:t>Advanced State Space Methods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C:\Users\Kelsier\Documents\figs\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76400"/>
            <a:ext cx="813125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elsier\Documents\figs\as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99694"/>
            <a:ext cx="3878262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Future 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8077200" cy="4362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DREMS component communication is facilitated by a time-varying network.</a:t>
            </a:r>
          </a:p>
          <a:p>
            <a:pPr lvl="1"/>
            <a:r>
              <a:rPr lang="en-US" dirty="0" smtClean="0"/>
              <a:t>Bandwidth provided by the system predictably fluctuates between a min. and max. during an orbital period.</a:t>
            </a:r>
          </a:p>
          <a:p>
            <a:pPr lvl="1"/>
            <a:r>
              <a:rPr lang="en-US" dirty="0" smtClean="0"/>
              <a:t>Currently we assume worst-case network delay.</a:t>
            </a:r>
          </a:p>
          <a:p>
            <a:pPr lvl="1"/>
            <a:r>
              <a:rPr lang="en-US" dirty="0" smtClean="0"/>
              <a:t>We are working on capturing the </a:t>
            </a:r>
            <a:r>
              <a:rPr lang="en-US" i="1" dirty="0" smtClean="0"/>
              <a:t>network profile</a:t>
            </a:r>
            <a:r>
              <a:rPr lang="en-US" dirty="0" smtClean="0"/>
              <a:t> of a deployment.</a:t>
            </a:r>
          </a:p>
          <a:p>
            <a:r>
              <a:rPr lang="en-US" dirty="0" smtClean="0"/>
              <a:t>Investigating the utility of this approach on fault-tolerant and self-adaptive systems. </a:t>
            </a:r>
          </a:p>
          <a:p>
            <a:pPr lvl="1"/>
            <a:r>
              <a:rPr lang="en-US" dirty="0" smtClean="0"/>
              <a:t>Integration with a run-time resilience engine</a:t>
            </a:r>
          </a:p>
          <a:p>
            <a:pPr lvl="1"/>
            <a:r>
              <a:rPr lang="en-US" dirty="0" smtClean="0"/>
              <a:t>Checking for timing anomalies before settling on a reconfiguration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DREs running mixed criticality applications must satisfy strict timing requirements to operating safely.</a:t>
            </a:r>
          </a:p>
          <a:p>
            <a:r>
              <a:rPr lang="en-US" dirty="0" smtClean="0"/>
              <a:t>To reduce design and integration complexity, component-based design models are increasingly being used.</a:t>
            </a:r>
          </a:p>
          <a:p>
            <a:r>
              <a:rPr lang="en-US" dirty="0" smtClean="0"/>
              <a:t>Appropriate analysis models are required to study the structural and behavioral complexity of such designs.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3680" y="5889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C00000"/>
                </a:solidFill>
              </a:rPr>
              <a:t>Conclusions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041440" cy="14426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4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Systems must meet operational deadlines.</a:t>
            </a:r>
          </a:p>
          <a:p>
            <a:r>
              <a:rPr lang="en-US" dirty="0" smtClean="0"/>
              <a:t>Deadlines constrain the amount of time permitted to elapse between a stimulus provided to the system and a response generated by the system.</a:t>
            </a:r>
          </a:p>
          <a:p>
            <a:r>
              <a:rPr lang="en-US" dirty="0" smtClean="0"/>
              <a:t>Delayed responses and missed deadlines can cause catastrophic effects on the function of the system.</a:t>
            </a:r>
          </a:p>
          <a:p>
            <a:r>
              <a:rPr lang="en-US" dirty="0" smtClean="0"/>
              <a:t>This is the primary motivation for design-time schedulability analysis and verification.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Statement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existing schedulability analysis tools are not directly applicable to all system designs.</a:t>
            </a:r>
          </a:p>
          <a:p>
            <a:pPr lvl="1"/>
            <a:r>
              <a:rPr lang="en-US" dirty="0" smtClean="0"/>
              <a:t>Domain-specific properties such as component interaction patterns, distributed deployment and time-varying networks.</a:t>
            </a:r>
          </a:p>
          <a:p>
            <a:r>
              <a:rPr lang="en-US" dirty="0" smtClean="0"/>
              <a:t>The classic thread-based concurrency model is too low-level and too generic</a:t>
            </a:r>
          </a:p>
          <a:p>
            <a:pPr lvl="1"/>
            <a:r>
              <a:rPr lang="en-US" dirty="0" smtClean="0"/>
              <a:t>Hard to analyze and use.</a:t>
            </a:r>
          </a:p>
          <a:p>
            <a:r>
              <a:rPr lang="en-US" dirty="0" smtClean="0"/>
              <a:t>Restrictive, yet useful concurrency models are needed for which dedicated analysis tools can be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Contributions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362412"/>
          </a:xfrm>
        </p:spPr>
        <p:txBody>
          <a:bodyPr/>
          <a:lstStyle/>
          <a:p>
            <a:r>
              <a:rPr lang="en-US" dirty="0" smtClean="0"/>
              <a:t>An A</a:t>
            </a:r>
            <a:r>
              <a:rPr lang="en-US" dirty="0" smtClean="0"/>
              <a:t>pproac</a:t>
            </a:r>
            <a:r>
              <a:rPr lang="en-US" dirty="0" smtClean="0"/>
              <a:t>h for modeling the operational behavior of each component in an application</a:t>
            </a:r>
          </a:p>
          <a:p>
            <a:pPr lvl="1"/>
            <a:r>
              <a:rPr lang="en-US" dirty="0" smtClean="0"/>
              <a:t>The model uses a sequence of timed steps that are executed by the operations. </a:t>
            </a:r>
          </a:p>
          <a:p>
            <a:r>
              <a:rPr lang="en-US" dirty="0" smtClean="0"/>
              <a:t>Improvements to a CPN-based modeling approach enabling better analysis performance and scalability. </a:t>
            </a:r>
          </a:p>
          <a:p>
            <a:pPr lvl="1"/>
            <a:r>
              <a:rPr lang="en-US" dirty="0" smtClean="0"/>
              <a:t>Relies on heuristics that manage time variables and state space data structures efficiently.</a:t>
            </a:r>
          </a:p>
          <a:p>
            <a:r>
              <a:rPr lang="en-US" dirty="0" smtClean="0"/>
              <a:t>Advanced State space analysis techniques applied to reduce analysis time on medium-to-large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Target Architecture: DREMS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for a class of distributed real-time embedded systems</a:t>
            </a:r>
          </a:p>
          <a:p>
            <a:pPr lvl="1"/>
            <a:r>
              <a:rPr lang="en-US" dirty="0" smtClean="0"/>
              <a:t>Remotely managed</a:t>
            </a:r>
          </a:p>
          <a:p>
            <a:pPr lvl="1"/>
            <a:r>
              <a:rPr lang="en-US" dirty="0" smtClean="0"/>
              <a:t>Strict timing requirements</a:t>
            </a:r>
          </a:p>
          <a:p>
            <a:r>
              <a:rPr lang="en-US" dirty="0" smtClean="0"/>
              <a:t>Software Infrastructure</a:t>
            </a:r>
          </a:p>
          <a:p>
            <a:pPr lvl="1"/>
            <a:r>
              <a:rPr lang="en-US" dirty="0" smtClean="0"/>
              <a:t>Design-time: Modeling and Analysis Tools</a:t>
            </a:r>
          </a:p>
          <a:p>
            <a:pPr lvl="1"/>
            <a:r>
              <a:rPr lang="en-US" dirty="0" smtClean="0"/>
              <a:t>Run-time: Well-defined Component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Rapid Prototyping and Code Generation Features</a:t>
            </a:r>
          </a:p>
        </p:txBody>
      </p:sp>
    </p:spTree>
    <p:extLst>
      <p:ext uri="{BB962C8B-B14F-4D97-AF65-F5344CB8AC3E}">
        <p14:creationId xmlns:p14="http://schemas.microsoft.com/office/powerpoint/2010/main" val="11019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Hierarchical Scheduling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38388"/>
            <a:ext cx="8458200" cy="4286212"/>
          </a:xfrm>
        </p:spPr>
        <p:txBody>
          <a:bodyPr>
            <a:normAutofit/>
          </a:bodyPr>
          <a:lstStyle/>
          <a:p>
            <a:r>
              <a:rPr lang="en-US" dirty="0" smtClean="0"/>
              <a:t>Component level</a:t>
            </a:r>
          </a:p>
          <a:p>
            <a:pPr lvl="1"/>
            <a:r>
              <a:rPr lang="en-US" dirty="0" smtClean="0"/>
              <a:t>DREMS Applications are built by assembling </a:t>
            </a:r>
            <a:r>
              <a:rPr lang="en-US" i="1" dirty="0" smtClean="0"/>
              <a:t>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Component interfaces expose </a:t>
            </a:r>
            <a:r>
              <a:rPr lang="en-US" i="1" dirty="0" smtClean="0"/>
              <a:t>operations</a:t>
            </a:r>
            <a:r>
              <a:rPr lang="en-US" dirty="0" smtClean="0"/>
              <a:t> that can be invoked.</a:t>
            </a:r>
          </a:p>
          <a:p>
            <a:pPr lvl="1"/>
            <a:r>
              <a:rPr lang="en-US" dirty="0" smtClean="0"/>
              <a:t>Operation requests are handled using a </a:t>
            </a:r>
            <a:r>
              <a:rPr lang="en-US" i="1" dirty="0" smtClean="0"/>
              <a:t>message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Scheduling Policy for Requests: Non-preemptive Priority FIFO.</a:t>
            </a:r>
          </a:p>
          <a:p>
            <a:pPr lvl="1"/>
            <a:r>
              <a:rPr lang="en-US" dirty="0" smtClean="0"/>
              <a:t>Single executor thread per component handles requests.</a:t>
            </a:r>
            <a:endParaRPr lang="en-US" dirty="0"/>
          </a:p>
          <a:p>
            <a:r>
              <a:rPr lang="en-US" dirty="0" smtClean="0"/>
              <a:t>Operating System level	</a:t>
            </a:r>
          </a:p>
          <a:p>
            <a:pPr lvl="1"/>
            <a:r>
              <a:rPr lang="en-US" dirty="0" smtClean="0"/>
              <a:t>Components are grouped into processes</a:t>
            </a:r>
          </a:p>
          <a:p>
            <a:pPr lvl="1"/>
            <a:r>
              <a:rPr lang="en-US" dirty="0" smtClean="0"/>
              <a:t>Processes are assigned to ARINC-653 styled temporal partitions.</a:t>
            </a:r>
          </a:p>
          <a:p>
            <a:pPr lvl="1"/>
            <a:r>
              <a:rPr lang="en-US" dirty="0" smtClean="0"/>
              <a:t>Temporal partitions: Fixed periodic intervals of CPU’s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Colored Petri Nets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38388"/>
            <a:ext cx="8305800" cy="4362412"/>
          </a:xfrm>
        </p:spPr>
        <p:txBody>
          <a:bodyPr>
            <a:normAutofit/>
          </a:bodyPr>
          <a:lstStyle/>
          <a:p>
            <a:r>
              <a:rPr lang="en-US" dirty="0" smtClean="0"/>
              <a:t>Graphical Modeling Tool</a:t>
            </a:r>
          </a:p>
          <a:p>
            <a:r>
              <a:rPr lang="en-US" dirty="0" smtClean="0"/>
              <a:t>Tokens contain values of data types called </a:t>
            </a:r>
            <a:r>
              <a:rPr lang="en-US" i="1" dirty="0" smtClean="0"/>
              <a:t>colors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Powerful modeling concepts made available by token colors.</a:t>
            </a:r>
          </a:p>
          <a:p>
            <a:pPr lvl="1"/>
            <a:r>
              <a:rPr lang="en-US" dirty="0" smtClean="0"/>
              <a:t>Heterogeneous data structures such as records with arbitrary number of fields.</a:t>
            </a:r>
          </a:p>
          <a:p>
            <a:pPr lvl="1"/>
            <a:r>
              <a:rPr lang="en-US" dirty="0" smtClean="0"/>
              <a:t>Tokens can be inspected, modified and manipulated by transitions and arc bindings.</a:t>
            </a:r>
          </a:p>
          <a:p>
            <a:pPr lvl="1"/>
            <a:r>
              <a:rPr lang="en-US" dirty="0" smtClean="0"/>
              <a:t>Component properties such as thread priority, port connections and real-time requirements are encoded into a single color token.</a:t>
            </a:r>
          </a:p>
        </p:txBody>
      </p:sp>
    </p:spTree>
    <p:extLst>
      <p:ext uri="{BB962C8B-B14F-4D97-AF65-F5344CB8AC3E}">
        <p14:creationId xmlns:p14="http://schemas.microsoft.com/office/powerpoint/2010/main" val="36518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Modeling Temporal Behavior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Kelsier\Documents\figs\BL-EB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5" y="1676400"/>
            <a:ext cx="8318655" cy="48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Analysis Improvements: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Handling 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286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Explicit modeling of time as an integer-valued </a:t>
            </a:r>
            <a:r>
              <a:rPr lang="en-US" i="1" dirty="0" smtClean="0"/>
              <a:t>clock</a:t>
            </a:r>
            <a:r>
              <a:rPr lang="en-US" dirty="0" smtClean="0"/>
              <a:t> color token in CPN.</a:t>
            </a:r>
          </a:p>
          <a:p>
            <a:r>
              <a:rPr lang="en-US" dirty="0" smtClean="0"/>
              <a:t>Modeling the OS scheduler clock this way allows for easy extensions to its data structure:</a:t>
            </a:r>
          </a:p>
          <a:p>
            <a:pPr lvl="1"/>
            <a:r>
              <a:rPr lang="en-US" dirty="0" smtClean="0"/>
              <a:t>Intermediate time stamps &amp; internal state variables</a:t>
            </a:r>
          </a:p>
          <a:p>
            <a:pPr lvl="1"/>
            <a:r>
              <a:rPr lang="en-US" dirty="0" smtClean="0"/>
              <a:t>Adding temporal partitioning and other prioritization schemes.</a:t>
            </a:r>
          </a:p>
          <a:p>
            <a:r>
              <a:rPr lang="en-US" dirty="0" smtClean="0"/>
              <a:t>Reduces the total number	of colors required by the complete model.</a:t>
            </a:r>
          </a:p>
          <a:p>
            <a:r>
              <a:rPr lang="en-US" dirty="0" smtClean="0"/>
              <a:t>We have chosen a time quantum of 1 msec.</a:t>
            </a:r>
            <a:endParaRPr lang="en-US" dirty="0"/>
          </a:p>
          <a:p>
            <a:pPr lvl="1"/>
            <a:r>
              <a:rPr lang="en-US" dirty="0" smtClean="0"/>
              <a:t>Typical 1KHz scheduler in Linux </a:t>
            </a:r>
          </a:p>
        </p:txBody>
      </p:sp>
    </p:spTree>
    <p:extLst>
      <p:ext uri="{BB962C8B-B14F-4D97-AF65-F5344CB8AC3E}">
        <p14:creationId xmlns:p14="http://schemas.microsoft.com/office/powerpoint/2010/main" val="3799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Custom 5">
      <a:dk1>
        <a:srgbClr val="000000"/>
      </a:dk1>
      <a:lt1>
        <a:sysClr val="window" lastClr="FFFFFF"/>
      </a:lt1>
      <a:dk2>
        <a:srgbClr val="000000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106</TotalTime>
  <Words>794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Sketchbook</vt:lpstr>
      <vt:lpstr>Integrated Analysis of Temporal Behavior of Component-based DRE Systems</vt:lpstr>
      <vt:lpstr>Introduction</vt:lpstr>
      <vt:lpstr>Problem Statement </vt:lpstr>
      <vt:lpstr>Contributions</vt:lpstr>
      <vt:lpstr>Target Architecture: DREMS</vt:lpstr>
      <vt:lpstr>Hierarchical Scheduling</vt:lpstr>
      <vt:lpstr>Colored Petri Nets</vt:lpstr>
      <vt:lpstr>Modeling Temporal Behavior</vt:lpstr>
      <vt:lpstr>Analysis Improvements: Handling Time</vt:lpstr>
      <vt:lpstr>Smarter Time Progression</vt:lpstr>
      <vt:lpstr>Analysis Improvements: Distributed Deployment</vt:lpstr>
      <vt:lpstr>Advanced State Space Methods</vt:lpstr>
      <vt:lpstr>Advanced State Space Methods</vt:lpstr>
      <vt:lpstr>Advanced State Space Methods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Kelsier</dc:creator>
  <cp:lastModifiedBy>Kelsier</cp:lastModifiedBy>
  <cp:revision>61</cp:revision>
  <dcterms:created xsi:type="dcterms:W3CDTF">2015-03-31T15:25:14Z</dcterms:created>
  <dcterms:modified xsi:type="dcterms:W3CDTF">2015-04-01T04:12:33Z</dcterms:modified>
</cp:coreProperties>
</file>