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349" r:id="rId3"/>
    <p:sldId id="343" r:id="rId4"/>
    <p:sldId id="333" r:id="rId5"/>
    <p:sldId id="334" r:id="rId6"/>
    <p:sldId id="335" r:id="rId7"/>
    <p:sldId id="336" r:id="rId8"/>
    <p:sldId id="337" r:id="rId9"/>
    <p:sldId id="357" r:id="rId10"/>
    <p:sldId id="338" r:id="rId11"/>
    <p:sldId id="339" r:id="rId12"/>
    <p:sldId id="340" r:id="rId13"/>
    <p:sldId id="341" r:id="rId14"/>
    <p:sldId id="346" r:id="rId15"/>
    <p:sldId id="347" r:id="rId16"/>
    <p:sldId id="348" r:id="rId17"/>
    <p:sldId id="350" r:id="rId18"/>
    <p:sldId id="351" r:id="rId19"/>
    <p:sldId id="352" r:id="rId20"/>
    <p:sldId id="353" r:id="rId21"/>
    <p:sldId id="354" r:id="rId22"/>
    <p:sldId id="344" r:id="rId23"/>
    <p:sldId id="355" r:id="rId24"/>
    <p:sldId id="356" r:id="rId25"/>
    <p:sldId id="312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2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AB015-1E7F-4FF7-BA95-49C08237626F}" type="datetimeFigureOut">
              <a:rPr lang="en-US" smtClean="0"/>
              <a:pPr/>
              <a:t>7/23/2019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DD122-A938-496A-BE3E-DD1356C2A5B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BFC9F-5C17-4844-A470-F511C9CFF2A4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42DD-7873-4684-8578-95996306FF0B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F722-F774-4EB7-9509-E6366055B9F2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1CEC1-B084-482A-8569-262B7264E72D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3D732-72DD-40DB-B5A4-6291B93D93CF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92694-C548-4378-BA09-B1CD0E805896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2B1D3-8FE7-454C-80B0-E712467EE7B1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61FD2-4631-4C19-AD5B-64DAB8370D2A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D158-B7B4-4AE7-A56D-F7BD512B0E3B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C5E72-D9A9-4ECF-B3D9-1022DDF7A252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3550-2CC1-41B5-9867-D2F69066BC87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B6BEFB7-C44A-4513-91A3-2287836189A0}" type="datetime1">
              <a:rPr lang="en-US" smtClean="0"/>
              <a:pPr/>
              <a:t>7/23/2019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Y.Lakshmi Prasad 08978784848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371600"/>
            <a:ext cx="8382000" cy="1828800"/>
          </a:xfrm>
        </p:spPr>
        <p:txBody>
          <a:bodyPr>
            <a:normAutofit/>
          </a:bodyPr>
          <a:lstStyle/>
          <a:p>
            <a:r>
              <a:rPr lang="en-IN" dirty="0" smtClean="0"/>
              <a:t>Bagging &amp; Random Forests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105400"/>
            <a:ext cx="7315200" cy="1143000"/>
          </a:xfrm>
        </p:spPr>
        <p:txBody>
          <a:bodyPr/>
          <a:lstStyle/>
          <a:p>
            <a:r>
              <a:rPr lang="en-IN" smtClean="0"/>
              <a:t>Y.LAKSHMI </a:t>
            </a:r>
            <a:r>
              <a:rPr lang="en-IN" dirty="0" smtClean="0"/>
              <a:t>PRASAD</a:t>
            </a:r>
          </a:p>
          <a:p>
            <a:r>
              <a:rPr lang="en-IN" dirty="0" smtClean="0"/>
              <a:t>08978784848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15340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10600" cy="5105400"/>
          </a:xfrm>
        </p:spPr>
        <p:txBody>
          <a:bodyPr>
            <a:normAutofit/>
          </a:bodyPr>
          <a:lstStyle/>
          <a:p>
            <a:r>
              <a:rPr lang="en-IN" dirty="0" smtClean="0"/>
              <a:t>1.Random Forest is used for ensemble of decision trees. It uses base principle of bagging with random feature selection to create more diverse trees</a:t>
            </a:r>
          </a:p>
          <a:p>
            <a:r>
              <a:rPr lang="en-IN" dirty="0" smtClean="0"/>
              <a:t>2. Splitting a node during the construction of a tree, the split that is chosen is no longer the best split among all the features. Instead, the split picked is the best split among a random subset of the features</a:t>
            </a:r>
          </a:p>
          <a:p>
            <a:r>
              <a:rPr lang="en-IN" dirty="0" smtClean="0"/>
              <a:t>3. As a result of this randomness, the bias of the forest usually slightly increases (with respect to the bias of a single non-random tree)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473075"/>
          </a:xfrm>
        </p:spPr>
        <p:txBody>
          <a:bodyPr/>
          <a:lstStyle/>
          <a:p>
            <a:r>
              <a:rPr lang="en-US" sz="1800" dirty="0" err="1" smtClean="0"/>
              <a:t>Y.Lakshmi</a:t>
            </a:r>
            <a:r>
              <a:rPr lang="en-US" sz="1800" dirty="0" smtClean="0"/>
              <a:t> Prasad 08978784848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153400" cy="914400"/>
          </a:xfrm>
        </p:spPr>
        <p:txBody>
          <a:bodyPr/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534400" cy="4724400"/>
          </a:xfrm>
        </p:spPr>
        <p:txBody>
          <a:bodyPr/>
          <a:lstStyle/>
          <a:p>
            <a:r>
              <a:rPr lang="en-IN" dirty="0" smtClean="0"/>
              <a:t>4. Due to averaging, its variance decreases, usually more than compensating the increase in bias, hence yielding overall a better result.</a:t>
            </a:r>
          </a:p>
          <a:p>
            <a:r>
              <a:rPr lang="en-IN" dirty="0" smtClean="0"/>
              <a:t>5. Can handle curse of dimensionality as the ensemble uses only a small random portion of the full feature set. Less prone to over-fitting. </a:t>
            </a:r>
          </a:p>
          <a:p>
            <a:r>
              <a:rPr lang="en-IN" dirty="0" smtClean="0"/>
              <a:t>6. Select </a:t>
            </a:r>
            <a:r>
              <a:rPr lang="en-IN" dirty="0" err="1" smtClean="0"/>
              <a:t>Sqrt</a:t>
            </a:r>
            <a:r>
              <a:rPr lang="en-IN" dirty="0" smtClean="0"/>
              <a:t>(P) where P = number of features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473075"/>
          </a:xfrm>
        </p:spPr>
        <p:txBody>
          <a:bodyPr/>
          <a:lstStyle/>
          <a:p>
            <a:r>
              <a:rPr lang="en-US" sz="1800" dirty="0" err="1" smtClean="0"/>
              <a:t>Y.Lakshmi</a:t>
            </a:r>
            <a:r>
              <a:rPr lang="en-US" sz="1800" dirty="0" smtClean="0"/>
              <a:t> Prasad 08978784848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8671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7200" y="1676400"/>
          <a:ext cx="7995220" cy="4472006"/>
        </p:xfrm>
        <a:graphic>
          <a:graphicData uri="http://schemas.openxmlformats.org/presentationml/2006/ole">
            <p:oleObj spid="_x0000_s5122" name="Equation" r:id="rId3" imgW="3199680" imgH="1883160" progId="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819400" y="1066800"/>
            <a:ext cx="2621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TRAINING PHASE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73505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39519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74081" y="2367520"/>
            <a:ext cx="400426" cy="3890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73655" y="2954712"/>
            <a:ext cx="400426" cy="3890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74507" y="2954712"/>
            <a:ext cx="400426" cy="389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5440" y="3507100"/>
            <a:ext cx="400426" cy="389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93011" y="3507100"/>
            <a:ext cx="400426" cy="389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4" idx="3"/>
            <a:endCxn id="5" idx="0"/>
          </p:cNvCxnSpPr>
          <p:nvPr/>
        </p:nvCxnSpPr>
        <p:spPr>
          <a:xfrm flipH="1">
            <a:off x="773868" y="2699574"/>
            <a:ext cx="258854" cy="255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4" idx="5"/>
            <a:endCxn id="6" idx="0"/>
          </p:cNvCxnSpPr>
          <p:nvPr/>
        </p:nvCxnSpPr>
        <p:spPr>
          <a:xfrm>
            <a:off x="1315866" y="2699574"/>
            <a:ext cx="258854" cy="25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7" idx="7"/>
          </p:cNvCxnSpPr>
          <p:nvPr/>
        </p:nvCxnSpPr>
        <p:spPr>
          <a:xfrm flipH="1">
            <a:off x="1257225" y="3286766"/>
            <a:ext cx="175923" cy="277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8" idx="1"/>
          </p:cNvCxnSpPr>
          <p:nvPr/>
        </p:nvCxnSpPr>
        <p:spPr>
          <a:xfrm>
            <a:off x="1716292" y="3286766"/>
            <a:ext cx="235360" cy="277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357422" y="2325407"/>
            <a:ext cx="400426" cy="3890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956996" y="2912599"/>
            <a:ext cx="400426" cy="389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757848" y="2912599"/>
            <a:ext cx="400426" cy="3890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298781" y="3464987"/>
            <a:ext cx="400426" cy="3890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276352" y="3464987"/>
            <a:ext cx="400426" cy="389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21" idx="3"/>
            <a:endCxn id="22" idx="0"/>
          </p:cNvCxnSpPr>
          <p:nvPr/>
        </p:nvCxnSpPr>
        <p:spPr>
          <a:xfrm flipH="1">
            <a:off x="3157209" y="2657461"/>
            <a:ext cx="258854" cy="25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5"/>
            <a:endCxn id="23" idx="0"/>
          </p:cNvCxnSpPr>
          <p:nvPr/>
        </p:nvCxnSpPr>
        <p:spPr>
          <a:xfrm>
            <a:off x="3699207" y="2657461"/>
            <a:ext cx="258854" cy="255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3" idx="3"/>
            <a:endCxn id="24" idx="7"/>
          </p:cNvCxnSpPr>
          <p:nvPr/>
        </p:nvCxnSpPr>
        <p:spPr>
          <a:xfrm flipH="1">
            <a:off x="3640566" y="3244653"/>
            <a:ext cx="175923" cy="277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5"/>
            <a:endCxn id="25" idx="1"/>
          </p:cNvCxnSpPr>
          <p:nvPr/>
        </p:nvCxnSpPr>
        <p:spPr>
          <a:xfrm>
            <a:off x="4099633" y="3244653"/>
            <a:ext cx="235360" cy="277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5626356" y="2222669"/>
            <a:ext cx="400426" cy="3890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25930" y="2809861"/>
            <a:ext cx="400426" cy="389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026782" y="2809861"/>
            <a:ext cx="400426" cy="3890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567715" y="3362249"/>
            <a:ext cx="400426" cy="389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545286" y="3362249"/>
            <a:ext cx="400426" cy="3890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30" idx="3"/>
            <a:endCxn id="31" idx="0"/>
          </p:cNvCxnSpPr>
          <p:nvPr/>
        </p:nvCxnSpPr>
        <p:spPr>
          <a:xfrm flipH="1">
            <a:off x="5426143" y="2554723"/>
            <a:ext cx="258854" cy="25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0" idx="5"/>
            <a:endCxn id="32" idx="0"/>
          </p:cNvCxnSpPr>
          <p:nvPr/>
        </p:nvCxnSpPr>
        <p:spPr>
          <a:xfrm>
            <a:off x="5968141" y="2554723"/>
            <a:ext cx="258854" cy="255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2" idx="3"/>
            <a:endCxn id="33" idx="7"/>
          </p:cNvCxnSpPr>
          <p:nvPr/>
        </p:nvCxnSpPr>
        <p:spPr>
          <a:xfrm flipH="1">
            <a:off x="5909500" y="3141915"/>
            <a:ext cx="175923" cy="277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2" idx="5"/>
            <a:endCxn id="34" idx="1"/>
          </p:cNvCxnSpPr>
          <p:nvPr/>
        </p:nvCxnSpPr>
        <p:spPr>
          <a:xfrm>
            <a:off x="6368567" y="3141915"/>
            <a:ext cx="235360" cy="277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776401" y="2180556"/>
            <a:ext cx="400426" cy="3890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7375975" y="2767748"/>
            <a:ext cx="400426" cy="389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8176827" y="2767748"/>
            <a:ext cx="400426" cy="3890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7717760" y="3320136"/>
            <a:ext cx="400426" cy="389025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695331" y="3320136"/>
            <a:ext cx="400426" cy="389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>
            <a:stCxn id="39" idx="3"/>
            <a:endCxn id="40" idx="0"/>
          </p:cNvCxnSpPr>
          <p:nvPr/>
        </p:nvCxnSpPr>
        <p:spPr>
          <a:xfrm flipH="1">
            <a:off x="7576188" y="2512610"/>
            <a:ext cx="258854" cy="2551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5"/>
            <a:endCxn id="41" idx="0"/>
          </p:cNvCxnSpPr>
          <p:nvPr/>
        </p:nvCxnSpPr>
        <p:spPr>
          <a:xfrm>
            <a:off x="8118186" y="2512610"/>
            <a:ext cx="258854" cy="255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1" idx="3"/>
            <a:endCxn id="42" idx="7"/>
          </p:cNvCxnSpPr>
          <p:nvPr/>
        </p:nvCxnSpPr>
        <p:spPr>
          <a:xfrm flipH="1">
            <a:off x="8059545" y="3099802"/>
            <a:ext cx="175923" cy="2773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5"/>
            <a:endCxn id="43" idx="1"/>
          </p:cNvCxnSpPr>
          <p:nvPr/>
        </p:nvCxnSpPr>
        <p:spPr>
          <a:xfrm>
            <a:off x="8518612" y="3099802"/>
            <a:ext cx="235360" cy="2773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3958061" y="1304378"/>
            <a:ext cx="1184728" cy="54555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Input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/>
          <p:cNvCxnSpPr>
            <a:stCxn id="48" idx="1"/>
            <a:endCxn id="4" idx="0"/>
          </p:cNvCxnSpPr>
          <p:nvPr/>
        </p:nvCxnSpPr>
        <p:spPr>
          <a:xfrm flipH="1">
            <a:off x="1174294" y="1577157"/>
            <a:ext cx="2783767" cy="79036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8" idx="2"/>
            <a:endCxn id="21" idx="0"/>
          </p:cNvCxnSpPr>
          <p:nvPr/>
        </p:nvCxnSpPr>
        <p:spPr>
          <a:xfrm flipH="1">
            <a:off x="3557635" y="1849935"/>
            <a:ext cx="992790" cy="47547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8" idx="2"/>
            <a:endCxn id="30" idx="0"/>
          </p:cNvCxnSpPr>
          <p:nvPr/>
        </p:nvCxnSpPr>
        <p:spPr>
          <a:xfrm>
            <a:off x="4550425" y="1849935"/>
            <a:ext cx="1276144" cy="37273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8" idx="3"/>
            <a:endCxn id="39" idx="0"/>
          </p:cNvCxnSpPr>
          <p:nvPr/>
        </p:nvCxnSpPr>
        <p:spPr>
          <a:xfrm>
            <a:off x="5142789" y="1577157"/>
            <a:ext cx="2833825" cy="6033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0247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45820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Why ensemble is better?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534400" cy="4953000"/>
          </a:xfrm>
        </p:spPr>
        <p:txBody>
          <a:bodyPr/>
          <a:lstStyle/>
          <a:p>
            <a:r>
              <a:rPr lang="en-IN" dirty="0" smtClean="0"/>
              <a:t> Consider a binary classification problem where the response variable is either 0 or 1. </a:t>
            </a:r>
          </a:p>
          <a:p>
            <a:r>
              <a:rPr lang="en-IN" dirty="0" smtClean="0"/>
              <a:t>You have an ensemble of three models, where each model has an accuracy of 0.7 i.e. it is correct 70% of the times. </a:t>
            </a:r>
          </a:p>
          <a:p>
            <a:r>
              <a:rPr lang="en-IN" dirty="0" smtClean="0"/>
              <a:t>The following table shows all the possible cases that can occur while classifying a test data point as 1 or 0.</a:t>
            </a:r>
          </a:p>
          <a:p>
            <a:r>
              <a:rPr lang="en-IN" dirty="0" smtClean="0"/>
              <a:t> The column to the extreme right shows the probability of each case.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685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Why ensemble is better?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143001"/>
            <a:ext cx="8153399" cy="5010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Why ensemble is better?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334000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In the table, there are 4 cases each where the decision of the final model (ensemble) is either correct or wrong. </a:t>
            </a:r>
          </a:p>
          <a:p>
            <a:r>
              <a:rPr lang="en-IN" dirty="0" smtClean="0"/>
              <a:t>Let’s assume that the probability of the ensemble being correct is p, and the probability of the ensemble being wrong is q. </a:t>
            </a:r>
          </a:p>
          <a:p>
            <a:r>
              <a:rPr lang="en-IN" dirty="0" smtClean="0"/>
              <a:t>For the data in the table, p and q can be calculated as follows: </a:t>
            </a:r>
          </a:p>
          <a:p>
            <a:r>
              <a:rPr lang="en-IN" i="1" dirty="0" smtClean="0"/>
              <a:t>p = 0.343 + 0.147 + 0.147 + 0.147 = 0.784 </a:t>
            </a:r>
          </a:p>
          <a:p>
            <a:r>
              <a:rPr lang="fr-FR" i="1" dirty="0" smtClean="0"/>
              <a:t>q = 0.027 + 0.063 + 0.063 + 0.063 = 0.216 = 1 – p </a:t>
            </a:r>
          </a:p>
          <a:p>
            <a:r>
              <a:rPr lang="en-IN" dirty="0" smtClean="0"/>
              <a:t>You can see how an ensemble of just three model gives a boost to the accuracy from 70% to 78.4%. </a:t>
            </a:r>
          </a:p>
          <a:p>
            <a:r>
              <a:rPr lang="en-IN" dirty="0" smtClean="0"/>
              <a:t>In general, the more the number of models, the higher the accuracy of an ensemble is.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838200"/>
          </a:xfrm>
        </p:spPr>
        <p:txBody>
          <a:bodyPr/>
          <a:lstStyle/>
          <a:p>
            <a:r>
              <a:rPr lang="en-IN" dirty="0" smtClean="0"/>
              <a:t>Advantages of a 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05800" cy="5105400"/>
          </a:xfrm>
        </p:spPr>
        <p:txBody>
          <a:bodyPr/>
          <a:lstStyle/>
          <a:p>
            <a:r>
              <a:rPr lang="en-IN" dirty="0" smtClean="0"/>
              <a:t>There are several advantages of a random forest: </a:t>
            </a:r>
          </a:p>
          <a:p>
            <a:r>
              <a:rPr lang="en-IN" dirty="0" smtClean="0"/>
              <a:t>1. A random forest is more </a:t>
            </a:r>
            <a:r>
              <a:rPr lang="en-IN" b="1" dirty="0" smtClean="0"/>
              <a:t>stable than any single decision tree because the results get averaged out; it is not affected by the instability and bias of an individual tree. </a:t>
            </a:r>
          </a:p>
          <a:p>
            <a:r>
              <a:rPr lang="en-IN" dirty="0" smtClean="0"/>
              <a:t>2. A random forest is </a:t>
            </a:r>
            <a:r>
              <a:rPr lang="en-IN" b="1" dirty="0" smtClean="0"/>
              <a:t>immune to the curse of dimensionality since only a subset of features is used to split a node. </a:t>
            </a:r>
          </a:p>
          <a:p>
            <a:r>
              <a:rPr lang="en-IN" dirty="0" smtClean="0"/>
              <a:t>3. You can </a:t>
            </a:r>
            <a:r>
              <a:rPr lang="en-IN" b="1" dirty="0" smtClean="0"/>
              <a:t>parallelize the training of a forest since each tree is constructed independently.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914400"/>
          </a:xfrm>
        </p:spPr>
        <p:txBody>
          <a:bodyPr/>
          <a:lstStyle/>
          <a:p>
            <a:r>
              <a:rPr lang="en-IN" dirty="0" smtClean="0"/>
              <a:t>Advantages of a 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4. You can calculate the OOB (Out-of-Bag) error using the training set which gives a really good estimate of the performance of the forest on unseen data. </a:t>
            </a:r>
          </a:p>
          <a:p>
            <a:pPr>
              <a:buNone/>
            </a:pPr>
            <a:r>
              <a:rPr lang="en-IN" dirty="0" smtClean="0"/>
              <a:t>Hence there is no need to split the data into training and validation; you can use all the data to train the forest.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838200"/>
          </a:xfrm>
        </p:spPr>
        <p:txBody>
          <a:bodyPr/>
          <a:lstStyle/>
          <a:p>
            <a:r>
              <a:rPr lang="en-IN" b="1" dirty="0" smtClean="0"/>
              <a:t>OOB (Out-of-Bag) Error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458200" cy="5029200"/>
          </a:xfrm>
        </p:spPr>
        <p:txBody>
          <a:bodyPr>
            <a:normAutofit/>
          </a:bodyPr>
          <a:lstStyle/>
          <a:p>
            <a:r>
              <a:rPr lang="en-IN" dirty="0" smtClean="0"/>
              <a:t>The OOB error is calculated by using each observation of the training set as a test observation. Since each tree is built on a bootstrap sample, each observation can used as a test observation by those trees which did not have it in their bootstrap sample. </a:t>
            </a:r>
          </a:p>
          <a:p>
            <a:r>
              <a:rPr lang="en-IN" dirty="0" smtClean="0"/>
              <a:t>All these trees predict on this observation and you get an error for a single observation. </a:t>
            </a:r>
          </a:p>
          <a:p>
            <a:r>
              <a:rPr lang="en-IN" dirty="0" smtClean="0"/>
              <a:t>The final OOB error is calculated by calculating the error on each observation and aggregating it. </a:t>
            </a:r>
          </a:p>
          <a:p>
            <a:r>
              <a:rPr lang="en-IN" dirty="0" smtClean="0"/>
              <a:t>It turns out that the OOB error is as good as </a:t>
            </a:r>
            <a:r>
              <a:rPr lang="en-IN" b="1" dirty="0" smtClean="0"/>
              <a:t>cross validation error.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Bagging (Bootstrap Aggregation)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0292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Bagging stands for </a:t>
            </a:r>
            <a:r>
              <a:rPr lang="en-IN" b="1" dirty="0" smtClean="0"/>
              <a:t>Bootstrap Aggregation.</a:t>
            </a:r>
          </a:p>
          <a:p>
            <a:pPr>
              <a:buNone/>
            </a:pPr>
            <a:r>
              <a:rPr lang="en-IN" b="1" dirty="0" smtClean="0"/>
              <a:t> Bootstrapping means creating bootstrap samples from a given data set. </a:t>
            </a:r>
          </a:p>
          <a:p>
            <a:pPr>
              <a:buNone/>
            </a:pPr>
            <a:r>
              <a:rPr lang="en-IN" b="1" dirty="0" smtClean="0"/>
              <a:t>A bootstrap sample is created by sampling the given data set uniformly and with replacement. </a:t>
            </a:r>
          </a:p>
          <a:p>
            <a:pPr>
              <a:buNone/>
            </a:pPr>
            <a:r>
              <a:rPr lang="en-IN" b="1" dirty="0" smtClean="0"/>
              <a:t>A bootstrap sample typically contains about 30-70% data from the data set. </a:t>
            </a:r>
          </a:p>
          <a:p>
            <a:pPr>
              <a:buNone/>
            </a:pPr>
            <a:r>
              <a:rPr lang="en-IN" b="1" dirty="0" smtClean="0"/>
              <a:t>Aggregation implies combining the results of different models present in the ensemble. 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Time taken to build a forest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To construct a forest of ‘</a:t>
            </a:r>
            <a:r>
              <a:rPr lang="en-IN" i="1" dirty="0" smtClean="0"/>
              <a:t>S’ trees, on a dataset which has ‘M’ features and ‘N’ observations, the time taken will depends on the following factors: </a:t>
            </a:r>
          </a:p>
          <a:p>
            <a:pPr>
              <a:buNone/>
            </a:pPr>
            <a:endParaRPr lang="en-IN" i="1" dirty="0" smtClean="0"/>
          </a:p>
          <a:p>
            <a:pPr>
              <a:buNone/>
            </a:pPr>
            <a:r>
              <a:rPr lang="en-IN" dirty="0" smtClean="0"/>
              <a:t>1. The </a:t>
            </a:r>
            <a:r>
              <a:rPr lang="en-IN" b="1" dirty="0" smtClean="0"/>
              <a:t>number of trees. The time is directly proportional to the number of trees. But this time can be reduced by creating the trees in parallel.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914400"/>
          </a:xfrm>
        </p:spPr>
        <p:txBody>
          <a:bodyPr/>
          <a:lstStyle/>
          <a:p>
            <a:r>
              <a:rPr lang="en-IN" b="1" dirty="0" smtClean="0"/>
              <a:t>Time taken to build a forest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8768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2. The </a:t>
            </a:r>
            <a:r>
              <a:rPr lang="en-IN" b="1" dirty="0" smtClean="0"/>
              <a:t>size of bootstrap sample. Generally the size of a bootstrap sample is 30-70% of </a:t>
            </a:r>
            <a:r>
              <a:rPr lang="en-IN" b="1" i="1" dirty="0" smtClean="0"/>
              <a:t>N. </a:t>
            </a:r>
          </a:p>
          <a:p>
            <a:pPr>
              <a:buNone/>
            </a:pPr>
            <a:r>
              <a:rPr lang="en-IN" b="1" i="1" dirty="0" smtClean="0"/>
              <a:t>The smaller the size the faster it takes to create a forest. </a:t>
            </a:r>
          </a:p>
          <a:p>
            <a:pPr>
              <a:buNone/>
            </a:pPr>
            <a:endParaRPr lang="en-IN" b="1" i="1" dirty="0" smtClean="0"/>
          </a:p>
          <a:p>
            <a:pPr>
              <a:buNone/>
            </a:pPr>
            <a:r>
              <a:rPr lang="en-IN" dirty="0" smtClean="0"/>
              <a:t>3. The </a:t>
            </a:r>
            <a:r>
              <a:rPr lang="en-IN" b="1" dirty="0" smtClean="0"/>
              <a:t>size of subset of features while splitting a node. </a:t>
            </a:r>
          </a:p>
          <a:p>
            <a:pPr>
              <a:buNone/>
            </a:pPr>
            <a:r>
              <a:rPr lang="en-IN" b="1" dirty="0" smtClean="0"/>
              <a:t>Generally this is taken as √𝑀 in classification and M/3 in regression. 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HyperParameters in 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18160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IN" b="1" dirty="0" smtClean="0"/>
              <a:t>1. </a:t>
            </a:r>
            <a:r>
              <a:rPr lang="en-IN" b="1" dirty="0" err="1" smtClean="0"/>
              <a:t>n_estimators</a:t>
            </a:r>
            <a:r>
              <a:rPr lang="en-IN" dirty="0" smtClean="0"/>
              <a:t> : </a:t>
            </a:r>
            <a:r>
              <a:rPr lang="en-IN" i="1" dirty="0" smtClean="0"/>
              <a:t>integer, optional (default=10)</a:t>
            </a:r>
            <a:r>
              <a:rPr lang="en-IN" dirty="0" smtClean="0"/>
              <a:t>The number of trees in the forest.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2. criterion</a:t>
            </a:r>
            <a:r>
              <a:rPr lang="en-IN" dirty="0" smtClean="0"/>
              <a:t> : </a:t>
            </a:r>
            <a:r>
              <a:rPr lang="en-IN" i="1" dirty="0" smtClean="0"/>
              <a:t>string, optional (default=”</a:t>
            </a:r>
            <a:r>
              <a:rPr lang="en-IN" i="1" dirty="0" err="1" smtClean="0"/>
              <a:t>gini</a:t>
            </a:r>
            <a:r>
              <a:rPr lang="en-IN" i="1" dirty="0" smtClean="0"/>
              <a:t>”)</a:t>
            </a:r>
            <a:r>
              <a:rPr lang="en-IN" dirty="0" smtClean="0"/>
              <a:t>The function to measure the quality of a split. </a:t>
            </a:r>
          </a:p>
          <a:p>
            <a:pPr>
              <a:buNone/>
            </a:pPr>
            <a:r>
              <a:rPr lang="en-IN" dirty="0" smtClean="0"/>
              <a:t>Supported criteria are “</a:t>
            </a:r>
            <a:r>
              <a:rPr lang="en-IN" dirty="0" err="1" smtClean="0"/>
              <a:t>gini</a:t>
            </a:r>
            <a:r>
              <a:rPr lang="en-IN" dirty="0" smtClean="0"/>
              <a:t>” for the Gini impurity and “entropy” for the information gain.</a:t>
            </a:r>
          </a:p>
          <a:p>
            <a:endParaRPr lang="en-IN" dirty="0" smtClean="0"/>
          </a:p>
          <a:p>
            <a:pPr>
              <a:buNone/>
            </a:pPr>
            <a:r>
              <a:rPr lang="en-IN" b="1" dirty="0" smtClean="0"/>
              <a:t>3. </a:t>
            </a:r>
            <a:r>
              <a:rPr lang="en-IN" b="1" dirty="0" err="1" smtClean="0"/>
              <a:t>max_depth</a:t>
            </a:r>
            <a:r>
              <a:rPr lang="en-IN" dirty="0" smtClean="0"/>
              <a:t> : </a:t>
            </a:r>
            <a:r>
              <a:rPr lang="en-IN" i="1" dirty="0" smtClean="0"/>
              <a:t>integer or None, optional (default=None)</a:t>
            </a:r>
            <a:r>
              <a:rPr lang="en-IN" dirty="0" smtClean="0"/>
              <a:t>The maximum depth of the tree. If None, then nodes are expanded until all leaves are pure or until all leaves contain less than </a:t>
            </a:r>
            <a:r>
              <a:rPr lang="en-IN" dirty="0" err="1" smtClean="0"/>
              <a:t>min_samples_split</a:t>
            </a:r>
            <a:r>
              <a:rPr lang="en-IN" dirty="0" smtClean="0"/>
              <a:t> samples.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HyperParameters in 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4. </a:t>
            </a:r>
            <a:r>
              <a:rPr lang="en-IN" b="1" dirty="0" err="1" smtClean="0"/>
              <a:t>max_features</a:t>
            </a:r>
            <a:r>
              <a:rPr lang="en-IN" dirty="0" smtClean="0"/>
              <a:t> : </a:t>
            </a:r>
            <a:r>
              <a:rPr lang="en-IN" i="1" dirty="0" err="1" smtClean="0"/>
              <a:t>int</a:t>
            </a:r>
            <a:r>
              <a:rPr lang="en-IN" i="1" dirty="0" smtClean="0"/>
              <a:t>, float, string or None, optional (default=”auto”)</a:t>
            </a:r>
            <a:r>
              <a:rPr lang="en-IN" dirty="0" smtClean="0"/>
              <a:t>The number of features to consider when looking for the best split: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5. bootstrap</a:t>
            </a:r>
            <a:r>
              <a:rPr lang="en-IN" dirty="0" smtClean="0"/>
              <a:t> : </a:t>
            </a:r>
            <a:r>
              <a:rPr lang="en-IN" i="1" dirty="0" err="1" smtClean="0"/>
              <a:t>boolean</a:t>
            </a:r>
            <a:r>
              <a:rPr lang="en-IN" i="1" dirty="0" smtClean="0"/>
              <a:t>, optional (default=True)</a:t>
            </a:r>
          </a:p>
          <a:p>
            <a:pPr>
              <a:buNone/>
            </a:pPr>
            <a:r>
              <a:rPr lang="en-IN" dirty="0" smtClean="0"/>
              <a:t>Whether bootstrap samples are used when building trees. If False, the whole dataset is used to build each tree.</a:t>
            </a:r>
          </a:p>
          <a:p>
            <a:endParaRPr lang="en-IN" dirty="0" smtClean="0"/>
          </a:p>
          <a:p>
            <a:pPr>
              <a:buNone/>
            </a:pPr>
            <a:r>
              <a:rPr lang="en-IN" b="1" dirty="0" smtClean="0"/>
              <a:t>6. </a:t>
            </a:r>
            <a:r>
              <a:rPr lang="en-IN" b="1" dirty="0" err="1" smtClean="0"/>
              <a:t>oob_score</a:t>
            </a:r>
            <a:r>
              <a:rPr lang="en-IN" dirty="0" smtClean="0"/>
              <a:t> : </a:t>
            </a:r>
            <a:r>
              <a:rPr lang="en-IN" i="1" dirty="0" err="1" smtClean="0"/>
              <a:t>bool</a:t>
            </a:r>
            <a:r>
              <a:rPr lang="en-IN" i="1" dirty="0" smtClean="0"/>
              <a:t> (default=False) </a:t>
            </a:r>
            <a:r>
              <a:rPr lang="en-IN" dirty="0" smtClean="0"/>
              <a:t>Whether to use out-of-bag samples to estimate the generalization accuracy.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HyperParameters in 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/>
              <a:t>7. </a:t>
            </a:r>
            <a:r>
              <a:rPr lang="en-IN" b="1" dirty="0" err="1" smtClean="0"/>
              <a:t>warm_start</a:t>
            </a:r>
            <a:r>
              <a:rPr lang="en-IN" dirty="0" smtClean="0"/>
              <a:t> : </a:t>
            </a:r>
            <a:r>
              <a:rPr lang="en-IN" i="1" dirty="0" err="1" smtClean="0"/>
              <a:t>bool</a:t>
            </a:r>
            <a:r>
              <a:rPr lang="en-IN" i="1" dirty="0" smtClean="0"/>
              <a:t>, optional (default=False)</a:t>
            </a:r>
            <a:r>
              <a:rPr lang="en-IN" dirty="0" smtClean="0"/>
              <a:t>When set to True, reuse the solution of the previous call to fit and add more estimators to the ensemble, otherwise, just fit a whole new forest.</a:t>
            </a:r>
          </a:p>
          <a:p>
            <a:pPr marL="514350" indent="-514350">
              <a:buAutoNum type="arabicPeriod"/>
            </a:pPr>
            <a:endParaRPr lang="en-IN" dirty="0" smtClean="0"/>
          </a:p>
          <a:p>
            <a:pPr>
              <a:buNone/>
            </a:pPr>
            <a:r>
              <a:rPr lang="en-IN" b="1" dirty="0" smtClean="0"/>
              <a:t>8. </a:t>
            </a:r>
            <a:r>
              <a:rPr lang="en-IN" b="1" dirty="0" err="1" smtClean="0"/>
              <a:t>n_jobs</a:t>
            </a:r>
            <a:r>
              <a:rPr lang="en-IN" dirty="0" smtClean="0"/>
              <a:t> : </a:t>
            </a:r>
            <a:r>
              <a:rPr lang="en-IN" i="1" dirty="0" err="1" smtClean="0"/>
              <a:t>int</a:t>
            </a:r>
            <a:r>
              <a:rPr lang="en-IN" i="1" dirty="0" smtClean="0"/>
              <a:t> or None, optional (default=None) </a:t>
            </a:r>
            <a:r>
              <a:rPr lang="en-IN" dirty="0" smtClean="0"/>
              <a:t>The number of jobs to run in parallel for both fit and predict. None means 1 and -1 means using all processors.</a:t>
            </a:r>
          </a:p>
          <a:p>
            <a:endParaRPr lang="en-IN" dirty="0" smtClean="0"/>
          </a:p>
          <a:p>
            <a:pPr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609600"/>
            <a:ext cx="7772400" cy="1143000"/>
          </a:xfrm>
        </p:spPr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00200" y="3962400"/>
            <a:ext cx="6400800" cy="1676400"/>
          </a:xfrm>
        </p:spPr>
        <p:txBody>
          <a:bodyPr>
            <a:normAutofit fontScale="92500"/>
          </a:bodyPr>
          <a:lstStyle/>
          <a:p>
            <a:r>
              <a:rPr lang="en-US" sz="8800"/>
              <a:t>THANK YOU</a:t>
            </a:r>
            <a:r>
              <a:rPr 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58200" cy="762000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Bagging (Bootstrap Aggregation)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029200"/>
          </a:xfrm>
        </p:spPr>
        <p:txBody>
          <a:bodyPr>
            <a:normAutofit/>
          </a:bodyPr>
          <a:lstStyle/>
          <a:p>
            <a:r>
              <a:rPr lang="en-IN" dirty="0" smtClean="0"/>
              <a:t>1. Generate a number of training data sets using bootstrap sampling from the original data.</a:t>
            </a:r>
          </a:p>
          <a:p>
            <a:r>
              <a:rPr lang="en-IN" dirty="0" smtClean="0"/>
              <a:t>2.Training sets are used to generate a set of models using single learning algorithm</a:t>
            </a:r>
          </a:p>
          <a:p>
            <a:r>
              <a:rPr lang="en-IN" dirty="0" smtClean="0"/>
              <a:t>3. Model predictions are combined using voting for classification, averaging for regression </a:t>
            </a:r>
          </a:p>
          <a:p>
            <a:r>
              <a:rPr lang="en-IN" dirty="0" smtClean="0"/>
              <a:t>4. Sampling with replacement result in duplicates within a data set. For large sample size, sample data is expected to have roughly 63.2% unique data points and the rest being duplicates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67000" y="6248400"/>
            <a:ext cx="3352800" cy="473075"/>
          </a:xfrm>
        </p:spPr>
        <p:txBody>
          <a:bodyPr/>
          <a:lstStyle/>
          <a:p>
            <a:r>
              <a:rPr lang="en-US" sz="1800" dirty="0" err="1" smtClean="0"/>
              <a:t>Y.Lakshmi</a:t>
            </a:r>
            <a:r>
              <a:rPr lang="en-US" sz="1800" dirty="0" smtClean="0"/>
              <a:t> Prasad 08978784848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914400"/>
          </a:xfrm>
        </p:spPr>
        <p:txBody>
          <a:bodyPr>
            <a:normAutofit/>
          </a:bodyPr>
          <a:lstStyle/>
          <a:p>
            <a:r>
              <a:rPr lang="en-IN" dirty="0" smtClean="0"/>
              <a:t>Bagging (Bootstrap Aggregation)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IN" dirty="0" smtClean="0"/>
              <a:t>5.Consequently, every bootstrap sample will be missing some of the instances from the original data set and as a result each bootstrap sample lead to a different model</a:t>
            </a:r>
          </a:p>
          <a:p>
            <a:r>
              <a:rPr lang="en-IN" dirty="0" smtClean="0"/>
              <a:t>6.Decision trees are specifically suited for bagging ensemble. A small change in the data will generate completely different trees (diff features may be selected for the split in different order)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796294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Training data Sampling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3859972" y="1263239"/>
            <a:ext cx="1327583" cy="1116550"/>
            <a:chOff x="240255" y="1418875"/>
            <a:chExt cx="2449611" cy="2311190"/>
          </a:xfrm>
        </p:grpSpPr>
        <p:sp>
          <p:nvSpPr>
            <p:cNvPr id="5" name="Rectangle 4"/>
            <p:cNvSpPr/>
            <p:nvPr/>
          </p:nvSpPr>
          <p:spPr>
            <a:xfrm>
              <a:off x="2392407" y="2284262"/>
              <a:ext cx="297459" cy="580416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399916" y="1966394"/>
              <a:ext cx="2311190" cy="1216152"/>
            </a:xfrm>
            <a:prstGeom prst="trapezoid">
              <a:avLst>
                <a:gd name="adj" fmla="val 6827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255" y="1418875"/>
              <a:ext cx="388985" cy="2311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3859972" y="2653851"/>
            <a:ext cx="1327583" cy="1116550"/>
            <a:chOff x="240255" y="1418875"/>
            <a:chExt cx="2449611" cy="2311190"/>
          </a:xfrm>
        </p:grpSpPr>
        <p:sp>
          <p:nvSpPr>
            <p:cNvPr id="9" name="Rectangle 8"/>
            <p:cNvSpPr/>
            <p:nvPr/>
          </p:nvSpPr>
          <p:spPr>
            <a:xfrm>
              <a:off x="2392407" y="2284262"/>
              <a:ext cx="297459" cy="580416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 rot="5400000">
              <a:off x="399916" y="1966394"/>
              <a:ext cx="2311190" cy="1216152"/>
            </a:xfrm>
            <a:prstGeom prst="trapezoid">
              <a:avLst>
                <a:gd name="adj" fmla="val 6827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255" y="1418875"/>
              <a:ext cx="388985" cy="2311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3859972" y="5446277"/>
            <a:ext cx="1327583" cy="1116550"/>
            <a:chOff x="240255" y="1418875"/>
            <a:chExt cx="2449611" cy="2311190"/>
          </a:xfrm>
        </p:grpSpPr>
        <p:sp>
          <p:nvSpPr>
            <p:cNvPr id="13" name="Rectangle 12"/>
            <p:cNvSpPr/>
            <p:nvPr/>
          </p:nvSpPr>
          <p:spPr>
            <a:xfrm>
              <a:off x="2392407" y="2284262"/>
              <a:ext cx="297459" cy="580416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/>
            <p:cNvSpPr/>
            <p:nvPr/>
          </p:nvSpPr>
          <p:spPr>
            <a:xfrm rot="5400000">
              <a:off x="399916" y="1966394"/>
              <a:ext cx="2311190" cy="1216152"/>
            </a:xfrm>
            <a:prstGeom prst="trapezoid">
              <a:avLst>
                <a:gd name="adj" fmla="val 6827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255" y="1418875"/>
              <a:ext cx="388985" cy="2311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03117" y="2751992"/>
            <a:ext cx="514872" cy="217720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442368" y="3146739"/>
            <a:ext cx="1586562" cy="138770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INPUT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Space PARTITION</a:t>
            </a:r>
          </a:p>
        </p:txBody>
      </p: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>
            <a:off x="1117989" y="3840593"/>
            <a:ext cx="324379" cy="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7" idx="1"/>
          </p:cNvCxnSpPr>
          <p:nvPr/>
        </p:nvCxnSpPr>
        <p:spPr>
          <a:xfrm flipV="1">
            <a:off x="3028930" y="1821514"/>
            <a:ext cx="831042" cy="201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11" idx="1"/>
          </p:cNvCxnSpPr>
          <p:nvPr/>
        </p:nvCxnSpPr>
        <p:spPr>
          <a:xfrm flipV="1">
            <a:off x="3028930" y="3212126"/>
            <a:ext cx="831042" cy="6284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15" idx="1"/>
          </p:cNvCxnSpPr>
          <p:nvPr/>
        </p:nvCxnSpPr>
        <p:spPr>
          <a:xfrm>
            <a:off x="3028930" y="3840593"/>
            <a:ext cx="831042" cy="216395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1"/>
          <p:cNvGrpSpPr/>
          <p:nvPr/>
        </p:nvGrpSpPr>
        <p:grpSpPr>
          <a:xfrm>
            <a:off x="3859972" y="3997050"/>
            <a:ext cx="1327583" cy="1116550"/>
            <a:chOff x="240255" y="1418875"/>
            <a:chExt cx="2449611" cy="2311190"/>
          </a:xfrm>
        </p:grpSpPr>
        <p:sp>
          <p:nvSpPr>
            <p:cNvPr id="33" name="Rectangle 32"/>
            <p:cNvSpPr/>
            <p:nvPr/>
          </p:nvSpPr>
          <p:spPr>
            <a:xfrm>
              <a:off x="2392407" y="2284262"/>
              <a:ext cx="297459" cy="580416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5400000">
              <a:off x="399916" y="1966394"/>
              <a:ext cx="2311190" cy="1216152"/>
            </a:xfrm>
            <a:prstGeom prst="trapezoid">
              <a:avLst>
                <a:gd name="adj" fmla="val 6827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255" y="1418875"/>
              <a:ext cx="388985" cy="2311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>
            <a:stCxn id="20" idx="3"/>
            <a:endCxn id="35" idx="1"/>
          </p:cNvCxnSpPr>
          <p:nvPr/>
        </p:nvCxnSpPr>
        <p:spPr>
          <a:xfrm>
            <a:off x="3028930" y="3840593"/>
            <a:ext cx="831042" cy="7147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62456" y="3146739"/>
            <a:ext cx="1681377" cy="1387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  <a:r>
              <a:rPr lang="en-US" dirty="0" smtClean="0">
                <a:solidFill>
                  <a:srgbClr val="000000"/>
                </a:solidFill>
              </a:rPr>
              <a:t> Space </a:t>
            </a:r>
            <a:r>
              <a:rPr lang="en-US" b="1" dirty="0" smtClean="0">
                <a:solidFill>
                  <a:srgbClr val="000000"/>
                </a:solidFill>
              </a:rPr>
              <a:t>COMBINER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931394" y="3452458"/>
            <a:ext cx="289823" cy="77861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8" idx="1"/>
            <a:endCxn id="5" idx="3"/>
          </p:cNvCxnSpPr>
          <p:nvPr/>
        </p:nvCxnSpPr>
        <p:spPr>
          <a:xfrm rot="10800000">
            <a:off x="5187556" y="1821515"/>
            <a:ext cx="774901" cy="2019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  <a:endCxn id="9" idx="3"/>
          </p:cNvCxnSpPr>
          <p:nvPr/>
        </p:nvCxnSpPr>
        <p:spPr>
          <a:xfrm rot="10800000">
            <a:off x="5187556" y="3212127"/>
            <a:ext cx="774901" cy="6284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1"/>
            <a:endCxn id="33" idx="3"/>
          </p:cNvCxnSpPr>
          <p:nvPr/>
        </p:nvCxnSpPr>
        <p:spPr>
          <a:xfrm rot="10800000" flipV="1">
            <a:off x="5187556" y="3840592"/>
            <a:ext cx="774901" cy="7147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1"/>
            <a:endCxn id="13" idx="3"/>
          </p:cNvCxnSpPr>
          <p:nvPr/>
        </p:nvCxnSpPr>
        <p:spPr>
          <a:xfrm rot="10800000" flipV="1">
            <a:off x="5187556" y="3840593"/>
            <a:ext cx="774901" cy="2163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8" idx="3"/>
          </p:cNvCxnSpPr>
          <p:nvPr/>
        </p:nvCxnSpPr>
        <p:spPr>
          <a:xfrm>
            <a:off x="7512261" y="3840593"/>
            <a:ext cx="131572" cy="1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3"/>
            <a:endCxn id="39" idx="1"/>
          </p:cNvCxnSpPr>
          <p:nvPr/>
        </p:nvCxnSpPr>
        <p:spPr>
          <a:xfrm>
            <a:off x="7643833" y="3840593"/>
            <a:ext cx="287561" cy="11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0" idx="2"/>
            <a:endCxn id="38" idx="2"/>
          </p:cNvCxnSpPr>
          <p:nvPr/>
        </p:nvCxnSpPr>
        <p:spPr>
          <a:xfrm rot="16200000" flipH="1">
            <a:off x="4519397" y="2250699"/>
            <a:ext cx="1588" cy="4567496"/>
          </a:xfrm>
          <a:prstGeom prst="bentConnector3">
            <a:avLst>
              <a:gd name="adj1" fmla="val 14395466"/>
            </a:avLst>
          </a:prstGeom>
          <a:ln>
            <a:solidFill>
              <a:srgbClr val="61674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Object 76"/>
          <p:cNvGraphicFramePr>
            <a:graphicFrameLocks noChangeAspect="1"/>
          </p:cNvGraphicFramePr>
          <p:nvPr>
            <p:extLst/>
          </p:nvPr>
        </p:nvGraphicFramePr>
        <p:xfrm>
          <a:off x="5962457" y="2609874"/>
          <a:ext cx="2845261" cy="462051"/>
        </p:xfrm>
        <a:graphic>
          <a:graphicData uri="http://schemas.openxmlformats.org/presentationml/2006/ole">
            <p:oleObj spid="_x0000_s1026" name="Equation" r:id="rId3" imgW="1471680" imgH="228240" progId="">
              <p:embed/>
            </p:oleObj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/>
          </p:nvPr>
        </p:nvGraphicFramePr>
        <p:xfrm>
          <a:off x="1789657" y="1681313"/>
          <a:ext cx="1849141" cy="346714"/>
        </p:xfrm>
        <a:graphic>
          <a:graphicData uri="http://schemas.openxmlformats.org/presentationml/2006/ole">
            <p:oleObj spid="_x0000_s1027" name="Equation" r:id="rId4" imgW="1206720" imgH="219240" progId="">
              <p:embed/>
            </p:oleObj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/>
          </p:nvPr>
        </p:nvGraphicFramePr>
        <p:xfrm>
          <a:off x="1738988" y="5837238"/>
          <a:ext cx="1868487" cy="347662"/>
        </p:xfrm>
        <a:graphic>
          <a:graphicData uri="http://schemas.openxmlformats.org/presentationml/2006/ole">
            <p:oleObj spid="_x0000_s1028" name="Equation" r:id="rId5" imgW="1215720" imgH="219240" progId="">
              <p:embed/>
            </p:oleObj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/>
          </p:nvPr>
        </p:nvGraphicFramePr>
        <p:xfrm>
          <a:off x="5377198" y="1582471"/>
          <a:ext cx="1212850" cy="404812"/>
        </p:xfrm>
        <a:graphic>
          <a:graphicData uri="http://schemas.openxmlformats.org/presentationml/2006/ole">
            <p:oleObj spid="_x0000_s1029" name="Equation" r:id="rId6" imgW="786240" imgH="255960" progId="">
              <p:embed/>
            </p:oleObj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/>
          </p:nvPr>
        </p:nvGraphicFramePr>
        <p:xfrm>
          <a:off x="5367338" y="5837238"/>
          <a:ext cx="1231900" cy="404812"/>
        </p:xfrm>
        <a:graphic>
          <a:graphicData uri="http://schemas.openxmlformats.org/presentationml/2006/ole">
            <p:oleObj spid="_x0000_s1030" name="Equation" r:id="rId7" imgW="804240" imgH="2559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8841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86710" cy="8382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BAGGING </a:t>
            </a:r>
            <a:r>
              <a:rPr lang="en-US" sz="3200" dirty="0" smtClean="0"/>
              <a:t>(Bootstrap Aggregation)</a:t>
            </a:r>
            <a:endParaRPr lang="en-US" sz="32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685800" y="1590906"/>
          <a:ext cx="7696200" cy="5073156"/>
        </p:xfrm>
        <a:graphic>
          <a:graphicData uri="http://schemas.openxmlformats.org/presentationml/2006/ole">
            <p:oleObj spid="_x0000_s2050" name="Equation" r:id="rId3" imgW="2651400" imgH="204768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048000" y="990600"/>
            <a:ext cx="2621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TRAINING PHASE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30651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5213" cy="762000"/>
          </a:xfrm>
        </p:spPr>
        <p:txBody>
          <a:bodyPr>
            <a:normAutofit/>
          </a:bodyPr>
          <a:lstStyle/>
          <a:p>
            <a:r>
              <a:rPr lang="en-US" sz="3600" dirty="0"/>
              <a:t>BAGGING (Bootstrap </a:t>
            </a:r>
            <a:r>
              <a:rPr lang="en-US" sz="3600" dirty="0" smtClean="0"/>
              <a:t>Aggregation)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458964" y="1982460"/>
          <a:ext cx="7846836" cy="4125391"/>
        </p:xfrm>
        <a:graphic>
          <a:graphicData uri="http://schemas.openxmlformats.org/presentationml/2006/ole">
            <p:oleObj spid="_x0000_s3074" name="Equation" r:id="rId3" imgW="2715120" imgH="1425960" progId="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00437" y="1325268"/>
            <a:ext cx="2609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SCORING PHASE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81889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 Sampling in Random Forest</a:t>
            </a:r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3859972" y="1263239"/>
            <a:ext cx="1327583" cy="1116550"/>
            <a:chOff x="240255" y="1418875"/>
            <a:chExt cx="2449611" cy="2311190"/>
          </a:xfrm>
        </p:grpSpPr>
        <p:sp>
          <p:nvSpPr>
            <p:cNvPr id="5" name="Rectangle 4"/>
            <p:cNvSpPr/>
            <p:nvPr/>
          </p:nvSpPr>
          <p:spPr>
            <a:xfrm>
              <a:off x="2392407" y="2284262"/>
              <a:ext cx="297459" cy="580416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/>
            <p:cNvSpPr/>
            <p:nvPr/>
          </p:nvSpPr>
          <p:spPr>
            <a:xfrm rot="5400000">
              <a:off x="399916" y="1966394"/>
              <a:ext cx="2311190" cy="1216152"/>
            </a:xfrm>
            <a:prstGeom prst="trapezoid">
              <a:avLst>
                <a:gd name="adj" fmla="val 6827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0255" y="1418875"/>
              <a:ext cx="388985" cy="2311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3859972" y="2653851"/>
            <a:ext cx="1327583" cy="1116550"/>
            <a:chOff x="240255" y="1418875"/>
            <a:chExt cx="2449611" cy="2311190"/>
          </a:xfrm>
        </p:grpSpPr>
        <p:sp>
          <p:nvSpPr>
            <p:cNvPr id="9" name="Rectangle 8"/>
            <p:cNvSpPr/>
            <p:nvPr/>
          </p:nvSpPr>
          <p:spPr>
            <a:xfrm>
              <a:off x="2392407" y="2284262"/>
              <a:ext cx="297459" cy="580416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/>
            <p:cNvSpPr/>
            <p:nvPr/>
          </p:nvSpPr>
          <p:spPr>
            <a:xfrm rot="5400000">
              <a:off x="399916" y="1966394"/>
              <a:ext cx="2311190" cy="1216152"/>
            </a:xfrm>
            <a:prstGeom prst="trapezoid">
              <a:avLst>
                <a:gd name="adj" fmla="val 6827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0255" y="1418875"/>
              <a:ext cx="388985" cy="2311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3859972" y="5446277"/>
            <a:ext cx="1327583" cy="1116550"/>
            <a:chOff x="240255" y="1418875"/>
            <a:chExt cx="2449611" cy="2311190"/>
          </a:xfrm>
        </p:grpSpPr>
        <p:sp>
          <p:nvSpPr>
            <p:cNvPr id="13" name="Rectangle 12"/>
            <p:cNvSpPr/>
            <p:nvPr/>
          </p:nvSpPr>
          <p:spPr>
            <a:xfrm>
              <a:off x="2392407" y="2284262"/>
              <a:ext cx="297459" cy="580416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/>
            <p:cNvSpPr/>
            <p:nvPr/>
          </p:nvSpPr>
          <p:spPr>
            <a:xfrm rot="5400000">
              <a:off x="399916" y="1966394"/>
              <a:ext cx="2311190" cy="1216152"/>
            </a:xfrm>
            <a:prstGeom prst="trapezoid">
              <a:avLst>
                <a:gd name="adj" fmla="val 6827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40255" y="1418875"/>
              <a:ext cx="388985" cy="2311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755047" y="2753167"/>
            <a:ext cx="514872" cy="2177201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1524000" y="3146739"/>
            <a:ext cx="1524000" cy="1387708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INPUT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Space PARTITION</a:t>
            </a:r>
          </a:p>
        </p:txBody>
      </p:sp>
      <p:cxnSp>
        <p:nvCxnSpPr>
          <p:cNvPr id="22" name="Straight Arrow Connector 21"/>
          <p:cNvCxnSpPr>
            <a:stCxn id="19" idx="3"/>
            <a:endCxn id="20" idx="1"/>
          </p:cNvCxnSpPr>
          <p:nvPr/>
        </p:nvCxnSpPr>
        <p:spPr>
          <a:xfrm flipV="1">
            <a:off x="1269919" y="3840593"/>
            <a:ext cx="254081" cy="11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3"/>
            <a:endCxn id="7" idx="1"/>
          </p:cNvCxnSpPr>
          <p:nvPr/>
        </p:nvCxnSpPr>
        <p:spPr>
          <a:xfrm flipV="1">
            <a:off x="3048000" y="1821514"/>
            <a:ext cx="811972" cy="201907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0" idx="3"/>
            <a:endCxn id="11" idx="1"/>
          </p:cNvCxnSpPr>
          <p:nvPr/>
        </p:nvCxnSpPr>
        <p:spPr>
          <a:xfrm flipV="1">
            <a:off x="3048000" y="3212126"/>
            <a:ext cx="811972" cy="6284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0" idx="3"/>
            <a:endCxn id="15" idx="1"/>
          </p:cNvCxnSpPr>
          <p:nvPr/>
        </p:nvCxnSpPr>
        <p:spPr>
          <a:xfrm>
            <a:off x="3048000" y="3840593"/>
            <a:ext cx="811972" cy="2163959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1"/>
          <p:cNvGrpSpPr/>
          <p:nvPr/>
        </p:nvGrpSpPr>
        <p:grpSpPr>
          <a:xfrm>
            <a:off x="3859972" y="3997050"/>
            <a:ext cx="1327583" cy="1116550"/>
            <a:chOff x="240255" y="1418875"/>
            <a:chExt cx="2449611" cy="2311190"/>
          </a:xfrm>
        </p:grpSpPr>
        <p:sp>
          <p:nvSpPr>
            <p:cNvPr id="33" name="Rectangle 32"/>
            <p:cNvSpPr/>
            <p:nvPr/>
          </p:nvSpPr>
          <p:spPr>
            <a:xfrm>
              <a:off x="2392407" y="2284262"/>
              <a:ext cx="297459" cy="580416"/>
            </a:xfrm>
            <a:prstGeom prst="rect">
              <a:avLst/>
            </a:prstGeom>
            <a:solidFill>
              <a:srgbClr val="008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/>
            <p:cNvSpPr/>
            <p:nvPr/>
          </p:nvSpPr>
          <p:spPr>
            <a:xfrm rot="5400000">
              <a:off x="399916" y="1966394"/>
              <a:ext cx="2311190" cy="1216152"/>
            </a:xfrm>
            <a:prstGeom prst="trapezoid">
              <a:avLst>
                <a:gd name="adj" fmla="val 68278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40255" y="1418875"/>
              <a:ext cx="388985" cy="231119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>
            <a:stCxn id="20" idx="3"/>
            <a:endCxn id="35" idx="1"/>
          </p:cNvCxnSpPr>
          <p:nvPr/>
        </p:nvCxnSpPr>
        <p:spPr>
          <a:xfrm>
            <a:off x="3048000" y="3840593"/>
            <a:ext cx="811972" cy="71473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962456" y="3146739"/>
            <a:ext cx="1657543" cy="138770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Output</a:t>
            </a:r>
            <a:r>
              <a:rPr lang="en-US" dirty="0" smtClean="0">
                <a:solidFill>
                  <a:srgbClr val="000000"/>
                </a:solidFill>
              </a:rPr>
              <a:t> Space </a:t>
            </a:r>
            <a:r>
              <a:rPr lang="en-US" b="1" dirty="0" smtClean="0">
                <a:solidFill>
                  <a:srgbClr val="000000"/>
                </a:solidFill>
              </a:rPr>
              <a:t>COMBINER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931394" y="3452458"/>
            <a:ext cx="289823" cy="778619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38" idx="1"/>
            <a:endCxn id="5" idx="3"/>
          </p:cNvCxnSpPr>
          <p:nvPr/>
        </p:nvCxnSpPr>
        <p:spPr>
          <a:xfrm rot="10800000">
            <a:off x="5187556" y="1821515"/>
            <a:ext cx="774901" cy="201907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1"/>
            <a:endCxn id="9" idx="3"/>
          </p:cNvCxnSpPr>
          <p:nvPr/>
        </p:nvCxnSpPr>
        <p:spPr>
          <a:xfrm rot="10800000">
            <a:off x="5187556" y="3212127"/>
            <a:ext cx="774901" cy="62846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1"/>
            <a:endCxn id="33" idx="3"/>
          </p:cNvCxnSpPr>
          <p:nvPr/>
        </p:nvCxnSpPr>
        <p:spPr>
          <a:xfrm rot="10800000" flipV="1">
            <a:off x="5187556" y="3840592"/>
            <a:ext cx="774901" cy="714733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8" idx="1"/>
            <a:endCxn id="13" idx="3"/>
          </p:cNvCxnSpPr>
          <p:nvPr/>
        </p:nvCxnSpPr>
        <p:spPr>
          <a:xfrm rot="10800000" flipV="1">
            <a:off x="5187556" y="3840593"/>
            <a:ext cx="774901" cy="216396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8" idx="3"/>
          </p:cNvCxnSpPr>
          <p:nvPr/>
        </p:nvCxnSpPr>
        <p:spPr>
          <a:xfrm>
            <a:off x="7512261" y="3840593"/>
            <a:ext cx="107738" cy="1588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38" idx="3"/>
            <a:endCxn id="39" idx="1"/>
          </p:cNvCxnSpPr>
          <p:nvPr/>
        </p:nvCxnSpPr>
        <p:spPr>
          <a:xfrm>
            <a:off x="7619999" y="3840593"/>
            <a:ext cx="311395" cy="117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20" idx="2"/>
            <a:endCxn id="38" idx="2"/>
          </p:cNvCxnSpPr>
          <p:nvPr/>
        </p:nvCxnSpPr>
        <p:spPr>
          <a:xfrm rot="16200000" flipH="1">
            <a:off x="4538614" y="2281833"/>
            <a:ext cx="1588" cy="4505228"/>
          </a:xfrm>
          <a:prstGeom prst="bentConnector3">
            <a:avLst>
              <a:gd name="adj1" fmla="val 14395466"/>
            </a:avLst>
          </a:prstGeom>
          <a:ln>
            <a:solidFill>
              <a:srgbClr val="61674F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Object 76"/>
          <p:cNvGraphicFramePr>
            <a:graphicFrameLocks noChangeAspect="1"/>
          </p:cNvGraphicFramePr>
          <p:nvPr>
            <p:extLst/>
          </p:nvPr>
        </p:nvGraphicFramePr>
        <p:xfrm>
          <a:off x="5962457" y="2609874"/>
          <a:ext cx="2845261" cy="462051"/>
        </p:xfrm>
        <a:graphic>
          <a:graphicData uri="http://schemas.openxmlformats.org/presentationml/2006/ole">
            <p:oleObj spid="_x0000_s4098" name="Equation" r:id="rId3" imgW="1471680" imgH="228240" progId="">
              <p:embed/>
            </p:oleObj>
          </a:graphicData>
        </a:graphic>
      </p:graphicFrame>
      <p:graphicFrame>
        <p:nvGraphicFramePr>
          <p:cNvPr id="78" name="Object 77"/>
          <p:cNvGraphicFramePr>
            <a:graphicFrameLocks noChangeAspect="1"/>
          </p:cNvGraphicFramePr>
          <p:nvPr>
            <p:extLst/>
          </p:nvPr>
        </p:nvGraphicFramePr>
        <p:xfrm>
          <a:off x="1312819" y="1681163"/>
          <a:ext cx="2389187" cy="346075"/>
        </p:xfrm>
        <a:graphic>
          <a:graphicData uri="http://schemas.openxmlformats.org/presentationml/2006/ole">
            <p:oleObj spid="_x0000_s4099" name="Equation" r:id="rId4" imgW="1563120" imgH="219240" progId="">
              <p:embed/>
            </p:oleObj>
          </a:graphicData>
        </a:graphic>
      </p:graphicFrame>
      <p:graphicFrame>
        <p:nvGraphicFramePr>
          <p:cNvPr id="79" name="Object 78"/>
          <p:cNvGraphicFramePr>
            <a:graphicFrameLocks noChangeAspect="1"/>
          </p:cNvGraphicFramePr>
          <p:nvPr>
            <p:extLst/>
          </p:nvPr>
        </p:nvGraphicFramePr>
        <p:xfrm>
          <a:off x="1312819" y="5894388"/>
          <a:ext cx="2408237" cy="347662"/>
        </p:xfrm>
        <a:graphic>
          <a:graphicData uri="http://schemas.openxmlformats.org/presentationml/2006/ole">
            <p:oleObj spid="_x0000_s4100" name="Equation" r:id="rId5" imgW="1572480" imgH="219240" progId="">
              <p:embed/>
            </p:oleObj>
          </a:graphicData>
        </a:graphic>
      </p:graphicFrame>
      <p:graphicFrame>
        <p:nvGraphicFramePr>
          <p:cNvPr id="80" name="Object 79"/>
          <p:cNvGraphicFramePr>
            <a:graphicFrameLocks noChangeAspect="1"/>
          </p:cNvGraphicFramePr>
          <p:nvPr>
            <p:extLst/>
          </p:nvPr>
        </p:nvGraphicFramePr>
        <p:xfrm>
          <a:off x="5377198" y="1582471"/>
          <a:ext cx="1212850" cy="404812"/>
        </p:xfrm>
        <a:graphic>
          <a:graphicData uri="http://schemas.openxmlformats.org/presentationml/2006/ole">
            <p:oleObj spid="_x0000_s4101" name="Equation" r:id="rId6" imgW="786240" imgH="255960" progId="">
              <p:embed/>
            </p:oleObj>
          </a:graphicData>
        </a:graphic>
      </p:graphicFrame>
      <p:graphicFrame>
        <p:nvGraphicFramePr>
          <p:cNvPr id="81" name="Object 80"/>
          <p:cNvGraphicFramePr>
            <a:graphicFrameLocks noChangeAspect="1"/>
          </p:cNvGraphicFramePr>
          <p:nvPr>
            <p:extLst/>
          </p:nvPr>
        </p:nvGraphicFramePr>
        <p:xfrm>
          <a:off x="5367338" y="5837238"/>
          <a:ext cx="1231900" cy="404812"/>
        </p:xfrm>
        <a:graphic>
          <a:graphicData uri="http://schemas.openxmlformats.org/presentationml/2006/ole">
            <p:oleObj spid="_x0000_s4102" name="Equation" r:id="rId7" imgW="804240" imgH="255960" progId="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1090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762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105400"/>
          </a:xfrm>
        </p:spPr>
        <p:txBody>
          <a:bodyPr/>
          <a:lstStyle/>
          <a:p>
            <a:pPr>
              <a:buNone/>
            </a:pPr>
            <a:r>
              <a:rPr lang="en-IN" dirty="0" smtClean="0"/>
              <a:t>Random Forests introduce two levels of randomness in the tree building process which help in handling the noise in the data.</a:t>
            </a:r>
          </a:p>
          <a:p>
            <a:pPr>
              <a:buNone/>
            </a:pPr>
            <a:r>
              <a:rPr lang="en-IN" dirty="0" smtClean="0"/>
              <a:t>1. Random </a:t>
            </a:r>
            <a:r>
              <a:rPr lang="en-IN" dirty="0" smtClean="0"/>
              <a:t>Forest takes a random subset of all the observations present in training dataset</a:t>
            </a:r>
          </a:p>
          <a:p>
            <a:pPr>
              <a:buNone/>
            </a:pPr>
            <a:r>
              <a:rPr lang="en-IN" smtClean="0"/>
              <a:t>2. It </a:t>
            </a:r>
            <a:r>
              <a:rPr lang="en-IN" dirty="0" smtClean="0"/>
              <a:t>also takes a random subset of all the variables from the training dataset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Y.Lakshmi Prasad 08978784848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331</TotalTime>
  <Words>1184</Words>
  <Application>Microsoft Office PowerPoint</Application>
  <PresentationFormat>On-screen Show (4:3)</PresentationFormat>
  <Paragraphs>120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Flow</vt:lpstr>
      <vt:lpstr>Equation</vt:lpstr>
      <vt:lpstr>Bagging &amp; Random Forests</vt:lpstr>
      <vt:lpstr>Bagging (Bootstrap Aggregation)</vt:lpstr>
      <vt:lpstr>Bagging (Bootstrap Aggregation)</vt:lpstr>
      <vt:lpstr>Bagging (Bootstrap Aggregation)</vt:lpstr>
      <vt:lpstr>Training data Sampling</vt:lpstr>
      <vt:lpstr>BAGGING (Bootstrap Aggregation)</vt:lpstr>
      <vt:lpstr>BAGGING (Bootstrap Aggregation)</vt:lpstr>
      <vt:lpstr>Feature Sampling in Random Forest</vt:lpstr>
      <vt:lpstr>Random Forest</vt:lpstr>
      <vt:lpstr>Random Forest</vt:lpstr>
      <vt:lpstr>Random Forest</vt:lpstr>
      <vt:lpstr>Random Forest</vt:lpstr>
      <vt:lpstr>Random Forest</vt:lpstr>
      <vt:lpstr>Why ensemble is better?</vt:lpstr>
      <vt:lpstr>Why ensemble is better?</vt:lpstr>
      <vt:lpstr>Why ensemble is better?</vt:lpstr>
      <vt:lpstr>Advantages of a Random Forest</vt:lpstr>
      <vt:lpstr>Advantages of a Random Forest</vt:lpstr>
      <vt:lpstr>OOB (Out-of-Bag) Error </vt:lpstr>
      <vt:lpstr>Time taken to build a forest </vt:lpstr>
      <vt:lpstr>Time taken to build a forest </vt:lpstr>
      <vt:lpstr>HyperParameters in Random Forest</vt:lpstr>
      <vt:lpstr>HyperParameters in Random Forest</vt:lpstr>
      <vt:lpstr>HyperParameters in Random Forest</vt:lpstr>
      <vt:lpstr>Any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</dc:creator>
  <cp:lastModifiedBy>DELL</cp:lastModifiedBy>
  <cp:revision>40</cp:revision>
  <dcterms:created xsi:type="dcterms:W3CDTF">2006-08-16T00:00:00Z</dcterms:created>
  <dcterms:modified xsi:type="dcterms:W3CDTF">2019-07-23T01:03:08Z</dcterms:modified>
</cp:coreProperties>
</file>