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1"/>
  </p:notesMasterIdLst>
  <p:sldIdLst>
    <p:sldId id="256" r:id="rId2"/>
    <p:sldId id="352" r:id="rId3"/>
    <p:sldId id="353" r:id="rId4"/>
    <p:sldId id="354" r:id="rId5"/>
    <p:sldId id="349" r:id="rId6"/>
    <p:sldId id="355" r:id="rId7"/>
    <p:sldId id="351" r:id="rId8"/>
    <p:sldId id="342" r:id="rId9"/>
    <p:sldId id="343" r:id="rId10"/>
    <p:sldId id="344" r:id="rId11"/>
    <p:sldId id="371" r:id="rId12"/>
    <p:sldId id="333" r:id="rId13"/>
    <p:sldId id="345" r:id="rId14"/>
    <p:sldId id="334" r:id="rId15"/>
    <p:sldId id="346" r:id="rId16"/>
    <p:sldId id="336" r:id="rId17"/>
    <p:sldId id="356" r:id="rId18"/>
    <p:sldId id="357" r:id="rId19"/>
    <p:sldId id="358" r:id="rId20"/>
    <p:sldId id="359" r:id="rId21"/>
    <p:sldId id="360" r:id="rId22"/>
    <p:sldId id="368" r:id="rId23"/>
    <p:sldId id="369" r:id="rId24"/>
    <p:sldId id="370" r:id="rId25"/>
    <p:sldId id="376" r:id="rId26"/>
    <p:sldId id="377" r:id="rId27"/>
    <p:sldId id="378" r:id="rId28"/>
    <p:sldId id="372" r:id="rId29"/>
    <p:sldId id="373" r:id="rId30"/>
    <p:sldId id="374" r:id="rId31"/>
    <p:sldId id="340" r:id="rId32"/>
    <p:sldId id="375" r:id="rId33"/>
    <p:sldId id="341" r:id="rId34"/>
    <p:sldId id="363" r:id="rId35"/>
    <p:sldId id="347" r:id="rId36"/>
    <p:sldId id="365" r:id="rId37"/>
    <p:sldId id="366" r:id="rId38"/>
    <p:sldId id="362" r:id="rId39"/>
    <p:sldId id="312"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0AB015-1E7F-4FF7-BA95-49C08237626F}" type="datetimeFigureOut">
              <a:rPr lang="en-US" smtClean="0"/>
              <a:pPr/>
              <a:t>7/24/2019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ADD122-A938-496A-BE3E-DD1356C2A5B9}"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62BFC9F-5C17-4844-A470-F511C9CFF2A4}" type="datetime1">
              <a:rPr lang="en-US" smtClean="0"/>
              <a:pPr/>
              <a:t>7/24/2019</a:t>
            </a:fld>
            <a:endParaRPr lang="en-US"/>
          </a:p>
        </p:txBody>
      </p:sp>
      <p:sp>
        <p:nvSpPr>
          <p:cNvPr id="19" name="Footer Placeholder 18"/>
          <p:cNvSpPr>
            <a:spLocks noGrp="1"/>
          </p:cNvSpPr>
          <p:nvPr>
            <p:ph type="ftr" sz="quarter" idx="11"/>
          </p:nvPr>
        </p:nvSpPr>
        <p:spPr/>
        <p:txBody>
          <a:bodyPr/>
          <a:lstStyle/>
          <a:p>
            <a:r>
              <a:rPr lang="en-US" smtClean="0"/>
              <a:t>Y.Lakshmi Prasad 08978784848</a:t>
            </a:r>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B142DD-7873-4684-8578-95996306FF0B}" type="datetime1">
              <a:rPr lang="en-US" smtClean="0"/>
              <a:pPr/>
              <a:t>7/24/2019</a:t>
            </a:fld>
            <a:endParaRPr lang="en-US"/>
          </a:p>
        </p:txBody>
      </p:sp>
      <p:sp>
        <p:nvSpPr>
          <p:cNvPr id="5" name="Footer Placeholder 4"/>
          <p:cNvSpPr>
            <a:spLocks noGrp="1"/>
          </p:cNvSpPr>
          <p:nvPr>
            <p:ph type="ftr" sz="quarter" idx="11"/>
          </p:nvPr>
        </p:nvSpPr>
        <p:spPr/>
        <p:txBody>
          <a:bodyPr/>
          <a:lstStyle/>
          <a:p>
            <a:r>
              <a:rPr lang="en-US" smtClean="0"/>
              <a:t>Y.Lakshmi Prasad 08978784848</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ECF722-F774-4EB7-9509-E6366055B9F2}" type="datetime1">
              <a:rPr lang="en-US" smtClean="0"/>
              <a:pPr/>
              <a:t>7/24/2019</a:t>
            </a:fld>
            <a:endParaRPr lang="en-US"/>
          </a:p>
        </p:txBody>
      </p:sp>
      <p:sp>
        <p:nvSpPr>
          <p:cNvPr id="5" name="Footer Placeholder 4"/>
          <p:cNvSpPr>
            <a:spLocks noGrp="1"/>
          </p:cNvSpPr>
          <p:nvPr>
            <p:ph type="ftr" sz="quarter" idx="11"/>
          </p:nvPr>
        </p:nvSpPr>
        <p:spPr/>
        <p:txBody>
          <a:bodyPr/>
          <a:lstStyle/>
          <a:p>
            <a:r>
              <a:rPr lang="en-US" smtClean="0"/>
              <a:t>Y.Lakshmi Prasad 08978784848</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9144000" cy="768085"/>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9144000" cy="384043"/>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6618000"/>
            <a:ext cx="9144000" cy="2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xmlns="" val="312904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EB1CEC1-B084-482A-8569-262B7264E72D}" type="datetime1">
              <a:rPr lang="en-US" smtClean="0"/>
              <a:pPr/>
              <a:t>7/24/2019</a:t>
            </a:fld>
            <a:endParaRPr lang="en-US"/>
          </a:p>
        </p:txBody>
      </p:sp>
      <p:sp>
        <p:nvSpPr>
          <p:cNvPr id="5" name="Footer Placeholder 4"/>
          <p:cNvSpPr>
            <a:spLocks noGrp="1"/>
          </p:cNvSpPr>
          <p:nvPr>
            <p:ph type="ftr" sz="quarter" idx="11"/>
          </p:nvPr>
        </p:nvSpPr>
        <p:spPr/>
        <p:txBody>
          <a:bodyPr/>
          <a:lstStyle/>
          <a:p>
            <a:r>
              <a:rPr lang="en-US" smtClean="0"/>
              <a:t>Y.Lakshmi Prasad 08978784848</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AC3D732-72DD-40DB-B5A4-6291B93D93CF}" type="datetime1">
              <a:rPr lang="en-US" smtClean="0"/>
              <a:pPr/>
              <a:t>7/24/2019</a:t>
            </a:fld>
            <a:endParaRPr lang="en-US"/>
          </a:p>
        </p:txBody>
      </p:sp>
      <p:sp>
        <p:nvSpPr>
          <p:cNvPr id="5" name="Footer Placeholder 4"/>
          <p:cNvSpPr>
            <a:spLocks noGrp="1"/>
          </p:cNvSpPr>
          <p:nvPr>
            <p:ph type="ftr" sz="quarter" idx="11"/>
          </p:nvPr>
        </p:nvSpPr>
        <p:spPr/>
        <p:txBody>
          <a:bodyPr/>
          <a:lstStyle/>
          <a:p>
            <a:r>
              <a:rPr lang="en-US" smtClean="0"/>
              <a:t>Y.Lakshmi Prasad 08978784848</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4492694-C548-4378-BA09-B1CD0E805896}" type="datetime1">
              <a:rPr lang="en-US" smtClean="0"/>
              <a:pPr/>
              <a:t>7/24/2019</a:t>
            </a:fld>
            <a:endParaRPr lang="en-US"/>
          </a:p>
        </p:txBody>
      </p:sp>
      <p:sp>
        <p:nvSpPr>
          <p:cNvPr id="6" name="Footer Placeholder 5"/>
          <p:cNvSpPr>
            <a:spLocks noGrp="1"/>
          </p:cNvSpPr>
          <p:nvPr>
            <p:ph type="ftr" sz="quarter" idx="11"/>
          </p:nvPr>
        </p:nvSpPr>
        <p:spPr/>
        <p:txBody>
          <a:bodyPr/>
          <a:lstStyle/>
          <a:p>
            <a:r>
              <a:rPr lang="en-US" smtClean="0"/>
              <a:t>Y.Lakshmi Prasad 08978784848</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162B1D3-8FE7-454C-80B0-E712467EE7B1}" type="datetime1">
              <a:rPr lang="en-US" smtClean="0"/>
              <a:pPr/>
              <a:t>7/24/2019</a:t>
            </a:fld>
            <a:endParaRPr lang="en-US"/>
          </a:p>
        </p:txBody>
      </p:sp>
      <p:sp>
        <p:nvSpPr>
          <p:cNvPr id="8" name="Footer Placeholder 7"/>
          <p:cNvSpPr>
            <a:spLocks noGrp="1"/>
          </p:cNvSpPr>
          <p:nvPr>
            <p:ph type="ftr" sz="quarter" idx="11"/>
          </p:nvPr>
        </p:nvSpPr>
        <p:spPr/>
        <p:txBody>
          <a:bodyPr/>
          <a:lstStyle/>
          <a:p>
            <a:r>
              <a:rPr lang="en-US" smtClean="0"/>
              <a:t>Y.Lakshmi Prasad 08978784848</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9C61FD2-4631-4C19-AD5B-64DAB8370D2A}" type="datetime1">
              <a:rPr lang="en-US" smtClean="0"/>
              <a:pPr/>
              <a:t>7/24/2019</a:t>
            </a:fld>
            <a:endParaRPr lang="en-US"/>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26D158-B7B4-4AE7-A56D-F7BD512B0E3B}" type="datetime1">
              <a:rPr lang="en-US" smtClean="0"/>
              <a:pPr/>
              <a:t>7/24/2019</a:t>
            </a:fld>
            <a:endParaRPr lang="en-US"/>
          </a:p>
        </p:txBody>
      </p:sp>
      <p:sp>
        <p:nvSpPr>
          <p:cNvPr id="3" name="Footer Placeholder 2"/>
          <p:cNvSpPr>
            <a:spLocks noGrp="1"/>
          </p:cNvSpPr>
          <p:nvPr>
            <p:ph type="ftr" sz="quarter" idx="11"/>
          </p:nvPr>
        </p:nvSpPr>
        <p:spPr/>
        <p:txBody>
          <a:bodyPr/>
          <a:lstStyle/>
          <a:p>
            <a:r>
              <a:rPr lang="en-US" smtClean="0"/>
              <a:t>Y.Lakshmi Prasad 08978784848</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9C5E72-D9A9-4ECF-B3D9-1022DDF7A252}" type="datetime1">
              <a:rPr lang="en-US" smtClean="0"/>
              <a:pPr/>
              <a:t>7/24/2019</a:t>
            </a:fld>
            <a:endParaRPr lang="en-US"/>
          </a:p>
        </p:txBody>
      </p:sp>
      <p:sp>
        <p:nvSpPr>
          <p:cNvPr id="6" name="Footer Placeholder 5"/>
          <p:cNvSpPr>
            <a:spLocks noGrp="1"/>
          </p:cNvSpPr>
          <p:nvPr>
            <p:ph type="ftr" sz="quarter" idx="11"/>
          </p:nvPr>
        </p:nvSpPr>
        <p:spPr/>
        <p:txBody>
          <a:bodyPr/>
          <a:lstStyle/>
          <a:p>
            <a:r>
              <a:rPr lang="en-US" smtClean="0"/>
              <a:t>Y.Lakshmi Prasad 08978784848</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78D3550-2CC1-41B5-9867-D2F69066BC87}" type="datetime1">
              <a:rPr lang="en-US" smtClean="0"/>
              <a:pPr/>
              <a:t>7/24/2019</a:t>
            </a:fld>
            <a:endParaRPr lang="en-US"/>
          </a:p>
        </p:txBody>
      </p:sp>
      <p:sp>
        <p:nvSpPr>
          <p:cNvPr id="6" name="Footer Placeholder 5"/>
          <p:cNvSpPr>
            <a:spLocks noGrp="1"/>
          </p:cNvSpPr>
          <p:nvPr>
            <p:ph type="ftr" sz="quarter" idx="11"/>
          </p:nvPr>
        </p:nvSpPr>
        <p:spPr/>
        <p:txBody>
          <a:bodyPr/>
          <a:lstStyle/>
          <a:p>
            <a:r>
              <a:rPr lang="en-US" smtClean="0"/>
              <a:t>Y.Lakshmi Prasad 08978784848</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B6BEFB7-C44A-4513-91A3-2287836189A0}" type="datetime1">
              <a:rPr lang="en-US" smtClean="0"/>
              <a:pPr/>
              <a:t>7/24/2019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Y.Lakshmi Prasad 08978784848</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24.wdp"/><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microsoft.com/office/2007/relationships/hdphoto" Target="../media/hdphoto25.wdp"/><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microsoft.com/office/2007/relationships/hdphoto" Target="../media/hdphoto26.wdp"/><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microsoft.com/office/2007/relationships/hdphoto" Target="../media/hdphoto27.wdp"/><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07/relationships/hdphoto" Target="../media/hdphoto33.wdp"/><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8.wdp"/><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microsoft.com/office/2007/relationships/hdphoto" Target="../media/hdphoto20.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smtClean="0"/>
              <a:t>Boosting Methods</a:t>
            </a:r>
            <a:endParaRPr lang="en-IN" dirty="0"/>
          </a:p>
        </p:txBody>
      </p:sp>
      <p:sp>
        <p:nvSpPr>
          <p:cNvPr id="3" name="Subtitle 2"/>
          <p:cNvSpPr>
            <a:spLocks noGrp="1"/>
          </p:cNvSpPr>
          <p:nvPr>
            <p:ph type="subTitle" idx="1"/>
          </p:nvPr>
        </p:nvSpPr>
        <p:spPr>
          <a:xfrm>
            <a:off x="1524000" y="5105400"/>
            <a:ext cx="7315200" cy="1143000"/>
          </a:xfrm>
        </p:spPr>
        <p:txBody>
          <a:bodyPr/>
          <a:lstStyle/>
          <a:p>
            <a:r>
              <a:rPr lang="en-IN" dirty="0" smtClean="0"/>
              <a:t>Y.LAKSHMI PRASAD</a:t>
            </a:r>
          </a:p>
          <a:p>
            <a:r>
              <a:rPr lang="en-IN" dirty="0" smtClean="0"/>
              <a:t>08978784848</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382000" cy="914400"/>
          </a:xfrm>
        </p:spPr>
        <p:txBody>
          <a:bodyPr/>
          <a:lstStyle/>
          <a:p>
            <a:r>
              <a:rPr lang="en-IN" b="1" dirty="0" smtClean="0"/>
              <a:t>Boosting</a:t>
            </a:r>
            <a:endParaRPr lang="en-IN" dirty="0"/>
          </a:p>
        </p:txBody>
      </p:sp>
      <p:sp>
        <p:nvSpPr>
          <p:cNvPr id="3" name="Content Placeholder 2"/>
          <p:cNvSpPr>
            <a:spLocks noGrp="1"/>
          </p:cNvSpPr>
          <p:nvPr>
            <p:ph idx="1"/>
          </p:nvPr>
        </p:nvSpPr>
        <p:spPr>
          <a:xfrm>
            <a:off x="381000" y="1371600"/>
            <a:ext cx="8305800" cy="4953000"/>
          </a:xfrm>
        </p:spPr>
        <p:txBody>
          <a:bodyPr/>
          <a:lstStyle/>
          <a:p>
            <a:pPr>
              <a:buNone/>
            </a:pPr>
            <a:r>
              <a:rPr lang="en-IN" dirty="0" smtClean="0"/>
              <a:t>8. Boosting also assigns weights to the various model instances based on the instances contribution to ensemble.</a:t>
            </a:r>
          </a:p>
          <a:p>
            <a:pPr>
              <a:buNone/>
            </a:pPr>
            <a:r>
              <a:rPr lang="en-IN" dirty="0" smtClean="0"/>
              <a:t>9. Since the models in the ensemble are built to be complimentary, it is possible to increase ensemble performance to an arbitrarily very high number by adding more and more predictors (may lead to </a:t>
            </a:r>
            <a:r>
              <a:rPr lang="en-IN" dirty="0" err="1" smtClean="0"/>
              <a:t>overfitting</a:t>
            </a:r>
            <a:r>
              <a:rPr lang="en-IN" dirty="0" smtClean="0"/>
              <a:t>).</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382000" cy="838200"/>
          </a:xfrm>
        </p:spPr>
        <p:txBody>
          <a:bodyPr>
            <a:normAutofit/>
          </a:bodyPr>
          <a:lstStyle/>
          <a:p>
            <a:r>
              <a:rPr lang="en-IN" b="1" dirty="0" err="1" smtClean="0"/>
              <a:t>AdaBoost</a:t>
            </a:r>
            <a:r>
              <a:rPr lang="en-IN" b="1" dirty="0" smtClean="0"/>
              <a:t> (Adaptive Boosting)</a:t>
            </a:r>
            <a:endParaRPr lang="en-IN" dirty="0"/>
          </a:p>
        </p:txBody>
      </p:sp>
      <p:sp>
        <p:nvSpPr>
          <p:cNvPr id="3" name="Content Placeholder 2"/>
          <p:cNvSpPr>
            <a:spLocks noGrp="1"/>
          </p:cNvSpPr>
          <p:nvPr>
            <p:ph idx="1"/>
          </p:nvPr>
        </p:nvSpPr>
        <p:spPr>
          <a:xfrm>
            <a:off x="304800" y="1295400"/>
            <a:ext cx="8382000" cy="5029200"/>
          </a:xfrm>
        </p:spPr>
        <p:txBody>
          <a:bodyPr>
            <a:normAutofit/>
          </a:bodyPr>
          <a:lstStyle/>
          <a:p>
            <a:pPr>
              <a:buNone/>
            </a:pPr>
            <a:r>
              <a:rPr lang="en-IN" dirty="0" smtClean="0"/>
              <a:t> </a:t>
            </a:r>
            <a:r>
              <a:rPr lang="en-IN" dirty="0" err="1" smtClean="0"/>
              <a:t>AdaBoost</a:t>
            </a:r>
            <a:r>
              <a:rPr lang="en-IN" dirty="0" smtClean="0"/>
              <a:t> works on improving the areas where the base learner fails. </a:t>
            </a:r>
          </a:p>
          <a:p>
            <a:pPr>
              <a:buNone/>
            </a:pPr>
            <a:r>
              <a:rPr lang="en-IN" dirty="0" smtClean="0"/>
              <a:t>The base learner is a machine learning algorithm which is a weak learner and upon which the boosting method is applied to turn it into a strong learner. </a:t>
            </a:r>
          </a:p>
          <a:p>
            <a:pPr>
              <a:buNone/>
            </a:pPr>
            <a:r>
              <a:rPr lang="en-IN" dirty="0" smtClean="0"/>
              <a:t>Any machine learning algorithm that accept weights on training data can be used as a base learner. </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762000"/>
          </a:xfrm>
        </p:spPr>
        <p:txBody>
          <a:bodyPr>
            <a:normAutofit fontScale="90000"/>
          </a:bodyPr>
          <a:lstStyle/>
          <a:p>
            <a:r>
              <a:rPr lang="en-IN" b="1" dirty="0" err="1" smtClean="0"/>
              <a:t>Ada</a:t>
            </a:r>
            <a:r>
              <a:rPr lang="en-IN" b="1" dirty="0" smtClean="0"/>
              <a:t>-Boost</a:t>
            </a:r>
            <a:endParaRPr lang="en-IN" dirty="0"/>
          </a:p>
        </p:txBody>
      </p:sp>
      <p:sp>
        <p:nvSpPr>
          <p:cNvPr id="3" name="Content Placeholder 2"/>
          <p:cNvSpPr>
            <a:spLocks noGrp="1"/>
          </p:cNvSpPr>
          <p:nvPr>
            <p:ph idx="1"/>
          </p:nvPr>
        </p:nvSpPr>
        <p:spPr>
          <a:xfrm>
            <a:off x="228600" y="1143000"/>
            <a:ext cx="8610600" cy="5029200"/>
          </a:xfrm>
        </p:spPr>
        <p:txBody>
          <a:bodyPr>
            <a:normAutofit/>
          </a:bodyPr>
          <a:lstStyle/>
          <a:p>
            <a:pPr>
              <a:buNone/>
            </a:pPr>
            <a:r>
              <a:rPr lang="en-IN" dirty="0" smtClean="0"/>
              <a:t>1. Used for classification where every instance is given a non zero weight.</a:t>
            </a:r>
          </a:p>
          <a:p>
            <a:pPr>
              <a:buNone/>
            </a:pPr>
            <a:r>
              <a:rPr lang="en-IN" dirty="0" smtClean="0"/>
              <a:t>2. Beginning with un-weighted (equal weight) data, the first classifier attempts to model the outcome</a:t>
            </a:r>
          </a:p>
          <a:p>
            <a:pPr>
              <a:buNone/>
            </a:pPr>
            <a:r>
              <a:rPr lang="en-IN" dirty="0" smtClean="0"/>
              <a:t>3. Observations which the classifier predicted correctly, will be less likely to appear in the training set for the following classifier, conversely, the difficult to classify examples will appear more frequently.</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382000" cy="914400"/>
          </a:xfrm>
        </p:spPr>
        <p:txBody>
          <a:bodyPr/>
          <a:lstStyle/>
          <a:p>
            <a:r>
              <a:rPr lang="en-IN" b="1" dirty="0" err="1" smtClean="0"/>
              <a:t>Ada</a:t>
            </a:r>
            <a:r>
              <a:rPr lang="en-IN" b="1" dirty="0" smtClean="0"/>
              <a:t>-Boost</a:t>
            </a:r>
            <a:endParaRPr lang="en-IN" dirty="0"/>
          </a:p>
        </p:txBody>
      </p:sp>
      <p:sp>
        <p:nvSpPr>
          <p:cNvPr id="3" name="Content Placeholder 2"/>
          <p:cNvSpPr>
            <a:spLocks noGrp="1"/>
          </p:cNvSpPr>
          <p:nvPr>
            <p:ph idx="1"/>
          </p:nvPr>
        </p:nvSpPr>
        <p:spPr>
          <a:xfrm>
            <a:off x="304800" y="1371600"/>
            <a:ext cx="8382000" cy="4953000"/>
          </a:xfrm>
        </p:spPr>
        <p:txBody>
          <a:bodyPr/>
          <a:lstStyle/>
          <a:p>
            <a:pPr>
              <a:buNone/>
            </a:pPr>
            <a:r>
              <a:rPr lang="en-IN" dirty="0" smtClean="0"/>
              <a:t>4. The subsequent rounds of weak learners are trained on difficult to classify data</a:t>
            </a:r>
          </a:p>
          <a:p>
            <a:pPr>
              <a:buNone/>
            </a:pPr>
            <a:r>
              <a:rPr lang="en-IN" dirty="0" smtClean="0"/>
              <a:t>5. The process continues until desired level of accuracy threshold is achieved</a:t>
            </a:r>
          </a:p>
          <a:p>
            <a:pPr>
              <a:buNone/>
            </a:pPr>
            <a:r>
              <a:rPr lang="en-IN" dirty="0" smtClean="0"/>
              <a:t>6.Though boosting can be used for any type of classifier, it is mostly used for decision tree.</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534400" cy="990600"/>
          </a:xfrm>
        </p:spPr>
        <p:txBody>
          <a:bodyPr>
            <a:normAutofit/>
          </a:bodyPr>
          <a:lstStyle/>
          <a:p>
            <a:r>
              <a:rPr lang="en-IN" b="1" dirty="0" err="1" smtClean="0"/>
              <a:t>Ada</a:t>
            </a:r>
            <a:r>
              <a:rPr lang="en-IN" b="1" dirty="0" smtClean="0"/>
              <a:t>-Boosting mechanics</a:t>
            </a:r>
            <a:endParaRPr lang="en-IN" dirty="0"/>
          </a:p>
        </p:txBody>
      </p:sp>
      <p:sp>
        <p:nvSpPr>
          <p:cNvPr id="3" name="Content Placeholder 2"/>
          <p:cNvSpPr>
            <a:spLocks noGrp="1"/>
          </p:cNvSpPr>
          <p:nvPr>
            <p:ph idx="1"/>
          </p:nvPr>
        </p:nvSpPr>
        <p:spPr>
          <a:xfrm>
            <a:off x="304800" y="1295400"/>
            <a:ext cx="8534400" cy="4876800"/>
          </a:xfrm>
        </p:spPr>
        <p:txBody>
          <a:bodyPr>
            <a:normAutofit/>
          </a:bodyPr>
          <a:lstStyle/>
          <a:p>
            <a:pPr>
              <a:buNone/>
            </a:pPr>
            <a:r>
              <a:rPr lang="en-IN" dirty="0" smtClean="0"/>
              <a:t>1. The adaboost_M1 begins by assigning equal weights to all data points</a:t>
            </a:r>
          </a:p>
          <a:p>
            <a:pPr>
              <a:buNone/>
            </a:pPr>
            <a:r>
              <a:rPr lang="en-IN" dirty="0" smtClean="0"/>
              <a:t>2.It builds the first learner and re-weights each instance based on the classifier output. i.e., Weights of correctly classified records are decreased and Weights of incorrectly identified ones are increased.</a:t>
            </a:r>
          </a:p>
          <a:p>
            <a:pPr>
              <a:buNone/>
            </a:pPr>
            <a:r>
              <a:rPr lang="en-IN" dirty="0" smtClean="0"/>
              <a:t>3. This produces a set of “easy” instances with low weights and a set of “hard” ones with high weights.</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382000" cy="838200"/>
          </a:xfrm>
        </p:spPr>
        <p:txBody>
          <a:bodyPr/>
          <a:lstStyle/>
          <a:p>
            <a:r>
              <a:rPr lang="en-IN" b="1" dirty="0" err="1" smtClean="0"/>
              <a:t>Ada</a:t>
            </a:r>
            <a:r>
              <a:rPr lang="en-IN" b="1" dirty="0" smtClean="0"/>
              <a:t>-Boosting mechanics</a:t>
            </a:r>
            <a:endParaRPr lang="en-IN" dirty="0"/>
          </a:p>
        </p:txBody>
      </p:sp>
      <p:sp>
        <p:nvSpPr>
          <p:cNvPr id="3" name="Content Placeholder 2"/>
          <p:cNvSpPr>
            <a:spLocks noGrp="1"/>
          </p:cNvSpPr>
          <p:nvPr>
            <p:ph idx="1"/>
          </p:nvPr>
        </p:nvSpPr>
        <p:spPr>
          <a:xfrm>
            <a:off x="304800" y="1295400"/>
            <a:ext cx="8382000" cy="5029200"/>
          </a:xfrm>
        </p:spPr>
        <p:txBody>
          <a:bodyPr>
            <a:normAutofit/>
          </a:bodyPr>
          <a:lstStyle/>
          <a:p>
            <a:pPr>
              <a:buNone/>
            </a:pPr>
            <a:r>
              <a:rPr lang="en-IN" dirty="0" smtClean="0"/>
              <a:t>4. In the subsequent iteration, a classifier is built for the re-weighted data that focuses on classifying the hard instances correctly.</a:t>
            </a:r>
          </a:p>
          <a:p>
            <a:pPr>
              <a:buNone/>
            </a:pPr>
            <a:r>
              <a:rPr lang="en-IN" dirty="0" smtClean="0"/>
              <a:t>4(a). As a result of reweighting, some hard instances may become harder, some hard instances can become easier and some easier instances may become harder</a:t>
            </a:r>
          </a:p>
          <a:p>
            <a:pPr>
              <a:buNone/>
            </a:pPr>
            <a:r>
              <a:rPr lang="en-IN" dirty="0" smtClean="0"/>
              <a:t>4(b). How much should the weight change? Depends upon current classifier’s overall error. </a:t>
            </a:r>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normAutofit fontScale="90000"/>
          </a:bodyPr>
          <a:lstStyle/>
          <a:p>
            <a:r>
              <a:rPr lang="en-IN" b="1" dirty="0" err="1" smtClean="0"/>
              <a:t>Ada</a:t>
            </a:r>
            <a:r>
              <a:rPr lang="en-IN" b="1" dirty="0" smtClean="0"/>
              <a:t>-Boosting mechanics</a:t>
            </a:r>
            <a:endParaRPr lang="en-IN" dirty="0"/>
          </a:p>
        </p:txBody>
      </p:sp>
      <p:sp>
        <p:nvSpPr>
          <p:cNvPr id="3" name="Content Placeholder 2"/>
          <p:cNvSpPr>
            <a:spLocks noGrp="1"/>
          </p:cNvSpPr>
          <p:nvPr>
            <p:ph idx="1"/>
          </p:nvPr>
        </p:nvSpPr>
        <p:spPr>
          <a:xfrm>
            <a:off x="381000" y="1295400"/>
            <a:ext cx="8305800" cy="5029200"/>
          </a:xfrm>
        </p:spPr>
        <p:txBody>
          <a:bodyPr/>
          <a:lstStyle/>
          <a:p>
            <a:pPr>
              <a:buNone/>
            </a:pPr>
            <a:r>
              <a:rPr lang="en-IN" dirty="0" smtClean="0"/>
              <a:t>5. After all the weights have been updated for correctly classified records, they are re-normalized so that the sum of weights remain same as before.</a:t>
            </a:r>
          </a:p>
          <a:p>
            <a:pPr>
              <a:buNone/>
            </a:pPr>
            <a:r>
              <a:rPr lang="en-IN" dirty="0" smtClean="0"/>
              <a:t>6. Classifiers that perform well on the weighted training data from where it was built, receives highest weight.</a:t>
            </a:r>
          </a:p>
          <a:p>
            <a:pPr>
              <a:buNone/>
            </a:pPr>
            <a:r>
              <a:rPr lang="en-IN" dirty="0" smtClean="0"/>
              <a:t>7. Boosting give more accurate results than bagging but at the risk of over-fitting.</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8163112A-3232-AF4C-B7A5-A72A718D5E0E}"/>
              </a:ext>
            </a:extLst>
          </p:cNvPr>
          <p:cNvSpPr>
            <a:spLocks noGrp="1"/>
          </p:cNvSpPr>
          <p:nvPr>
            <p:ph type="body" sz="quarter" idx="10"/>
          </p:nvPr>
        </p:nvSpPr>
        <p:spPr/>
        <p:txBody>
          <a:bodyPr anchor="ctr"/>
          <a:lstStyle/>
          <a:p>
            <a:r>
              <a:rPr lang="en-US" dirty="0" err="1">
                <a:solidFill>
                  <a:schemeClr val="tx1"/>
                </a:solidFill>
              </a:rPr>
              <a:t>ADABoost</a:t>
            </a:r>
            <a:endParaRPr lang="en-US" dirty="0">
              <a:solidFill>
                <a:schemeClr val="tx1"/>
              </a:solidFill>
            </a:endParaRPr>
          </a:p>
        </p:txBody>
      </p:sp>
      <p:pic>
        <p:nvPicPr>
          <p:cNvPr id="6" name="Picture 5" descr="A picture containing sky&#10;&#10;Description automatically generated">
            <a:extLst>
              <a:ext uri="{FF2B5EF4-FFF2-40B4-BE49-F238E27FC236}">
                <a16:creationId xmlns:a16="http://schemas.microsoft.com/office/drawing/2014/main" xmlns="" id="{9DC3FEA7-D480-694B-9BCC-4FE6AC1BBA50}"/>
              </a:ext>
            </a:extLst>
          </p:cNvPr>
          <p:cNvPicPr>
            <a:picLocks noChangeAspect="1"/>
          </p:cNvPicPr>
          <p:nvPr/>
        </p:nvPicPr>
        <p:blipFill>
          <a:blip r:embed="rId2">
            <a:extLst>
              <a:ext uri="{BEBA8EAE-BF5A-486C-A8C5-ECC9F3942E4B}">
                <a14:imgProps xmlns:a14="http://schemas.microsoft.com/office/drawing/2010/main" xmlns="">
                  <a14:imgLayer r:embed="rId3">
                    <a14:imgEffect>
                      <a14:sharpenSoften amount="50000"/>
                    </a14:imgEffect>
                  </a14:imgLayer>
                </a14:imgProps>
              </a:ext>
              <a:ext uri="{28A0092B-C50C-407E-A947-70E740481C1C}">
                <a14:useLocalDpi xmlns:a14="http://schemas.microsoft.com/office/drawing/2010/main" xmlns="" val="0"/>
              </a:ext>
            </a:extLst>
          </a:blip>
          <a:stretch>
            <a:fillRect/>
          </a:stretch>
        </p:blipFill>
        <p:spPr>
          <a:xfrm>
            <a:off x="533400" y="1200797"/>
            <a:ext cx="8077200" cy="5149782"/>
          </a:xfrm>
          <a:prstGeom prst="rect">
            <a:avLst/>
          </a:prstGeom>
        </p:spPr>
      </p:pic>
    </p:spTree>
    <p:extLst>
      <p:ext uri="{BB962C8B-B14F-4D97-AF65-F5344CB8AC3E}">
        <p14:creationId xmlns:p14="http://schemas.microsoft.com/office/powerpoint/2010/main" xmlns="" val="2103971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8163112A-3232-AF4C-B7A5-A72A718D5E0E}"/>
              </a:ext>
            </a:extLst>
          </p:cNvPr>
          <p:cNvSpPr>
            <a:spLocks noGrp="1"/>
          </p:cNvSpPr>
          <p:nvPr>
            <p:ph type="body" sz="quarter" idx="10"/>
          </p:nvPr>
        </p:nvSpPr>
        <p:spPr>
          <a:xfrm>
            <a:off x="304800" y="164638"/>
            <a:ext cx="8077200" cy="768085"/>
          </a:xfrm>
        </p:spPr>
        <p:txBody>
          <a:bodyPr anchor="ctr"/>
          <a:lstStyle/>
          <a:p>
            <a:pPr algn="l"/>
            <a:r>
              <a:rPr lang="en-US" dirty="0" err="1">
                <a:solidFill>
                  <a:schemeClr val="tx1"/>
                </a:solidFill>
              </a:rPr>
              <a:t>ADABoost</a:t>
            </a:r>
            <a:endParaRPr lang="en-US" dirty="0">
              <a:solidFill>
                <a:schemeClr val="tx1"/>
              </a:solidFill>
            </a:endParaRPr>
          </a:p>
        </p:txBody>
      </p:sp>
      <p:sp>
        <p:nvSpPr>
          <p:cNvPr id="4" name="TextBox 3">
            <a:extLst>
              <a:ext uri="{FF2B5EF4-FFF2-40B4-BE49-F238E27FC236}">
                <a16:creationId xmlns:a16="http://schemas.microsoft.com/office/drawing/2014/main" xmlns="" id="{2D8EF9DE-ABB8-214D-AE4F-6EC7593610D0}"/>
              </a:ext>
            </a:extLst>
          </p:cNvPr>
          <p:cNvSpPr txBox="1"/>
          <p:nvPr/>
        </p:nvSpPr>
        <p:spPr>
          <a:xfrm>
            <a:off x="142658" y="1447800"/>
            <a:ext cx="5800942" cy="3477875"/>
          </a:xfrm>
          <a:prstGeom prst="rect">
            <a:avLst/>
          </a:prstGeom>
          <a:noFill/>
        </p:spPr>
        <p:txBody>
          <a:bodyPr wrap="square" rtlCol="0">
            <a:spAutoFit/>
          </a:bodyPr>
          <a:lstStyle/>
          <a:p>
            <a:r>
              <a:rPr lang="en-IN" sz="2000" i="1" u="sng" dirty="0"/>
              <a:t>Box 1:</a:t>
            </a:r>
            <a:r>
              <a:rPr lang="en-IN" sz="2000" dirty="0"/>
              <a:t> You can see that we have assigned equal weights to each </a:t>
            </a:r>
            <a:r>
              <a:rPr lang="en-IN" sz="2000" dirty="0" smtClean="0"/>
              <a:t>data point </a:t>
            </a:r>
            <a:r>
              <a:rPr lang="en-IN" sz="2000" dirty="0"/>
              <a:t>and  applied a decisioning to classify them as + (plus) or – .</a:t>
            </a:r>
          </a:p>
          <a:p>
            <a:endParaRPr lang="en-IN" sz="2000" dirty="0"/>
          </a:p>
          <a:p>
            <a:r>
              <a:rPr lang="en-IN" sz="2000" dirty="0"/>
              <a:t>The Decisioning (D1) has generated vertical line at left side to classify the data points. </a:t>
            </a:r>
          </a:p>
          <a:p>
            <a:endParaRPr lang="en-IN" sz="2000" dirty="0"/>
          </a:p>
          <a:p>
            <a:r>
              <a:rPr lang="en-IN" sz="2000" dirty="0"/>
              <a:t>We see that, this vertical line has incorrectly predicted three + (plus) as – (minus). In such case, we’ll assign higher weights to these three + (plus) and apply another decisioning layer.</a:t>
            </a:r>
            <a:endParaRPr lang="en-US" sz="2000" dirty="0"/>
          </a:p>
        </p:txBody>
      </p:sp>
      <p:pic>
        <p:nvPicPr>
          <p:cNvPr id="7" name="Picture 6">
            <a:extLst>
              <a:ext uri="{FF2B5EF4-FFF2-40B4-BE49-F238E27FC236}">
                <a16:creationId xmlns:a16="http://schemas.microsoft.com/office/drawing/2014/main" xmlns="" id="{D8FF3A21-C50B-3041-9B76-0309D88B6E6F}"/>
              </a:ext>
            </a:extLst>
          </p:cNvPr>
          <p:cNvPicPr>
            <a:picLocks noChangeAspect="1"/>
          </p:cNvPicPr>
          <p:nvPr/>
        </p:nvPicPr>
        <p:blipFill>
          <a:blip r:embed="rId2">
            <a:extLst>
              <a:ext uri="{BEBA8EAE-BF5A-486C-A8C5-ECC9F3942E4B}">
                <a14:imgProps xmlns:a14="http://schemas.microsoft.com/office/drawing/2010/main" xmlns="">
                  <a14:imgLayer r:embed="rId3">
                    <a14:imgEffect>
                      <a14:sharpenSoften amount="50000"/>
                    </a14:imgEffect>
                  </a14:imgLayer>
                </a14:imgProps>
              </a:ext>
              <a:ext uri="{28A0092B-C50C-407E-A947-70E740481C1C}">
                <a14:useLocalDpi xmlns:a14="http://schemas.microsoft.com/office/drawing/2010/main" xmlns="" val="0"/>
              </a:ext>
            </a:extLst>
          </a:blip>
          <a:stretch>
            <a:fillRect/>
          </a:stretch>
        </p:blipFill>
        <p:spPr>
          <a:xfrm>
            <a:off x="6013863" y="1524000"/>
            <a:ext cx="2805309" cy="3914147"/>
          </a:xfrm>
          <a:prstGeom prst="rect">
            <a:avLst/>
          </a:prstGeom>
        </p:spPr>
      </p:pic>
    </p:spTree>
    <p:extLst>
      <p:ext uri="{BB962C8B-B14F-4D97-AF65-F5344CB8AC3E}">
        <p14:creationId xmlns:p14="http://schemas.microsoft.com/office/powerpoint/2010/main" xmlns="" val="2622540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8163112A-3232-AF4C-B7A5-A72A718D5E0E}"/>
              </a:ext>
            </a:extLst>
          </p:cNvPr>
          <p:cNvSpPr>
            <a:spLocks noGrp="1"/>
          </p:cNvSpPr>
          <p:nvPr>
            <p:ph type="body" sz="quarter" idx="10"/>
          </p:nvPr>
        </p:nvSpPr>
        <p:spPr/>
        <p:txBody>
          <a:bodyPr anchor="ctr"/>
          <a:lstStyle/>
          <a:p>
            <a:r>
              <a:rPr lang="en-US" dirty="0" err="1">
                <a:solidFill>
                  <a:schemeClr val="tx1"/>
                </a:solidFill>
              </a:rPr>
              <a:t>ADABoost</a:t>
            </a:r>
            <a:endParaRPr lang="en-US" dirty="0">
              <a:solidFill>
                <a:schemeClr val="tx1"/>
              </a:solidFill>
            </a:endParaRPr>
          </a:p>
        </p:txBody>
      </p:sp>
      <p:sp>
        <p:nvSpPr>
          <p:cNvPr id="4" name="TextBox 3">
            <a:extLst>
              <a:ext uri="{FF2B5EF4-FFF2-40B4-BE49-F238E27FC236}">
                <a16:creationId xmlns:a16="http://schemas.microsoft.com/office/drawing/2014/main" xmlns="" id="{2D8EF9DE-ABB8-214D-AE4F-6EC7593610D0}"/>
              </a:ext>
            </a:extLst>
          </p:cNvPr>
          <p:cNvSpPr txBox="1"/>
          <p:nvPr/>
        </p:nvSpPr>
        <p:spPr>
          <a:xfrm>
            <a:off x="112514" y="1219200"/>
            <a:ext cx="5974962" cy="4093428"/>
          </a:xfrm>
          <a:prstGeom prst="rect">
            <a:avLst/>
          </a:prstGeom>
          <a:noFill/>
        </p:spPr>
        <p:txBody>
          <a:bodyPr wrap="square" rtlCol="0">
            <a:spAutoFit/>
          </a:bodyPr>
          <a:lstStyle/>
          <a:p>
            <a:r>
              <a:rPr lang="en-IN" sz="2000" i="1" u="sng" dirty="0"/>
              <a:t>Box 2:</a:t>
            </a:r>
            <a:r>
              <a:rPr lang="en-IN" sz="2000" dirty="0"/>
              <a:t>  Here, you can see that the size of three incorrectly predicted + 	(plus) is bigger as compared to rest of the data points. </a:t>
            </a:r>
          </a:p>
          <a:p>
            <a:r>
              <a:rPr lang="en-IN" sz="2000" dirty="0"/>
              <a:t>In this case, the second decisioning model (D2) will try to predict them </a:t>
            </a:r>
            <a:r>
              <a:rPr lang="en-IN" sz="2000" dirty="0" smtClean="0"/>
              <a:t>correctly</a:t>
            </a:r>
            <a:r>
              <a:rPr lang="en-IN" sz="2000" dirty="0"/>
              <a:t>. </a:t>
            </a:r>
          </a:p>
          <a:p>
            <a:endParaRPr lang="en-IN" sz="2000" dirty="0"/>
          </a:p>
          <a:p>
            <a:r>
              <a:rPr lang="en-IN" sz="2000" dirty="0"/>
              <a:t>Now, a vertical line (D2) at right side of this box has classified three mis-classified + (plus) correctly. </a:t>
            </a:r>
          </a:p>
          <a:p>
            <a:endParaRPr lang="en-IN" sz="2000" dirty="0"/>
          </a:p>
          <a:p>
            <a:r>
              <a:rPr lang="en-IN" sz="2000" dirty="0"/>
              <a:t>But again, it has caused mis-classification errors. This time with three -(minus). Again, we will assign higher weight to three – (minus) and apply      another decision layer.</a:t>
            </a:r>
            <a:endParaRPr lang="en-US" sz="2000" dirty="0"/>
          </a:p>
        </p:txBody>
      </p:sp>
      <p:pic>
        <p:nvPicPr>
          <p:cNvPr id="6" name="Picture 5" descr="A screen shot of a clock&#10;&#10;Description automatically generated">
            <a:extLst>
              <a:ext uri="{FF2B5EF4-FFF2-40B4-BE49-F238E27FC236}">
                <a16:creationId xmlns:a16="http://schemas.microsoft.com/office/drawing/2014/main" xmlns="" id="{5D7F0593-F367-DD4D-8257-C9CD521142F3}"/>
              </a:ext>
            </a:extLst>
          </p:cNvPr>
          <p:cNvPicPr>
            <a:picLocks noChangeAspect="1"/>
          </p:cNvPicPr>
          <p:nvPr/>
        </p:nvPicPr>
        <p:blipFill>
          <a:blip r:embed="rId2">
            <a:extLst>
              <a:ext uri="{BEBA8EAE-BF5A-486C-A8C5-ECC9F3942E4B}">
                <a14:imgProps xmlns:a14="http://schemas.microsoft.com/office/drawing/2010/main" xmlns="">
                  <a14:imgLayer r:embed="rId3">
                    <a14:imgEffect>
                      <a14:sharpenSoften amount="50000"/>
                    </a14:imgEffect>
                  </a14:imgLayer>
                </a14:imgProps>
              </a:ext>
              <a:ext uri="{28A0092B-C50C-407E-A947-70E740481C1C}">
                <a14:useLocalDpi xmlns:a14="http://schemas.microsoft.com/office/drawing/2010/main" xmlns="" val="0"/>
              </a:ext>
            </a:extLst>
          </a:blip>
          <a:stretch>
            <a:fillRect/>
          </a:stretch>
        </p:blipFill>
        <p:spPr>
          <a:xfrm>
            <a:off x="6044006" y="1892829"/>
            <a:ext cx="2989944" cy="3590760"/>
          </a:xfrm>
          <a:prstGeom prst="rect">
            <a:avLst/>
          </a:prstGeom>
        </p:spPr>
      </p:pic>
    </p:spTree>
    <p:extLst>
      <p:ext uri="{BB962C8B-B14F-4D97-AF65-F5344CB8AC3E}">
        <p14:creationId xmlns:p14="http://schemas.microsoft.com/office/powerpoint/2010/main" xmlns="" val="516458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914400"/>
          </a:xfrm>
        </p:spPr>
        <p:txBody>
          <a:bodyPr/>
          <a:lstStyle/>
          <a:p>
            <a:r>
              <a:rPr lang="en-IN" dirty="0" smtClean="0"/>
              <a:t>Boosting</a:t>
            </a:r>
            <a:endParaRPr lang="en-IN" dirty="0"/>
          </a:p>
        </p:txBody>
      </p:sp>
      <p:sp>
        <p:nvSpPr>
          <p:cNvPr id="3" name="Content Placeholder 2"/>
          <p:cNvSpPr>
            <a:spLocks noGrp="1"/>
          </p:cNvSpPr>
          <p:nvPr>
            <p:ph idx="1"/>
          </p:nvPr>
        </p:nvSpPr>
        <p:spPr>
          <a:xfrm>
            <a:off x="228600" y="1295400"/>
            <a:ext cx="8458200" cy="5029200"/>
          </a:xfrm>
        </p:spPr>
        <p:txBody>
          <a:bodyPr>
            <a:normAutofit/>
          </a:bodyPr>
          <a:lstStyle/>
          <a:p>
            <a:pPr marL="171450" indent="-171450">
              <a:buNone/>
            </a:pPr>
            <a:r>
              <a:rPr lang="en-IN" sz="2800" dirty="0" smtClean="0">
                <a:solidFill>
                  <a:schemeClr val="tx1">
                    <a:lumMod val="75000"/>
                    <a:lumOff val="25000"/>
                  </a:schemeClr>
                </a:solidFill>
                <a:cs typeface="Arial" pitchFamily="34" charset="0"/>
                <a:sym typeface="Wingdings" pitchFamily="2" charset="2"/>
              </a:rPr>
              <a:t> </a:t>
            </a:r>
            <a:r>
              <a:rPr lang="en-IN" sz="2800" dirty="0" smtClean="0">
                <a:solidFill>
                  <a:schemeClr val="tx1">
                    <a:lumMod val="75000"/>
                    <a:lumOff val="25000"/>
                  </a:schemeClr>
                </a:solidFill>
                <a:cs typeface="Arial" pitchFamily="34" charset="0"/>
              </a:rPr>
              <a:t>Boosting is a sequential process, where each subsequent model attempts to correct the errors of the previous model.</a:t>
            </a:r>
          </a:p>
          <a:p>
            <a:pPr marL="171450" indent="-171450">
              <a:buNone/>
            </a:pPr>
            <a:r>
              <a:rPr lang="en-IN" sz="2800" dirty="0" smtClean="0">
                <a:solidFill>
                  <a:schemeClr val="tx1">
                    <a:lumMod val="75000"/>
                    <a:lumOff val="25000"/>
                  </a:schemeClr>
                </a:solidFill>
                <a:cs typeface="Arial" pitchFamily="34" charset="0"/>
                <a:sym typeface="Wingdings" pitchFamily="2" charset="2"/>
              </a:rPr>
              <a:t> </a:t>
            </a:r>
            <a:r>
              <a:rPr lang="en-IN" sz="2800" dirty="0" smtClean="0">
                <a:solidFill>
                  <a:schemeClr val="tx1">
                    <a:lumMod val="75000"/>
                    <a:lumOff val="25000"/>
                  </a:schemeClr>
                </a:solidFill>
                <a:cs typeface="Arial" pitchFamily="34" charset="0"/>
              </a:rPr>
              <a:t>The succeeding models are dependent on the previous model. </a:t>
            </a:r>
          </a:p>
          <a:p>
            <a:pPr marL="171450" indent="-171450">
              <a:buNone/>
            </a:pPr>
            <a:r>
              <a:rPr lang="en-IN" sz="2800" dirty="0" smtClean="0">
                <a:solidFill>
                  <a:schemeClr val="tx1">
                    <a:lumMod val="75000"/>
                    <a:lumOff val="25000"/>
                  </a:schemeClr>
                </a:solidFill>
                <a:cs typeface="Arial" pitchFamily="34" charset="0"/>
                <a:sym typeface="Wingdings" pitchFamily="2" charset="2"/>
              </a:rPr>
              <a:t> </a:t>
            </a:r>
            <a:r>
              <a:rPr lang="en-IN" sz="2800" dirty="0" smtClean="0">
                <a:solidFill>
                  <a:schemeClr val="tx1">
                    <a:lumMod val="75000"/>
                    <a:lumOff val="25000"/>
                  </a:schemeClr>
                </a:solidFill>
                <a:cs typeface="Arial" pitchFamily="34" charset="0"/>
              </a:rPr>
              <a:t>Boosting gives </a:t>
            </a:r>
            <a:r>
              <a:rPr lang="en-IN" sz="2800" dirty="0" smtClean="0">
                <a:solidFill>
                  <a:schemeClr val="tx1">
                    <a:lumMod val="75000"/>
                    <a:lumOff val="25000"/>
                  </a:schemeClr>
                </a:solidFill>
                <a:cs typeface="Arial" pitchFamily="34" charset="0"/>
              </a:rPr>
              <a:t>misclassified </a:t>
            </a:r>
            <a:r>
              <a:rPr lang="en-IN" sz="2800" dirty="0" smtClean="0">
                <a:solidFill>
                  <a:schemeClr val="tx1">
                    <a:lumMod val="75000"/>
                    <a:lumOff val="25000"/>
                  </a:schemeClr>
                </a:solidFill>
                <a:cs typeface="Arial" pitchFamily="34" charset="0"/>
              </a:rPr>
              <a:t>samples higher preference/weight.</a:t>
            </a:r>
          </a:p>
          <a:p>
            <a:pPr marL="171450" indent="-171450">
              <a:buNone/>
            </a:pPr>
            <a:r>
              <a:rPr lang="en-IN" sz="2800" dirty="0" smtClean="0">
                <a:solidFill>
                  <a:schemeClr val="tx1">
                    <a:lumMod val="75000"/>
                    <a:lumOff val="25000"/>
                  </a:schemeClr>
                </a:solidFill>
                <a:cs typeface="Arial" pitchFamily="34" charset="0"/>
                <a:sym typeface="Wingdings" pitchFamily="2" charset="2"/>
              </a:rPr>
              <a:t> </a:t>
            </a:r>
            <a:r>
              <a:rPr lang="en-IN" sz="2800" dirty="0" smtClean="0">
                <a:solidFill>
                  <a:schemeClr val="tx1">
                    <a:lumMod val="75000"/>
                    <a:lumOff val="25000"/>
                  </a:schemeClr>
                </a:solidFill>
                <a:cs typeface="Arial" pitchFamily="34" charset="0"/>
              </a:rPr>
              <a:t>It is a method to “boost” weak learning algorithm (“single tree”) into strong learning algorithm.</a:t>
            </a:r>
            <a:endParaRPr lang="en-IN" dirty="0"/>
          </a:p>
        </p:txBody>
      </p:sp>
      <p:sp>
        <p:nvSpPr>
          <p:cNvPr id="4" name="Footer Placeholder 3"/>
          <p:cNvSpPr>
            <a:spLocks noGrp="1"/>
          </p:cNvSpPr>
          <p:nvPr>
            <p:ph type="ftr" sz="quarter" idx="11"/>
          </p:nvPr>
        </p:nvSpPr>
        <p:spPr/>
        <p:txBody>
          <a:bodyPr/>
          <a:lstStyle/>
          <a:p>
            <a:r>
              <a:rPr lang="en-US" dirty="0" err="1" smtClean="0"/>
              <a:t>Y.Lakshmi</a:t>
            </a:r>
            <a:r>
              <a:rPr lang="en-US" dirty="0" smtClean="0"/>
              <a:t> Prasad 08978784848</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8163112A-3232-AF4C-B7A5-A72A718D5E0E}"/>
              </a:ext>
            </a:extLst>
          </p:cNvPr>
          <p:cNvSpPr>
            <a:spLocks noGrp="1"/>
          </p:cNvSpPr>
          <p:nvPr>
            <p:ph type="body" sz="quarter" idx="10"/>
          </p:nvPr>
        </p:nvSpPr>
        <p:spPr/>
        <p:txBody>
          <a:bodyPr anchor="ctr"/>
          <a:lstStyle/>
          <a:p>
            <a:r>
              <a:rPr lang="en-US" dirty="0" err="1">
                <a:solidFill>
                  <a:schemeClr val="tx1"/>
                </a:solidFill>
              </a:rPr>
              <a:t>ADABoost</a:t>
            </a:r>
            <a:endParaRPr lang="en-US" dirty="0">
              <a:solidFill>
                <a:schemeClr val="tx1"/>
              </a:solidFill>
            </a:endParaRPr>
          </a:p>
        </p:txBody>
      </p:sp>
      <p:pic>
        <p:nvPicPr>
          <p:cNvPr id="7" name="Picture 6" descr="A close up of a clock&#10;&#10;Description automatically generated">
            <a:extLst>
              <a:ext uri="{FF2B5EF4-FFF2-40B4-BE49-F238E27FC236}">
                <a16:creationId xmlns:a16="http://schemas.microsoft.com/office/drawing/2014/main" xmlns="" id="{770A5513-99EB-614C-9482-9E875733D07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057204" y="1700808"/>
            <a:ext cx="3781996" cy="3456384"/>
          </a:xfrm>
          <a:prstGeom prst="rect">
            <a:avLst/>
          </a:prstGeom>
        </p:spPr>
      </p:pic>
      <p:sp>
        <p:nvSpPr>
          <p:cNvPr id="8" name="TextBox 7">
            <a:extLst>
              <a:ext uri="{FF2B5EF4-FFF2-40B4-BE49-F238E27FC236}">
                <a16:creationId xmlns:a16="http://schemas.microsoft.com/office/drawing/2014/main" xmlns="" id="{C4C7CD69-E27D-4344-8722-E474DED65C5D}"/>
              </a:ext>
            </a:extLst>
          </p:cNvPr>
          <p:cNvSpPr txBox="1"/>
          <p:nvPr/>
        </p:nvSpPr>
        <p:spPr>
          <a:xfrm>
            <a:off x="228600" y="1447800"/>
            <a:ext cx="5154340" cy="3785652"/>
          </a:xfrm>
          <a:prstGeom prst="rect">
            <a:avLst/>
          </a:prstGeom>
          <a:noFill/>
        </p:spPr>
        <p:txBody>
          <a:bodyPr wrap="square" rtlCol="0">
            <a:spAutoFit/>
          </a:bodyPr>
          <a:lstStyle/>
          <a:p>
            <a:r>
              <a:rPr lang="en-IN" sz="2400" i="1" u="sng" dirty="0"/>
              <a:t>Box 3:</a:t>
            </a:r>
            <a:r>
              <a:rPr lang="en-IN" sz="2400" dirty="0"/>
              <a:t> Here, three – (minus) are given higher weights. </a:t>
            </a:r>
          </a:p>
          <a:p>
            <a:r>
              <a:rPr lang="en-IN" sz="2400" dirty="0"/>
              <a:t>A decision layer (D3) is applied to predict these mis-classified observation correctly. </a:t>
            </a:r>
          </a:p>
          <a:p>
            <a:endParaRPr lang="en-IN" sz="2400" dirty="0"/>
          </a:p>
          <a:p>
            <a:r>
              <a:rPr lang="en-IN" sz="2400" dirty="0"/>
              <a:t>This time a horizontal line is generated to classify + (plus) and – (minus) based on higher weight of mis-classified observation.</a:t>
            </a:r>
            <a:endParaRPr lang="en-US" sz="2400" dirty="0"/>
          </a:p>
        </p:txBody>
      </p:sp>
    </p:spTree>
    <p:extLst>
      <p:ext uri="{BB962C8B-B14F-4D97-AF65-F5344CB8AC3E}">
        <p14:creationId xmlns:p14="http://schemas.microsoft.com/office/powerpoint/2010/main" xmlns="" val="2447598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8163112A-3232-AF4C-B7A5-A72A718D5E0E}"/>
              </a:ext>
            </a:extLst>
          </p:cNvPr>
          <p:cNvSpPr>
            <a:spLocks noGrp="1"/>
          </p:cNvSpPr>
          <p:nvPr>
            <p:ph type="body" sz="quarter" idx="10"/>
          </p:nvPr>
        </p:nvSpPr>
        <p:spPr/>
        <p:txBody>
          <a:bodyPr anchor="ctr"/>
          <a:lstStyle/>
          <a:p>
            <a:r>
              <a:rPr lang="en-US" dirty="0" err="1">
                <a:solidFill>
                  <a:schemeClr val="tx1"/>
                </a:solidFill>
              </a:rPr>
              <a:t>ADABoost</a:t>
            </a:r>
            <a:endParaRPr lang="en-US" dirty="0">
              <a:solidFill>
                <a:schemeClr val="tx1"/>
              </a:solidFill>
            </a:endParaRPr>
          </a:p>
        </p:txBody>
      </p:sp>
      <p:sp>
        <p:nvSpPr>
          <p:cNvPr id="8" name="TextBox 7">
            <a:extLst>
              <a:ext uri="{FF2B5EF4-FFF2-40B4-BE49-F238E27FC236}">
                <a16:creationId xmlns:a16="http://schemas.microsoft.com/office/drawing/2014/main" xmlns="" id="{C4C7CD69-E27D-4344-8722-E474DED65C5D}"/>
              </a:ext>
            </a:extLst>
          </p:cNvPr>
          <p:cNvSpPr txBox="1"/>
          <p:nvPr/>
        </p:nvSpPr>
        <p:spPr>
          <a:xfrm>
            <a:off x="323528" y="1295400"/>
            <a:ext cx="4858072" cy="3785652"/>
          </a:xfrm>
          <a:prstGeom prst="rect">
            <a:avLst/>
          </a:prstGeom>
          <a:noFill/>
        </p:spPr>
        <p:txBody>
          <a:bodyPr wrap="square" rtlCol="0">
            <a:spAutoFit/>
          </a:bodyPr>
          <a:lstStyle/>
          <a:p>
            <a:r>
              <a:rPr lang="en-IN" sz="2400" i="1" dirty="0"/>
              <a:t>Box4: </a:t>
            </a:r>
            <a:r>
              <a:rPr lang="en-IN" sz="2400" i="1" dirty="0" smtClean="0"/>
              <a:t> </a:t>
            </a:r>
            <a:r>
              <a:rPr lang="en-IN" sz="2400" dirty="0" smtClean="0"/>
              <a:t>Here </a:t>
            </a:r>
            <a:r>
              <a:rPr lang="en-IN" sz="2400" dirty="0"/>
              <a:t>we have combined D1, D2 and D3 layers to form a strong prediction having complex rule as compared to individual weak learner.</a:t>
            </a:r>
          </a:p>
          <a:p>
            <a:endParaRPr lang="en-IN" sz="2400" dirty="0"/>
          </a:p>
          <a:p>
            <a:r>
              <a:rPr lang="en-IN" sz="2400" dirty="0"/>
              <a:t>Thus, this algorithm classified these observations quite well as compared to any weak individual learner.</a:t>
            </a:r>
            <a:endParaRPr lang="en-US" sz="2400" dirty="0"/>
          </a:p>
        </p:txBody>
      </p:sp>
      <p:pic>
        <p:nvPicPr>
          <p:cNvPr id="5" name="Picture 4" descr="A picture containing clock&#10;&#10;Description automatically generated">
            <a:extLst>
              <a:ext uri="{FF2B5EF4-FFF2-40B4-BE49-F238E27FC236}">
                <a16:creationId xmlns:a16="http://schemas.microsoft.com/office/drawing/2014/main" xmlns="" id="{A914C10F-C793-7A4B-B174-5AA3C8ECDB66}"/>
              </a:ext>
            </a:extLst>
          </p:cNvPr>
          <p:cNvPicPr>
            <a:picLocks noChangeAspect="1"/>
          </p:cNvPicPr>
          <p:nvPr/>
        </p:nvPicPr>
        <p:blipFill>
          <a:blip r:embed="rId2">
            <a:extLst>
              <a:ext uri="{BEBA8EAE-BF5A-486C-A8C5-ECC9F3942E4B}">
                <a14:imgProps xmlns:a14="http://schemas.microsoft.com/office/drawing/2010/main" xmlns="">
                  <a14:imgLayer r:embed="rId3">
                    <a14:imgEffect>
                      <a14:sharpenSoften amount="50000"/>
                    </a14:imgEffect>
                  </a14:imgLayer>
                </a14:imgProps>
              </a:ext>
              <a:ext uri="{28A0092B-C50C-407E-A947-70E740481C1C}">
                <a14:useLocalDpi xmlns:a14="http://schemas.microsoft.com/office/drawing/2010/main" xmlns="" val="0"/>
              </a:ext>
            </a:extLst>
          </a:blip>
          <a:stretch>
            <a:fillRect/>
          </a:stretch>
        </p:blipFill>
        <p:spPr>
          <a:xfrm>
            <a:off x="5205988" y="1524000"/>
            <a:ext cx="3758500" cy="4321854"/>
          </a:xfrm>
          <a:prstGeom prst="rect">
            <a:avLst/>
          </a:prstGeom>
        </p:spPr>
      </p:pic>
    </p:spTree>
    <p:extLst>
      <p:ext uri="{BB962C8B-B14F-4D97-AF65-F5344CB8AC3E}">
        <p14:creationId xmlns:p14="http://schemas.microsoft.com/office/powerpoint/2010/main" xmlns="" val="2920070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534400" cy="838200"/>
          </a:xfrm>
        </p:spPr>
        <p:txBody>
          <a:bodyPr>
            <a:normAutofit/>
          </a:bodyPr>
          <a:lstStyle/>
          <a:p>
            <a:r>
              <a:rPr lang="en-IN" dirty="0" err="1" smtClean="0"/>
              <a:t>Ada</a:t>
            </a:r>
            <a:r>
              <a:rPr lang="en-IN" dirty="0" smtClean="0"/>
              <a:t> Boost </a:t>
            </a:r>
            <a:r>
              <a:rPr lang="en-IN" dirty="0" err="1" smtClean="0"/>
              <a:t>Hyperparameters</a:t>
            </a:r>
            <a:endParaRPr lang="en-IN" dirty="0"/>
          </a:p>
        </p:txBody>
      </p:sp>
      <p:sp>
        <p:nvSpPr>
          <p:cNvPr id="3" name="Content Placeholder 2"/>
          <p:cNvSpPr>
            <a:spLocks noGrp="1"/>
          </p:cNvSpPr>
          <p:nvPr>
            <p:ph idx="1"/>
          </p:nvPr>
        </p:nvSpPr>
        <p:spPr>
          <a:xfrm>
            <a:off x="228600" y="1295400"/>
            <a:ext cx="8458200" cy="5029200"/>
          </a:xfrm>
        </p:spPr>
        <p:txBody>
          <a:bodyPr>
            <a:normAutofit fontScale="92500" lnSpcReduction="10000"/>
          </a:bodyPr>
          <a:lstStyle/>
          <a:p>
            <a:r>
              <a:rPr lang="en-IN" b="1" dirty="0" err="1" smtClean="0"/>
              <a:t>base_estimator</a:t>
            </a:r>
            <a:r>
              <a:rPr lang="en-IN" dirty="0" smtClean="0"/>
              <a:t> : </a:t>
            </a:r>
            <a:r>
              <a:rPr lang="en-IN" i="1" dirty="0" smtClean="0"/>
              <a:t>object, optional (default=None) </a:t>
            </a:r>
            <a:r>
              <a:rPr lang="en-IN" dirty="0" smtClean="0"/>
              <a:t>The base estimator from which the boosted ensemble is built. Support for sample weighting is required, as well as proper classes_ and </a:t>
            </a:r>
            <a:r>
              <a:rPr lang="en-IN" dirty="0" err="1" smtClean="0"/>
              <a:t>n_classes</a:t>
            </a:r>
            <a:r>
              <a:rPr lang="en-IN" dirty="0" smtClean="0"/>
              <a:t>_ attributes. If None, then the base estimator is </a:t>
            </a:r>
            <a:r>
              <a:rPr lang="en-IN" dirty="0" err="1" smtClean="0"/>
              <a:t>DecisionTreeClassifier</a:t>
            </a:r>
            <a:r>
              <a:rPr lang="en-IN" dirty="0" smtClean="0"/>
              <a:t>(</a:t>
            </a:r>
            <a:r>
              <a:rPr lang="en-IN" dirty="0" err="1" smtClean="0"/>
              <a:t>max_depth</a:t>
            </a:r>
            <a:r>
              <a:rPr lang="en-IN" dirty="0" smtClean="0"/>
              <a:t>=1).</a:t>
            </a:r>
          </a:p>
          <a:p>
            <a:endParaRPr lang="en-IN" dirty="0" smtClean="0"/>
          </a:p>
          <a:p>
            <a:r>
              <a:rPr lang="en-IN" b="1" dirty="0" err="1" smtClean="0"/>
              <a:t>n_estimators</a:t>
            </a:r>
            <a:r>
              <a:rPr lang="en-IN" dirty="0" smtClean="0"/>
              <a:t> : </a:t>
            </a:r>
            <a:r>
              <a:rPr lang="en-IN" i="1" dirty="0" smtClean="0"/>
              <a:t>integer, optional (default=50) </a:t>
            </a:r>
            <a:r>
              <a:rPr lang="en-IN" dirty="0" smtClean="0"/>
              <a:t>The maximum number of estimators at which boosting is terminated. In case of perfect fit, the learning procedure is stopped early.</a:t>
            </a:r>
          </a:p>
          <a:p>
            <a:endParaRPr lang="en-IN" dirty="0" smtClean="0"/>
          </a:p>
          <a:p>
            <a:r>
              <a:rPr lang="en-IN" b="1" dirty="0" err="1" smtClean="0"/>
              <a:t>learning_rate</a:t>
            </a:r>
            <a:r>
              <a:rPr lang="en-IN" dirty="0" smtClean="0"/>
              <a:t> : </a:t>
            </a:r>
            <a:r>
              <a:rPr lang="en-IN" i="1" dirty="0" smtClean="0"/>
              <a:t>float, optional (default=1.) </a:t>
            </a:r>
            <a:r>
              <a:rPr lang="en-IN" dirty="0" smtClean="0"/>
              <a:t>Learning rate . shrinks the contribution of each classifier by </a:t>
            </a:r>
            <a:r>
              <a:rPr lang="en-IN" dirty="0" err="1" smtClean="0"/>
              <a:t>learning_rate</a:t>
            </a:r>
            <a:r>
              <a:rPr lang="en-IN" dirty="0" smtClean="0"/>
              <a:t>. There is a trade-off between </a:t>
            </a:r>
            <a:r>
              <a:rPr lang="en-IN" dirty="0" err="1" smtClean="0"/>
              <a:t>learning_rate</a:t>
            </a:r>
            <a:r>
              <a:rPr lang="en-IN" dirty="0" smtClean="0"/>
              <a:t> and </a:t>
            </a:r>
            <a:r>
              <a:rPr lang="en-IN" dirty="0" err="1" smtClean="0"/>
              <a:t>n_estimators</a:t>
            </a:r>
            <a:r>
              <a:rPr lang="en-IN" dirty="0" smtClean="0"/>
              <a:t>.</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458200" cy="838200"/>
          </a:xfrm>
        </p:spPr>
        <p:txBody>
          <a:bodyPr/>
          <a:lstStyle/>
          <a:p>
            <a:r>
              <a:rPr lang="en-IN" dirty="0" err="1" smtClean="0"/>
              <a:t>Ada</a:t>
            </a:r>
            <a:r>
              <a:rPr lang="en-IN" dirty="0" smtClean="0"/>
              <a:t> Boost Hyper-parameters</a:t>
            </a:r>
            <a:endParaRPr lang="en-IN" dirty="0"/>
          </a:p>
        </p:txBody>
      </p:sp>
      <p:sp>
        <p:nvSpPr>
          <p:cNvPr id="3" name="Content Placeholder 2"/>
          <p:cNvSpPr>
            <a:spLocks noGrp="1"/>
          </p:cNvSpPr>
          <p:nvPr>
            <p:ph idx="1"/>
          </p:nvPr>
        </p:nvSpPr>
        <p:spPr>
          <a:xfrm>
            <a:off x="228600" y="1371600"/>
            <a:ext cx="8458200" cy="4953000"/>
          </a:xfrm>
        </p:spPr>
        <p:txBody>
          <a:bodyPr>
            <a:normAutofit fontScale="92500" lnSpcReduction="10000"/>
          </a:bodyPr>
          <a:lstStyle/>
          <a:p>
            <a:r>
              <a:rPr lang="en-IN" b="1" dirty="0" smtClean="0"/>
              <a:t>algorithm</a:t>
            </a:r>
            <a:r>
              <a:rPr lang="en-IN" dirty="0" smtClean="0"/>
              <a:t> : </a:t>
            </a:r>
            <a:r>
              <a:rPr lang="en-IN" i="1" dirty="0" smtClean="0"/>
              <a:t>{‘SAMME’, ‘SAMME.R’}, optional (default=’SAMME.R’)</a:t>
            </a:r>
            <a:r>
              <a:rPr lang="en-IN" dirty="0" smtClean="0"/>
              <a:t>If ‘SAMME.R’ then use the SAMME.R real boosting algorithm. </a:t>
            </a:r>
            <a:r>
              <a:rPr lang="en-IN" dirty="0" err="1" smtClean="0"/>
              <a:t>base_estimator</a:t>
            </a:r>
            <a:r>
              <a:rPr lang="en-IN" dirty="0" smtClean="0"/>
              <a:t> must support calculation of class probabilities. If ‘SAMME’ then use the SAMME discrete boosting algorithm. The SAMME.R algorithm typically converges faster than SAMME, achieving a lower test error with fewer boosting iterations.</a:t>
            </a:r>
          </a:p>
          <a:p>
            <a:pPr>
              <a:buNone/>
            </a:pPr>
            <a:endParaRPr lang="en-IN" dirty="0" smtClean="0"/>
          </a:p>
          <a:p>
            <a:r>
              <a:rPr lang="en-IN" b="1" dirty="0" err="1" smtClean="0"/>
              <a:t>random_state</a:t>
            </a:r>
            <a:r>
              <a:rPr lang="en-IN" dirty="0" smtClean="0"/>
              <a:t> : </a:t>
            </a:r>
            <a:r>
              <a:rPr lang="en-IN" i="1" dirty="0" err="1" smtClean="0"/>
              <a:t>int</a:t>
            </a:r>
            <a:r>
              <a:rPr lang="en-IN" i="1" dirty="0" smtClean="0"/>
              <a:t>, </a:t>
            </a:r>
            <a:r>
              <a:rPr lang="en-IN" i="1" dirty="0" err="1" smtClean="0"/>
              <a:t>RandomState</a:t>
            </a:r>
            <a:r>
              <a:rPr lang="en-IN" i="1" dirty="0" smtClean="0"/>
              <a:t> instance or None, optional (default=None)</a:t>
            </a:r>
            <a:r>
              <a:rPr lang="en-IN" dirty="0" smtClean="0"/>
              <a:t>If </a:t>
            </a:r>
            <a:r>
              <a:rPr lang="en-IN" dirty="0" err="1" smtClean="0"/>
              <a:t>int</a:t>
            </a:r>
            <a:r>
              <a:rPr lang="en-IN" dirty="0" smtClean="0"/>
              <a:t>, </a:t>
            </a:r>
            <a:r>
              <a:rPr lang="en-IN" dirty="0" err="1" smtClean="0"/>
              <a:t>random_state</a:t>
            </a:r>
            <a:r>
              <a:rPr lang="en-IN" dirty="0" smtClean="0"/>
              <a:t> is the seed used by the random number generator; If </a:t>
            </a:r>
            <a:r>
              <a:rPr lang="en-IN" dirty="0" err="1" smtClean="0"/>
              <a:t>RandomState</a:t>
            </a:r>
            <a:r>
              <a:rPr lang="en-IN" dirty="0" smtClean="0"/>
              <a:t> instance, </a:t>
            </a:r>
            <a:r>
              <a:rPr lang="en-IN" dirty="0" err="1" smtClean="0"/>
              <a:t>random_state</a:t>
            </a:r>
            <a:r>
              <a:rPr lang="en-IN" dirty="0" smtClean="0"/>
              <a:t> is the random number generator; If None, the random number generator is the </a:t>
            </a:r>
            <a:r>
              <a:rPr lang="en-IN" dirty="0" err="1" smtClean="0"/>
              <a:t>RandomState</a:t>
            </a:r>
            <a:r>
              <a:rPr lang="en-IN" dirty="0" smtClean="0"/>
              <a:t> instance used by </a:t>
            </a:r>
            <a:r>
              <a:rPr lang="en-IN" dirty="0" err="1" smtClean="0"/>
              <a:t>np.random</a:t>
            </a:r>
            <a:r>
              <a:rPr lang="en-IN" dirty="0" smtClean="0"/>
              <a:t>.</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382000" cy="838200"/>
          </a:xfrm>
        </p:spPr>
        <p:txBody>
          <a:bodyPr/>
          <a:lstStyle/>
          <a:p>
            <a:r>
              <a:rPr lang="en-IN" dirty="0" smtClean="0"/>
              <a:t>SAMME vs SAMME.R</a:t>
            </a:r>
            <a:endParaRPr lang="en-IN" dirty="0"/>
          </a:p>
        </p:txBody>
      </p:sp>
      <p:sp>
        <p:nvSpPr>
          <p:cNvPr id="3" name="Content Placeholder 2"/>
          <p:cNvSpPr>
            <a:spLocks noGrp="1"/>
          </p:cNvSpPr>
          <p:nvPr>
            <p:ph idx="1"/>
          </p:nvPr>
        </p:nvSpPr>
        <p:spPr>
          <a:xfrm>
            <a:off x="381000" y="1447800"/>
            <a:ext cx="8305800" cy="4876800"/>
          </a:xfrm>
        </p:spPr>
        <p:txBody>
          <a:bodyPr>
            <a:normAutofit/>
          </a:bodyPr>
          <a:lstStyle/>
          <a:p>
            <a:r>
              <a:rPr lang="en-IN" dirty="0" smtClean="0"/>
              <a:t>SAMME: </a:t>
            </a:r>
            <a:r>
              <a:rPr lang="en-IN" dirty="0" err="1" smtClean="0"/>
              <a:t>Stagewise</a:t>
            </a:r>
            <a:r>
              <a:rPr lang="en-IN" dirty="0" smtClean="0"/>
              <a:t> Additive </a:t>
            </a:r>
            <a:r>
              <a:rPr lang="en-IN" dirty="0" err="1" smtClean="0"/>
              <a:t>Modeling</a:t>
            </a:r>
            <a:r>
              <a:rPr lang="en-IN" dirty="0" smtClean="0"/>
              <a:t> using a Multi-class Exponential loss function.</a:t>
            </a:r>
          </a:p>
          <a:p>
            <a:r>
              <a:rPr lang="en-IN" dirty="0" smtClean="0"/>
              <a:t>SAMME.R: </a:t>
            </a:r>
            <a:r>
              <a:rPr lang="en-IN" dirty="0" err="1" smtClean="0"/>
              <a:t>Stagewise</a:t>
            </a:r>
            <a:r>
              <a:rPr lang="en-IN" dirty="0" smtClean="0"/>
              <a:t> Additive </a:t>
            </a:r>
            <a:r>
              <a:rPr lang="en-IN" dirty="0" err="1" smtClean="0"/>
              <a:t>Modeling</a:t>
            </a:r>
            <a:r>
              <a:rPr lang="en-IN" dirty="0" smtClean="0"/>
              <a:t> using a Multi-class Exponential loss function-Real.</a:t>
            </a:r>
          </a:p>
          <a:p>
            <a:endParaRPr lang="en-IN" dirty="0" smtClean="0"/>
          </a:p>
          <a:p>
            <a:r>
              <a:rPr lang="en-IN" dirty="0" smtClean="0"/>
              <a:t>SAMME.R uses the probability estimates to update the additive model, while SAMME uses the classifications only. As the example illustrates, the SAMME.R algorithm typically converges faster than SAMME, achieving a lower test error with fewer boosting iterations.</a:t>
            </a:r>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534400" cy="914400"/>
          </a:xfrm>
        </p:spPr>
        <p:txBody>
          <a:bodyPr/>
          <a:lstStyle/>
          <a:p>
            <a:r>
              <a:rPr lang="en-IN" dirty="0" err="1" smtClean="0"/>
              <a:t>Adaboost</a:t>
            </a:r>
            <a:r>
              <a:rPr lang="en-IN" dirty="0" smtClean="0"/>
              <a:t> Vs Gradient Boost</a:t>
            </a:r>
            <a:endParaRPr lang="en-IN" dirty="0"/>
          </a:p>
        </p:txBody>
      </p:sp>
      <p:sp>
        <p:nvSpPr>
          <p:cNvPr id="3" name="Content Placeholder 2"/>
          <p:cNvSpPr>
            <a:spLocks noGrp="1"/>
          </p:cNvSpPr>
          <p:nvPr>
            <p:ph idx="1"/>
          </p:nvPr>
        </p:nvSpPr>
        <p:spPr>
          <a:xfrm>
            <a:off x="304800" y="1219200"/>
            <a:ext cx="8382000" cy="5105400"/>
          </a:xfrm>
        </p:spPr>
        <p:txBody>
          <a:bodyPr/>
          <a:lstStyle/>
          <a:p>
            <a:r>
              <a:rPr lang="en-IN" dirty="0" smtClean="0"/>
              <a:t>At each iteration, adaptive boosting </a:t>
            </a:r>
            <a:r>
              <a:rPr lang="en-IN" b="1" dirty="0" smtClean="0"/>
              <a:t>changes the sample distribution</a:t>
            </a:r>
            <a:r>
              <a:rPr lang="en-IN" dirty="0" smtClean="0"/>
              <a:t> by modifying the weights attached to each of the instances. It increases the weights of the wrongly predicted instances and decreases the ones of the correctly predicted instances. The weak learner thus focuses more on the difficult instances. After being trained, the weak learner is added to the strong one </a:t>
            </a:r>
            <a:r>
              <a:rPr lang="en-IN" b="1" dirty="0" smtClean="0"/>
              <a:t>according to his performance</a:t>
            </a:r>
            <a:r>
              <a:rPr lang="en-IN" dirty="0" smtClean="0"/>
              <a:t> (so-called alpha weight). The higher it performs, the more it contributes to the strong learner.</a:t>
            </a:r>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382000" cy="838200"/>
          </a:xfrm>
        </p:spPr>
        <p:txBody>
          <a:bodyPr/>
          <a:lstStyle/>
          <a:p>
            <a:r>
              <a:rPr lang="en-IN" dirty="0" err="1" smtClean="0"/>
              <a:t>Adaboost</a:t>
            </a:r>
            <a:r>
              <a:rPr lang="en-IN" dirty="0" smtClean="0"/>
              <a:t> Vs Gradient Boost</a:t>
            </a:r>
            <a:endParaRPr lang="en-IN" dirty="0"/>
          </a:p>
        </p:txBody>
      </p:sp>
      <p:sp>
        <p:nvSpPr>
          <p:cNvPr id="3" name="Content Placeholder 2"/>
          <p:cNvSpPr>
            <a:spLocks noGrp="1"/>
          </p:cNvSpPr>
          <p:nvPr>
            <p:ph idx="1"/>
          </p:nvPr>
        </p:nvSpPr>
        <p:spPr>
          <a:xfrm>
            <a:off x="381000" y="1219200"/>
            <a:ext cx="8305800" cy="5105400"/>
          </a:xfrm>
        </p:spPr>
        <p:txBody>
          <a:bodyPr>
            <a:normAutofit/>
          </a:bodyPr>
          <a:lstStyle/>
          <a:p>
            <a:r>
              <a:rPr lang="en-IN" dirty="0" smtClean="0"/>
              <a:t>G</a:t>
            </a:r>
            <a:r>
              <a:rPr lang="en-IN" dirty="0" smtClean="0"/>
              <a:t>radient </a:t>
            </a:r>
            <a:r>
              <a:rPr lang="en-IN" dirty="0" smtClean="0"/>
              <a:t>boosting doesn’t modify the sample distribution. </a:t>
            </a:r>
            <a:endParaRPr lang="en-IN" dirty="0" smtClean="0"/>
          </a:p>
          <a:p>
            <a:r>
              <a:rPr lang="en-IN" dirty="0" smtClean="0"/>
              <a:t>Instead </a:t>
            </a:r>
            <a:r>
              <a:rPr lang="en-IN" dirty="0" smtClean="0"/>
              <a:t>of training on a newly sample distribution, the weak learner </a:t>
            </a:r>
            <a:r>
              <a:rPr lang="en-IN" b="1" dirty="0" smtClean="0"/>
              <a:t>trains on the remaining errors </a:t>
            </a:r>
            <a:r>
              <a:rPr lang="en-IN" dirty="0" smtClean="0"/>
              <a:t>(so-called pseudo-residuals) of the strong learner. </a:t>
            </a:r>
            <a:endParaRPr lang="en-IN" dirty="0" smtClean="0"/>
          </a:p>
          <a:p>
            <a:r>
              <a:rPr lang="en-IN" dirty="0" smtClean="0"/>
              <a:t>It </a:t>
            </a:r>
            <a:r>
              <a:rPr lang="en-IN" dirty="0" smtClean="0"/>
              <a:t>is another way to give more importance to the difficult instances. </a:t>
            </a:r>
            <a:endParaRPr lang="en-IN" dirty="0" smtClean="0"/>
          </a:p>
          <a:p>
            <a:r>
              <a:rPr lang="en-IN" dirty="0" smtClean="0"/>
              <a:t>At </a:t>
            </a:r>
            <a:r>
              <a:rPr lang="en-IN" dirty="0" smtClean="0"/>
              <a:t>each iteration, the pseudo-residuals are computed and a weak learner is fitted to these pseudo-residuals. </a:t>
            </a:r>
            <a:endParaRPr lang="en-IN" dirty="0" smtClean="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458200" cy="762000"/>
          </a:xfrm>
        </p:spPr>
        <p:txBody>
          <a:bodyPr>
            <a:normAutofit fontScale="90000"/>
          </a:bodyPr>
          <a:lstStyle/>
          <a:p>
            <a:r>
              <a:rPr lang="en-IN" dirty="0" err="1" smtClean="0"/>
              <a:t>Adaboost</a:t>
            </a:r>
            <a:r>
              <a:rPr lang="en-IN" dirty="0" smtClean="0"/>
              <a:t> Vs Gradient Boost</a:t>
            </a:r>
            <a:endParaRPr lang="en-IN" dirty="0"/>
          </a:p>
        </p:txBody>
      </p:sp>
      <p:sp>
        <p:nvSpPr>
          <p:cNvPr id="3" name="Content Placeholder 2"/>
          <p:cNvSpPr>
            <a:spLocks noGrp="1"/>
          </p:cNvSpPr>
          <p:nvPr>
            <p:ph idx="1"/>
          </p:nvPr>
        </p:nvSpPr>
        <p:spPr>
          <a:xfrm>
            <a:off x="304800" y="1143000"/>
            <a:ext cx="8534400" cy="5181600"/>
          </a:xfrm>
        </p:spPr>
        <p:txBody>
          <a:bodyPr/>
          <a:lstStyle/>
          <a:p>
            <a:r>
              <a:rPr lang="en-IN" dirty="0" smtClean="0"/>
              <a:t>Then, the contribution of the weak learner (so-called multiplier) to the strong one isn’t computed according to his performance on the newly distribution sample but using a </a:t>
            </a:r>
            <a:r>
              <a:rPr lang="en-IN" b="1" dirty="0" smtClean="0"/>
              <a:t>gradient descent optimization process</a:t>
            </a:r>
            <a:r>
              <a:rPr lang="en-IN" dirty="0" smtClean="0"/>
              <a:t>. </a:t>
            </a:r>
          </a:p>
          <a:p>
            <a:r>
              <a:rPr lang="en-IN" dirty="0" smtClean="0"/>
              <a:t>The computed contribution is the one minimizing the overall error of the strong learner.</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382000" cy="838200"/>
          </a:xfrm>
        </p:spPr>
        <p:txBody>
          <a:bodyPr/>
          <a:lstStyle/>
          <a:p>
            <a:r>
              <a:rPr lang="en-IN" dirty="0" smtClean="0"/>
              <a:t>Gradient Boosting</a:t>
            </a:r>
            <a:endParaRPr lang="en-IN" dirty="0"/>
          </a:p>
        </p:txBody>
      </p:sp>
      <p:sp>
        <p:nvSpPr>
          <p:cNvPr id="3" name="Content Placeholder 2"/>
          <p:cNvSpPr>
            <a:spLocks noGrp="1"/>
          </p:cNvSpPr>
          <p:nvPr>
            <p:ph idx="1"/>
          </p:nvPr>
        </p:nvSpPr>
        <p:spPr>
          <a:xfrm>
            <a:off x="381000" y="1295400"/>
            <a:ext cx="8305800" cy="5029200"/>
          </a:xfrm>
        </p:spPr>
        <p:txBody>
          <a:bodyPr/>
          <a:lstStyle/>
          <a:p>
            <a:r>
              <a:rPr lang="en-IN" dirty="0" smtClean="0"/>
              <a:t>The intuition behind gradient boosting algorithm is to repetitively leverage the patterns in residuals and strengthen a model with weak predictions and make it better. </a:t>
            </a:r>
          </a:p>
          <a:p>
            <a:r>
              <a:rPr lang="en-IN" dirty="0" smtClean="0"/>
              <a:t>Once we reach a stage that residuals do not have any pattern that could be </a:t>
            </a:r>
            <a:r>
              <a:rPr lang="en-IN" dirty="0" smtClean="0"/>
              <a:t>modelled, </a:t>
            </a:r>
            <a:r>
              <a:rPr lang="en-IN" dirty="0" smtClean="0"/>
              <a:t>we can stop </a:t>
            </a:r>
            <a:r>
              <a:rPr lang="en-IN" dirty="0" smtClean="0"/>
              <a:t>modelling </a:t>
            </a:r>
            <a:r>
              <a:rPr lang="en-IN" dirty="0" smtClean="0"/>
              <a:t>residuals (otherwise it might lead to </a:t>
            </a:r>
            <a:r>
              <a:rPr lang="en-IN" dirty="0" smtClean="0"/>
              <a:t>over-fitting).</a:t>
            </a:r>
            <a:endParaRPr lang="en-IN" dirty="0" smtClean="0"/>
          </a:p>
          <a:p>
            <a:r>
              <a:rPr lang="en-IN" dirty="0" smtClean="0"/>
              <a:t>Algorithmically, we are minimizing our loss function, such that test loss reach its minima.</a:t>
            </a:r>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914400"/>
          </a:xfrm>
        </p:spPr>
        <p:txBody>
          <a:bodyPr/>
          <a:lstStyle/>
          <a:p>
            <a:r>
              <a:rPr lang="en-IN" dirty="0" smtClean="0"/>
              <a:t>Gradient Boosting</a:t>
            </a:r>
            <a:endParaRPr lang="en-IN" dirty="0"/>
          </a:p>
        </p:txBody>
      </p:sp>
      <p:sp>
        <p:nvSpPr>
          <p:cNvPr id="3" name="Content Placeholder 2"/>
          <p:cNvSpPr>
            <a:spLocks noGrp="1"/>
          </p:cNvSpPr>
          <p:nvPr>
            <p:ph idx="1"/>
          </p:nvPr>
        </p:nvSpPr>
        <p:spPr>
          <a:xfrm>
            <a:off x="304800" y="1295400"/>
            <a:ext cx="8382000" cy="5029200"/>
          </a:xfrm>
        </p:spPr>
        <p:txBody>
          <a:bodyPr>
            <a:normAutofit/>
          </a:bodyPr>
          <a:lstStyle/>
          <a:p>
            <a:r>
              <a:rPr lang="en-IN" b="1" i="1" dirty="0" smtClean="0"/>
              <a:t>1. </a:t>
            </a:r>
            <a:r>
              <a:rPr lang="en-IN" i="1" dirty="0" smtClean="0"/>
              <a:t>Fit a simple linear </a:t>
            </a:r>
            <a:r>
              <a:rPr lang="en-IN" i="1" dirty="0" err="1" smtClean="0"/>
              <a:t>regressor</a:t>
            </a:r>
            <a:r>
              <a:rPr lang="en-IN" i="1" dirty="0" smtClean="0"/>
              <a:t> or decision tree on data (I have chosen decision tree in my code)</a:t>
            </a:r>
            <a:r>
              <a:rPr lang="en-IN" b="1" dirty="0" smtClean="0"/>
              <a:t> </a:t>
            </a:r>
            <a:r>
              <a:rPr lang="en-IN" b="1" i="1" dirty="0" smtClean="0"/>
              <a:t>[call x as input and y as output].</a:t>
            </a:r>
          </a:p>
          <a:p>
            <a:r>
              <a:rPr lang="en-IN" b="1" dirty="0" smtClean="0"/>
              <a:t>2. </a:t>
            </a:r>
            <a:r>
              <a:rPr lang="en-IN" i="1" dirty="0" smtClean="0"/>
              <a:t>Calculate error residuals. Actual target value, minus predicted target value </a:t>
            </a:r>
            <a:r>
              <a:rPr lang="en-IN" b="1" i="1" dirty="0" smtClean="0"/>
              <a:t>[e1= y - y_predicted1 ]</a:t>
            </a:r>
            <a:endParaRPr lang="en-IN" i="1" dirty="0" smtClean="0"/>
          </a:p>
          <a:p>
            <a:r>
              <a:rPr lang="en-IN" b="1" dirty="0" smtClean="0"/>
              <a:t>3. </a:t>
            </a:r>
            <a:r>
              <a:rPr lang="en-IN" i="1" dirty="0" smtClean="0"/>
              <a:t>Fit a new model on error residuals as target variable with same input variables </a:t>
            </a:r>
            <a:r>
              <a:rPr lang="en-IN" b="1" i="1" dirty="0" smtClean="0"/>
              <a:t>[call it e1_predicted]</a:t>
            </a:r>
            <a:endParaRPr lang="en-IN" i="1" dirty="0" smtClean="0"/>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458200" cy="762000"/>
          </a:xfrm>
        </p:spPr>
        <p:txBody>
          <a:bodyPr>
            <a:normAutofit fontScale="90000"/>
          </a:bodyPr>
          <a:lstStyle/>
          <a:p>
            <a:r>
              <a:rPr lang="en-IN" dirty="0" smtClean="0"/>
              <a:t>How Boosting Works</a:t>
            </a:r>
            <a:endParaRPr lang="en-IN" dirty="0"/>
          </a:p>
        </p:txBody>
      </p:sp>
      <p:sp>
        <p:nvSpPr>
          <p:cNvPr id="3" name="Content Placeholder 2"/>
          <p:cNvSpPr>
            <a:spLocks noGrp="1"/>
          </p:cNvSpPr>
          <p:nvPr>
            <p:ph idx="1"/>
          </p:nvPr>
        </p:nvSpPr>
        <p:spPr>
          <a:xfrm>
            <a:off x="304800" y="1219200"/>
            <a:ext cx="8382000" cy="5105400"/>
          </a:xfrm>
        </p:spPr>
        <p:txBody>
          <a:bodyPr>
            <a:normAutofit fontScale="85000" lnSpcReduction="20000"/>
          </a:bodyPr>
          <a:lstStyle/>
          <a:p>
            <a:pPr algn="just">
              <a:buNone/>
            </a:pPr>
            <a:r>
              <a:rPr lang="en-IN" sz="2800" dirty="0" smtClean="0">
                <a:solidFill>
                  <a:schemeClr val="tx1">
                    <a:lumMod val="75000"/>
                    <a:lumOff val="25000"/>
                  </a:schemeClr>
                </a:solidFill>
                <a:cs typeface="Arial" pitchFamily="34" charset="0"/>
              </a:rPr>
              <a:t>Let’s understand the way boosting works in the steps: </a:t>
            </a:r>
          </a:p>
          <a:p>
            <a:pPr algn="just"/>
            <a:endParaRPr lang="en-IN" sz="2800" dirty="0" smtClean="0">
              <a:solidFill>
                <a:schemeClr val="tx1">
                  <a:lumMod val="75000"/>
                  <a:lumOff val="25000"/>
                </a:schemeClr>
              </a:solidFill>
              <a:cs typeface="Arial" pitchFamily="34" charset="0"/>
            </a:endParaRPr>
          </a:p>
          <a:p>
            <a:pPr marL="228600" indent="-228600" algn="just">
              <a:buNone/>
            </a:pPr>
            <a:r>
              <a:rPr lang="en-IN" sz="2800" dirty="0" smtClean="0">
                <a:solidFill>
                  <a:schemeClr val="tx1">
                    <a:lumMod val="75000"/>
                    <a:lumOff val="25000"/>
                  </a:schemeClr>
                </a:solidFill>
                <a:cs typeface="Arial" pitchFamily="34" charset="0"/>
              </a:rPr>
              <a:t>1. A subset is created from the original dataset.</a:t>
            </a:r>
          </a:p>
          <a:p>
            <a:pPr marL="228600" indent="-228600" algn="just">
              <a:buFont typeface="+mj-lt"/>
              <a:buAutoNum type="arabicPeriod"/>
            </a:pPr>
            <a:endParaRPr lang="en-IN" sz="2800" dirty="0" smtClean="0">
              <a:solidFill>
                <a:schemeClr val="tx1">
                  <a:lumMod val="75000"/>
                  <a:lumOff val="25000"/>
                </a:schemeClr>
              </a:solidFill>
              <a:cs typeface="Arial" pitchFamily="34" charset="0"/>
            </a:endParaRPr>
          </a:p>
          <a:p>
            <a:pPr marL="228600" indent="-228600" algn="just">
              <a:buNone/>
            </a:pPr>
            <a:r>
              <a:rPr lang="en-IN" sz="2800" dirty="0" smtClean="0">
                <a:solidFill>
                  <a:schemeClr val="tx1">
                    <a:lumMod val="75000"/>
                    <a:lumOff val="25000"/>
                  </a:schemeClr>
                </a:solidFill>
                <a:cs typeface="Arial" pitchFamily="34" charset="0"/>
              </a:rPr>
              <a:t>2. Initially, all data points are given equal weights &amp; a base model is created on this subset.</a:t>
            </a:r>
          </a:p>
          <a:p>
            <a:pPr marL="228600" indent="-228600" algn="just">
              <a:buFont typeface="+mj-lt"/>
              <a:buAutoNum type="arabicPeriod"/>
            </a:pPr>
            <a:endParaRPr lang="en-IN" sz="2800" dirty="0" smtClean="0">
              <a:solidFill>
                <a:schemeClr val="tx1">
                  <a:lumMod val="75000"/>
                  <a:lumOff val="25000"/>
                </a:schemeClr>
              </a:solidFill>
              <a:cs typeface="Arial" pitchFamily="34" charset="0"/>
            </a:endParaRPr>
          </a:p>
          <a:p>
            <a:pPr marL="228600" indent="-228600" algn="just">
              <a:buNone/>
            </a:pPr>
            <a:r>
              <a:rPr lang="en-IN" sz="2800" dirty="0" smtClean="0">
                <a:solidFill>
                  <a:schemeClr val="tx1">
                    <a:lumMod val="75000"/>
                    <a:lumOff val="25000"/>
                  </a:schemeClr>
                </a:solidFill>
                <a:cs typeface="Arial" pitchFamily="34" charset="0"/>
              </a:rPr>
              <a:t>3. This model is used to make predictions on the whole dataset.</a:t>
            </a:r>
          </a:p>
          <a:p>
            <a:pPr marL="228600" indent="-228600" algn="just">
              <a:buFont typeface="+mj-lt"/>
              <a:buAutoNum type="arabicPeriod"/>
            </a:pPr>
            <a:endParaRPr lang="en-IN" sz="2800" dirty="0" smtClean="0">
              <a:solidFill>
                <a:schemeClr val="tx1">
                  <a:lumMod val="75000"/>
                  <a:lumOff val="25000"/>
                </a:schemeClr>
              </a:solidFill>
              <a:cs typeface="Arial" pitchFamily="34" charset="0"/>
            </a:endParaRPr>
          </a:p>
          <a:p>
            <a:pPr marL="228600" indent="-228600" algn="just">
              <a:buNone/>
            </a:pPr>
            <a:r>
              <a:rPr lang="en-IN" sz="2800" dirty="0" smtClean="0">
                <a:solidFill>
                  <a:schemeClr val="tx1">
                    <a:lumMod val="75000"/>
                    <a:lumOff val="25000"/>
                  </a:schemeClr>
                </a:solidFill>
                <a:cs typeface="Arial" pitchFamily="34" charset="0"/>
              </a:rPr>
              <a:t>4. Errors are calculated using actual values &amp; predicted values.</a:t>
            </a:r>
          </a:p>
          <a:p>
            <a:pPr marL="228600" indent="-228600" algn="just">
              <a:buFont typeface="+mj-lt"/>
              <a:buAutoNum type="arabicPeriod"/>
            </a:pPr>
            <a:endParaRPr lang="en-IN" sz="2800" dirty="0" smtClean="0">
              <a:solidFill>
                <a:schemeClr val="tx1">
                  <a:lumMod val="75000"/>
                  <a:lumOff val="25000"/>
                </a:schemeClr>
              </a:solidFill>
              <a:cs typeface="Arial" pitchFamily="34" charset="0"/>
            </a:endParaRPr>
          </a:p>
          <a:p>
            <a:pPr marL="228600" indent="-228600" algn="just">
              <a:buNone/>
            </a:pPr>
            <a:r>
              <a:rPr lang="en-IN" sz="2800" dirty="0" smtClean="0">
                <a:solidFill>
                  <a:schemeClr val="tx1">
                    <a:lumMod val="75000"/>
                    <a:lumOff val="25000"/>
                  </a:schemeClr>
                </a:solidFill>
                <a:cs typeface="Arial" pitchFamily="34" charset="0"/>
              </a:rPr>
              <a:t>5. The observations which are incorrectly predicted, given higher weights.</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382000" cy="990600"/>
          </a:xfrm>
        </p:spPr>
        <p:txBody>
          <a:bodyPr/>
          <a:lstStyle/>
          <a:p>
            <a:r>
              <a:rPr lang="en-IN" dirty="0" smtClean="0"/>
              <a:t>Gradient Boosting</a:t>
            </a:r>
            <a:endParaRPr lang="en-IN" dirty="0"/>
          </a:p>
        </p:txBody>
      </p:sp>
      <p:sp>
        <p:nvSpPr>
          <p:cNvPr id="3" name="Content Placeholder 2"/>
          <p:cNvSpPr>
            <a:spLocks noGrp="1"/>
          </p:cNvSpPr>
          <p:nvPr>
            <p:ph idx="1"/>
          </p:nvPr>
        </p:nvSpPr>
        <p:spPr>
          <a:xfrm>
            <a:off x="304800" y="1295400"/>
            <a:ext cx="8382000" cy="5029200"/>
          </a:xfrm>
        </p:spPr>
        <p:txBody>
          <a:bodyPr/>
          <a:lstStyle/>
          <a:p>
            <a:r>
              <a:rPr lang="en-IN" b="1" dirty="0" smtClean="0"/>
              <a:t>4. </a:t>
            </a:r>
            <a:r>
              <a:rPr lang="en-IN" i="1" dirty="0" smtClean="0"/>
              <a:t>Add the predicted residuals to the previous predictions</a:t>
            </a:r>
            <a:br>
              <a:rPr lang="en-IN" i="1" dirty="0" smtClean="0"/>
            </a:br>
            <a:r>
              <a:rPr lang="en-IN" b="1" i="1" dirty="0" smtClean="0"/>
              <a:t>[y_predicted2 = y_predicted1 + e1_predicted]</a:t>
            </a:r>
          </a:p>
          <a:p>
            <a:pPr>
              <a:buNone/>
            </a:pPr>
            <a:endParaRPr lang="en-IN" i="1" dirty="0" smtClean="0"/>
          </a:p>
          <a:p>
            <a:r>
              <a:rPr lang="en-IN" b="1" dirty="0" smtClean="0"/>
              <a:t>5. </a:t>
            </a:r>
            <a:r>
              <a:rPr lang="en-IN" i="1" dirty="0" smtClean="0"/>
              <a:t>Fit another model on residuals that is still left. i.e. </a:t>
            </a:r>
            <a:r>
              <a:rPr lang="en-IN" b="1" i="1" dirty="0" smtClean="0"/>
              <a:t>[e2 = y - y_predicted2]</a:t>
            </a:r>
            <a:r>
              <a:rPr lang="en-IN" i="1" dirty="0" smtClean="0"/>
              <a:t>and repeat steps 2 to 5 until it starts </a:t>
            </a:r>
            <a:r>
              <a:rPr lang="en-IN" i="1" dirty="0" err="1" smtClean="0"/>
              <a:t>overfitting</a:t>
            </a:r>
            <a:r>
              <a:rPr lang="en-IN" i="1" dirty="0" smtClean="0"/>
              <a:t> or the sum of residuals become constant. </a:t>
            </a:r>
            <a:r>
              <a:rPr lang="en-IN" i="1" dirty="0" err="1" smtClean="0"/>
              <a:t>Overfitting</a:t>
            </a:r>
            <a:r>
              <a:rPr lang="en-IN" i="1" dirty="0" smtClean="0"/>
              <a:t> can be controlled by consistently checking accuracy on validation data.</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685800"/>
          </a:xfrm>
        </p:spPr>
        <p:txBody>
          <a:bodyPr>
            <a:normAutofit fontScale="90000"/>
          </a:bodyPr>
          <a:lstStyle/>
          <a:p>
            <a:r>
              <a:rPr lang="en-IN" b="1" dirty="0" smtClean="0"/>
              <a:t>Gradient Boosting:</a:t>
            </a:r>
            <a:endParaRPr lang="en-IN" dirty="0"/>
          </a:p>
        </p:txBody>
      </p:sp>
      <p:sp>
        <p:nvSpPr>
          <p:cNvPr id="3" name="Content Placeholder 2"/>
          <p:cNvSpPr>
            <a:spLocks noGrp="1"/>
          </p:cNvSpPr>
          <p:nvPr>
            <p:ph idx="1"/>
          </p:nvPr>
        </p:nvSpPr>
        <p:spPr>
          <a:xfrm>
            <a:off x="228600" y="1143000"/>
            <a:ext cx="8686800" cy="5029200"/>
          </a:xfrm>
        </p:spPr>
        <p:txBody>
          <a:bodyPr>
            <a:normAutofit/>
          </a:bodyPr>
          <a:lstStyle/>
          <a:p>
            <a:r>
              <a:rPr lang="en-IN" sz="3200" dirty="0" smtClean="0"/>
              <a:t>1.Idea is to build a simple model say </a:t>
            </a:r>
          </a:p>
          <a:p>
            <a:pPr>
              <a:buNone/>
            </a:pPr>
            <a:r>
              <a:rPr lang="en-IN" sz="3200" dirty="0" smtClean="0"/>
              <a:t>		… y = f1(x) + e1</a:t>
            </a:r>
          </a:p>
          <a:p>
            <a:r>
              <a:rPr lang="en-IN" sz="3200" dirty="0" smtClean="0"/>
              <a:t>2.Next iteration builds a model to predict e1 i.e. Y = f1(x) + f2(x) + e2. This f2 in this iteration leaves it’s own residuals</a:t>
            </a:r>
          </a:p>
          <a:p>
            <a:r>
              <a:rPr lang="en-IN" sz="3200" dirty="0" smtClean="0"/>
              <a:t>3.Next iteration builds a model to predict e2. Y = f1(x) + f2(x) + f3(x) + e3….</a:t>
            </a:r>
          </a:p>
          <a:p>
            <a:r>
              <a:rPr lang="en-IN" sz="3200" dirty="0" smtClean="0"/>
              <a:t>4.We can keep adding models to predict the residuals </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458200" cy="914400"/>
          </a:xfrm>
        </p:spPr>
        <p:txBody>
          <a:bodyPr/>
          <a:lstStyle/>
          <a:p>
            <a:r>
              <a:rPr lang="en-IN" b="1" dirty="0" smtClean="0"/>
              <a:t>Gradient Boosting:</a:t>
            </a:r>
            <a:endParaRPr lang="en-IN" dirty="0"/>
          </a:p>
        </p:txBody>
      </p:sp>
      <p:sp>
        <p:nvSpPr>
          <p:cNvPr id="3" name="Content Placeholder 2"/>
          <p:cNvSpPr>
            <a:spLocks noGrp="1"/>
          </p:cNvSpPr>
          <p:nvPr>
            <p:ph idx="1"/>
          </p:nvPr>
        </p:nvSpPr>
        <p:spPr>
          <a:xfrm>
            <a:off x="304800" y="1295400"/>
            <a:ext cx="8382000" cy="5029200"/>
          </a:xfrm>
        </p:spPr>
        <p:txBody>
          <a:bodyPr/>
          <a:lstStyle/>
          <a:p>
            <a:r>
              <a:rPr lang="en-IN" sz="2800" dirty="0" smtClean="0"/>
              <a:t>5.Thus gradient boosting yields additive ensemble models</a:t>
            </a:r>
          </a:p>
          <a:p>
            <a:r>
              <a:rPr lang="en-IN" sz="2800" dirty="0" smtClean="0"/>
              <a:t>6.By fitting new models to the residuals, the overall learner gradually improves in areas where residuals are initially high</a:t>
            </a:r>
          </a:p>
          <a:p>
            <a:r>
              <a:rPr lang="en-IN" sz="2800" dirty="0" smtClean="0"/>
              <a:t>7.To prevent over-fitting, the effect of subsequent models have to be dampened by introducing a concept of step towards minimising the residuals</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14400"/>
          </a:xfrm>
        </p:spPr>
        <p:txBody>
          <a:bodyPr>
            <a:normAutofit/>
          </a:bodyPr>
          <a:lstStyle/>
          <a:p>
            <a:r>
              <a:rPr lang="en-IN" b="1" dirty="0" smtClean="0"/>
              <a:t>Gradient Boosting</a:t>
            </a:r>
            <a:endParaRPr lang="en-IN" dirty="0"/>
          </a:p>
        </p:txBody>
      </p:sp>
      <p:sp>
        <p:nvSpPr>
          <p:cNvPr id="3" name="Content Placeholder 2"/>
          <p:cNvSpPr>
            <a:spLocks noGrp="1"/>
          </p:cNvSpPr>
          <p:nvPr>
            <p:ph idx="1"/>
          </p:nvPr>
        </p:nvSpPr>
        <p:spPr>
          <a:xfrm>
            <a:off x="304800" y="1447800"/>
            <a:ext cx="8534400" cy="4724400"/>
          </a:xfrm>
        </p:spPr>
        <p:txBody>
          <a:bodyPr/>
          <a:lstStyle/>
          <a:p>
            <a:r>
              <a:rPr lang="en-IN" dirty="0" smtClean="0"/>
              <a:t>Advantages :</a:t>
            </a:r>
          </a:p>
          <a:p>
            <a:r>
              <a:rPr lang="en-IN" dirty="0" smtClean="0"/>
              <a:t>1.One of the most accurate ensemble methods. Generally superior to Random Forest when well trained</a:t>
            </a:r>
          </a:p>
          <a:p>
            <a:endParaRPr lang="en-IN" dirty="0" smtClean="0"/>
          </a:p>
          <a:p>
            <a:r>
              <a:rPr lang="en-IN" dirty="0" smtClean="0"/>
              <a:t>Disadvantage:</a:t>
            </a:r>
          </a:p>
          <a:p>
            <a:r>
              <a:rPr lang="en-IN" dirty="0" smtClean="0"/>
              <a:t>1.Difficult to interpret</a:t>
            </a:r>
          </a:p>
          <a:p>
            <a:r>
              <a:rPr lang="en-IN" dirty="0" smtClean="0"/>
              <a:t>2.Prone to overfit</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0AD1E8B-E0B0-DC41-9C02-5AAC581D6BE6}"/>
              </a:ext>
            </a:extLst>
          </p:cNvPr>
          <p:cNvSpPr>
            <a:spLocks noGrp="1"/>
          </p:cNvSpPr>
          <p:nvPr>
            <p:ph type="body" sz="quarter" idx="10"/>
          </p:nvPr>
        </p:nvSpPr>
        <p:spPr/>
        <p:txBody>
          <a:bodyPr anchor="ctr"/>
          <a:lstStyle/>
          <a:p>
            <a:r>
              <a:rPr lang="en-US" dirty="0">
                <a:solidFill>
                  <a:schemeClr val="tx1"/>
                </a:solidFill>
              </a:rPr>
              <a:t>XGBOOST</a:t>
            </a:r>
          </a:p>
        </p:txBody>
      </p:sp>
      <p:sp>
        <p:nvSpPr>
          <p:cNvPr id="4" name="TextBox 3">
            <a:extLst>
              <a:ext uri="{FF2B5EF4-FFF2-40B4-BE49-F238E27FC236}">
                <a16:creationId xmlns:a16="http://schemas.microsoft.com/office/drawing/2014/main" xmlns="" id="{69533B78-39E2-B942-A315-A986425009F7}"/>
              </a:ext>
            </a:extLst>
          </p:cNvPr>
          <p:cNvSpPr txBox="1"/>
          <p:nvPr/>
        </p:nvSpPr>
        <p:spPr>
          <a:xfrm>
            <a:off x="107504" y="1143000"/>
            <a:ext cx="5683696" cy="4955203"/>
          </a:xfrm>
          <a:prstGeom prst="rect">
            <a:avLst/>
          </a:prstGeom>
          <a:noFill/>
        </p:spPr>
        <p:txBody>
          <a:bodyPr wrap="square" rtlCol="0">
            <a:spAutoFit/>
          </a:bodyPr>
          <a:lstStyle/>
          <a:p>
            <a:pPr marL="171450" indent="-171450">
              <a:buFont typeface="Arial" panose="020B0604020202020204" pitchFamily="34" charset="0"/>
              <a:buChar char="•"/>
            </a:pPr>
            <a:r>
              <a:rPr lang="en-IN" sz="2000" dirty="0" err="1"/>
              <a:t>XGBoost</a:t>
            </a:r>
            <a:r>
              <a:rPr lang="en-IN" sz="2000" dirty="0"/>
              <a:t> (</a:t>
            </a:r>
            <a:r>
              <a:rPr lang="en-IN" sz="2000" b="1" dirty="0"/>
              <a:t>Ex</a:t>
            </a:r>
            <a:r>
              <a:rPr lang="en-IN" sz="2000" dirty="0"/>
              <a:t>treme </a:t>
            </a:r>
            <a:r>
              <a:rPr lang="en-IN" sz="2000" b="1" dirty="0"/>
              <a:t>G</a:t>
            </a:r>
            <a:r>
              <a:rPr lang="en-IN" sz="2000" dirty="0"/>
              <a:t>radient </a:t>
            </a:r>
            <a:r>
              <a:rPr lang="en-IN" sz="2000" b="1" dirty="0"/>
              <a:t>Boost</a:t>
            </a:r>
            <a:r>
              <a:rPr lang="en-IN" sz="2000" dirty="0"/>
              <a:t>ing) is an optimized distributed gradient boosting library. </a:t>
            </a:r>
          </a:p>
          <a:p>
            <a:pPr marL="171450" indent="-171450">
              <a:buFont typeface="Arial" panose="020B0604020202020204" pitchFamily="34" charset="0"/>
              <a:buChar char="•"/>
            </a:pPr>
            <a:endParaRPr lang="en-IN" sz="2000" dirty="0"/>
          </a:p>
          <a:p>
            <a:pPr marL="171450" indent="-171450">
              <a:buFont typeface="Arial" panose="020B0604020202020204" pitchFamily="34" charset="0"/>
              <a:buChar char="•"/>
            </a:pPr>
            <a:r>
              <a:rPr lang="en-IN" sz="2000" dirty="0"/>
              <a:t>It uses gradient boosting (GBM) framework at core. Yet, does better than GBM framework alone. </a:t>
            </a:r>
          </a:p>
          <a:p>
            <a:pPr marL="171450" indent="-171450">
              <a:buFont typeface="Arial" panose="020B0604020202020204" pitchFamily="34" charset="0"/>
              <a:buChar char="•"/>
            </a:pPr>
            <a:endParaRPr lang="en-US" altLang="ko-KR" sz="20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2000" dirty="0" smtClean="0">
                <a:solidFill>
                  <a:schemeClr val="tx1">
                    <a:lumMod val="75000"/>
                    <a:lumOff val="25000"/>
                  </a:schemeClr>
                </a:solidFill>
                <a:cs typeface="Arial" pitchFamily="34" charset="0"/>
              </a:rPr>
              <a:t>Serves </a:t>
            </a:r>
            <a:r>
              <a:rPr lang="en-US" altLang="ko-KR" sz="2000" dirty="0">
                <a:solidFill>
                  <a:schemeClr val="tx1">
                    <a:lumMod val="75000"/>
                    <a:lumOff val="25000"/>
                  </a:schemeClr>
                </a:solidFill>
                <a:cs typeface="Arial" pitchFamily="34" charset="0"/>
              </a:rPr>
              <a:t>the purpose of Generalization and Reduction in Error</a:t>
            </a:r>
          </a:p>
          <a:p>
            <a:pPr marL="171450" indent="-171450">
              <a:buFont typeface="Arial" panose="020B0604020202020204" pitchFamily="34" charset="0"/>
              <a:buChar char="•"/>
            </a:pPr>
            <a:endParaRPr lang="en-US" altLang="ko-KR" sz="20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2000" dirty="0">
                <a:solidFill>
                  <a:schemeClr val="tx1">
                    <a:lumMod val="75000"/>
                    <a:lumOff val="25000"/>
                  </a:schemeClr>
                </a:solidFill>
                <a:cs typeface="Arial" pitchFamily="34" charset="0"/>
              </a:rPr>
              <a:t>Its faster because it was written in C++.</a:t>
            </a:r>
          </a:p>
          <a:p>
            <a:pPr marL="171450" indent="-171450">
              <a:buFont typeface="Arial" panose="020B0604020202020204" pitchFamily="34" charset="0"/>
              <a:buChar char="•"/>
            </a:pPr>
            <a:endParaRPr lang="en-US" altLang="ko-KR" sz="2000" dirty="0">
              <a:solidFill>
                <a:schemeClr val="tx1">
                  <a:lumMod val="75000"/>
                  <a:lumOff val="25000"/>
                </a:schemeClr>
              </a:solidFill>
              <a:cs typeface="Arial" pitchFamily="34" charset="0"/>
            </a:endParaRPr>
          </a:p>
          <a:p>
            <a:pPr marL="171450" indent="-171450">
              <a:buFont typeface="Arial" panose="020B0604020202020204" pitchFamily="34" charset="0"/>
              <a:buChar char="•"/>
            </a:pPr>
            <a:r>
              <a:rPr lang="en-US" altLang="ko-KR" sz="2000" dirty="0">
                <a:solidFill>
                  <a:schemeClr val="tx1">
                    <a:lumMod val="75000"/>
                    <a:lumOff val="25000"/>
                  </a:schemeClr>
                </a:solidFill>
                <a:cs typeface="Arial" pitchFamily="34" charset="0"/>
              </a:rPr>
              <a:t>XG internally has parameters for cross-validation, regularization, missing values, tree parameters etc.</a:t>
            </a:r>
          </a:p>
          <a:p>
            <a:endParaRPr lang="en-US" altLang="ko-KR" sz="1600" dirty="0">
              <a:solidFill>
                <a:schemeClr val="tx1">
                  <a:lumMod val="75000"/>
                  <a:lumOff val="25000"/>
                </a:schemeClr>
              </a:solidFill>
              <a:cs typeface="Arial" pitchFamily="34" charset="0"/>
            </a:endParaRPr>
          </a:p>
        </p:txBody>
      </p:sp>
      <p:pic>
        <p:nvPicPr>
          <p:cNvPr id="25" name="Picture 24">
            <a:extLst>
              <a:ext uri="{FF2B5EF4-FFF2-40B4-BE49-F238E27FC236}">
                <a16:creationId xmlns:a16="http://schemas.microsoft.com/office/drawing/2014/main" xmlns="" id="{EBA17475-5196-6441-AB04-FFBE6EE78143}"/>
              </a:ext>
            </a:extLst>
          </p:cNvPr>
          <p:cNvPicPr>
            <a:picLocks noChangeAspect="1"/>
          </p:cNvPicPr>
          <p:nvPr/>
        </p:nvPicPr>
        <p:blipFill>
          <a:blip r:embed="rId2">
            <a:extLst>
              <a:ext uri="{BEBA8EAE-BF5A-486C-A8C5-ECC9F3942E4B}">
                <a14:imgProps xmlns:a14="http://schemas.microsoft.com/office/drawing/2010/main" xmlns="">
                  <a14:imgLayer r:embed="rId3">
                    <a14:imgEffect>
                      <a14:sharpenSoften amount="50000"/>
                    </a14:imgEffect>
                  </a14:imgLayer>
                </a14:imgProps>
              </a:ext>
            </a:extLst>
          </a:blip>
          <a:stretch>
            <a:fillRect/>
          </a:stretch>
        </p:blipFill>
        <p:spPr>
          <a:xfrm>
            <a:off x="5472268" y="1941721"/>
            <a:ext cx="3659799" cy="3493444"/>
          </a:xfrm>
          <a:prstGeom prst="rect">
            <a:avLst/>
          </a:prstGeom>
        </p:spPr>
      </p:pic>
    </p:spTree>
    <p:extLst>
      <p:ext uri="{BB962C8B-B14F-4D97-AF65-F5344CB8AC3E}">
        <p14:creationId xmlns:p14="http://schemas.microsoft.com/office/powerpoint/2010/main" xmlns="" val="26405776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458200" cy="914400"/>
          </a:xfrm>
        </p:spPr>
        <p:txBody>
          <a:bodyPr>
            <a:normAutofit/>
          </a:bodyPr>
          <a:lstStyle/>
          <a:p>
            <a:r>
              <a:rPr lang="en-US" dirty="0" err="1" smtClean="0">
                <a:solidFill>
                  <a:schemeClr val="tx1"/>
                </a:solidFill>
              </a:rPr>
              <a:t>XGBoost</a:t>
            </a:r>
            <a:r>
              <a:rPr lang="en-US" dirty="0" smtClean="0">
                <a:solidFill>
                  <a:schemeClr val="tx1"/>
                </a:solidFill>
              </a:rPr>
              <a:t> Advantage</a:t>
            </a:r>
            <a:endParaRPr lang="en-IN" dirty="0">
              <a:solidFill>
                <a:schemeClr val="tx1"/>
              </a:solidFill>
            </a:endParaRPr>
          </a:p>
        </p:txBody>
      </p:sp>
      <p:sp>
        <p:nvSpPr>
          <p:cNvPr id="3" name="Content Placeholder 2"/>
          <p:cNvSpPr>
            <a:spLocks noGrp="1"/>
          </p:cNvSpPr>
          <p:nvPr>
            <p:ph idx="1"/>
          </p:nvPr>
        </p:nvSpPr>
        <p:spPr/>
        <p:txBody>
          <a:bodyPr/>
          <a:lstStyle/>
          <a:p>
            <a:r>
              <a:rPr lang="en-IN" sz="2800" b="1" dirty="0" smtClean="0"/>
              <a:t>Regularization: </a:t>
            </a:r>
            <a:r>
              <a:rPr lang="en-IN" sz="2800" dirty="0" smtClean="0"/>
              <a:t>Standard GBM implementation has no   </a:t>
            </a:r>
            <a:r>
              <a:rPr lang="en-IN" sz="2800" u="sng" dirty="0" smtClean="0"/>
              <a:t>regularization</a:t>
            </a:r>
            <a:r>
              <a:rPr lang="en-IN" sz="2800" dirty="0" smtClean="0"/>
              <a:t> like </a:t>
            </a:r>
            <a:r>
              <a:rPr lang="en-IN" sz="2800" dirty="0" err="1" smtClean="0"/>
              <a:t>XGBoost</a:t>
            </a:r>
            <a:r>
              <a:rPr lang="en-IN" sz="2800" dirty="0" smtClean="0"/>
              <a:t>, therefore it  helps to reduce </a:t>
            </a:r>
            <a:r>
              <a:rPr lang="en-IN" sz="2800" dirty="0" err="1" smtClean="0"/>
              <a:t>overfitting</a:t>
            </a:r>
            <a:r>
              <a:rPr lang="en-IN" sz="2800" dirty="0" smtClean="0"/>
              <a:t>. In fact, </a:t>
            </a:r>
            <a:r>
              <a:rPr lang="en-IN" sz="2800" dirty="0" err="1" smtClean="0"/>
              <a:t>XGBoost</a:t>
            </a:r>
            <a:r>
              <a:rPr lang="en-IN" sz="2800" dirty="0" smtClean="0"/>
              <a:t> is also known    as ‘</a:t>
            </a:r>
            <a:r>
              <a:rPr lang="en-IN" sz="2800" b="1" dirty="0" smtClean="0"/>
              <a:t>regularized boosting</a:t>
            </a:r>
            <a:r>
              <a:rPr lang="en-IN" sz="2800" dirty="0" smtClean="0"/>
              <a:t>‘ technique.</a:t>
            </a:r>
          </a:p>
          <a:p>
            <a:endParaRPr lang="en-IN" sz="2800" dirty="0" smtClean="0"/>
          </a:p>
          <a:p>
            <a:r>
              <a:rPr lang="en-IN" sz="2800" b="1" dirty="0" smtClean="0"/>
              <a:t>Faster Processing: </a:t>
            </a:r>
            <a:r>
              <a:rPr lang="en-IN" sz="2800" dirty="0" err="1" smtClean="0"/>
              <a:t>XGBoost</a:t>
            </a:r>
            <a:r>
              <a:rPr lang="en-IN" sz="2800" dirty="0" smtClean="0"/>
              <a:t> implements parallel processing and is blazingly faster as compared to GBM.</a:t>
            </a:r>
          </a:p>
          <a:p>
            <a:endParaRPr lang="en-IN" sz="2800" dirty="0" smtClean="0"/>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382000" cy="838200"/>
          </a:xfrm>
        </p:spPr>
        <p:txBody>
          <a:bodyPr/>
          <a:lstStyle/>
          <a:p>
            <a:r>
              <a:rPr lang="en-US" dirty="0" err="1" smtClean="0">
                <a:solidFill>
                  <a:schemeClr val="tx1"/>
                </a:solidFill>
              </a:rPr>
              <a:t>XGBoost</a:t>
            </a:r>
            <a:r>
              <a:rPr lang="en-US" dirty="0" smtClean="0">
                <a:solidFill>
                  <a:schemeClr val="tx1"/>
                </a:solidFill>
              </a:rPr>
              <a:t> Advantage</a:t>
            </a:r>
            <a:endParaRPr lang="en-IN" dirty="0"/>
          </a:p>
        </p:txBody>
      </p:sp>
      <p:sp>
        <p:nvSpPr>
          <p:cNvPr id="3" name="Content Placeholder 2"/>
          <p:cNvSpPr>
            <a:spLocks noGrp="1"/>
          </p:cNvSpPr>
          <p:nvPr>
            <p:ph idx="1"/>
          </p:nvPr>
        </p:nvSpPr>
        <p:spPr/>
        <p:txBody>
          <a:bodyPr>
            <a:normAutofit lnSpcReduction="10000"/>
          </a:bodyPr>
          <a:lstStyle/>
          <a:p>
            <a:r>
              <a:rPr lang="en-IN" sz="2800" b="1" dirty="0" smtClean="0"/>
              <a:t>Missing Values: </a:t>
            </a:r>
            <a:r>
              <a:rPr lang="en-IN" sz="2800" dirty="0" err="1" smtClean="0"/>
              <a:t>XGBoost</a:t>
            </a:r>
            <a:r>
              <a:rPr lang="en-IN" sz="2800" dirty="0" smtClean="0"/>
              <a:t> has an in-built routine to handle missing values. </a:t>
            </a:r>
            <a:r>
              <a:rPr lang="en-IN" sz="2800" dirty="0" err="1" smtClean="0"/>
              <a:t>XGBoost</a:t>
            </a:r>
            <a:r>
              <a:rPr lang="en-IN" sz="2800" dirty="0" smtClean="0"/>
              <a:t> tries different things as it encounters a missing value on each node and learns  which path to take for missing values in future.</a:t>
            </a:r>
          </a:p>
          <a:p>
            <a:endParaRPr lang="en-IN" sz="2800" dirty="0" smtClean="0"/>
          </a:p>
          <a:p>
            <a:r>
              <a:rPr lang="en-IN" sz="2800" b="1" dirty="0" smtClean="0"/>
              <a:t>Tree Pruning: </a:t>
            </a:r>
            <a:r>
              <a:rPr lang="en-IN" sz="2800" dirty="0" err="1" smtClean="0"/>
              <a:t>XGBoost</a:t>
            </a:r>
            <a:r>
              <a:rPr lang="en-IN" sz="2800" dirty="0" smtClean="0"/>
              <a:t> on the other hand make splits up to the max depth specified and then start pruning tree backwards and remove splits beyond which there  is no positive gain.</a:t>
            </a:r>
          </a:p>
          <a:p>
            <a:endParaRPr lang="en-IN" sz="2800" dirty="0" smtClean="0"/>
          </a:p>
          <a:p>
            <a:endParaRPr lang="en-IN" sz="2800" dirty="0" smtClean="0"/>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82000" cy="762000"/>
          </a:xfrm>
        </p:spPr>
        <p:txBody>
          <a:bodyPr>
            <a:normAutofit fontScale="90000"/>
          </a:bodyPr>
          <a:lstStyle/>
          <a:p>
            <a:r>
              <a:rPr lang="en-US" dirty="0" err="1" smtClean="0">
                <a:solidFill>
                  <a:schemeClr val="tx1"/>
                </a:solidFill>
              </a:rPr>
              <a:t>XGBoost</a:t>
            </a:r>
            <a:r>
              <a:rPr lang="en-US" dirty="0" smtClean="0">
                <a:solidFill>
                  <a:schemeClr val="tx1"/>
                </a:solidFill>
              </a:rPr>
              <a:t> Advantage</a:t>
            </a:r>
            <a:endParaRPr lang="en-IN" dirty="0"/>
          </a:p>
        </p:txBody>
      </p:sp>
      <p:sp>
        <p:nvSpPr>
          <p:cNvPr id="3" name="Content Placeholder 2"/>
          <p:cNvSpPr>
            <a:spLocks noGrp="1"/>
          </p:cNvSpPr>
          <p:nvPr>
            <p:ph idx="1"/>
          </p:nvPr>
        </p:nvSpPr>
        <p:spPr>
          <a:xfrm>
            <a:off x="381000" y="1219200"/>
            <a:ext cx="8458200" cy="5105400"/>
          </a:xfrm>
        </p:spPr>
        <p:txBody>
          <a:bodyPr/>
          <a:lstStyle/>
          <a:p>
            <a:r>
              <a:rPr lang="en-IN" sz="2800" b="1" dirty="0" smtClean="0"/>
              <a:t>Built In Cross-Validation </a:t>
            </a:r>
            <a:r>
              <a:rPr lang="en-IN" sz="2800" dirty="0" err="1" smtClean="0"/>
              <a:t>XGBoost</a:t>
            </a:r>
            <a:r>
              <a:rPr lang="en-IN" sz="2800" dirty="0" smtClean="0"/>
              <a:t> allows user to run a cross-validation at each iteration of the boosting process and thus it is easy to get the exact optimum number of boosting iterations in a single run.</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94EEDB8-E010-D646-96E1-879D8F6AF843}"/>
              </a:ext>
            </a:extLst>
          </p:cNvPr>
          <p:cNvSpPr>
            <a:spLocks noGrp="1"/>
          </p:cNvSpPr>
          <p:nvPr>
            <p:ph type="body" sz="quarter" idx="10"/>
          </p:nvPr>
        </p:nvSpPr>
        <p:spPr/>
        <p:txBody>
          <a:bodyPr anchor="ctr"/>
          <a:lstStyle/>
          <a:p>
            <a:r>
              <a:rPr lang="en-US" dirty="0" err="1">
                <a:solidFill>
                  <a:schemeClr val="tx1"/>
                </a:solidFill>
              </a:rPr>
              <a:t>XGBoost</a:t>
            </a:r>
            <a:r>
              <a:rPr lang="en-US" dirty="0">
                <a:solidFill>
                  <a:schemeClr val="tx1"/>
                </a:solidFill>
              </a:rPr>
              <a:t> Advantage</a:t>
            </a:r>
          </a:p>
        </p:txBody>
      </p:sp>
      <p:pic>
        <p:nvPicPr>
          <p:cNvPr id="4" name="Picture 3" descr="A close up of a sign&#10;&#10;Description automatically generated">
            <a:extLst>
              <a:ext uri="{FF2B5EF4-FFF2-40B4-BE49-F238E27FC236}">
                <a16:creationId xmlns:a16="http://schemas.microsoft.com/office/drawing/2014/main" xmlns="" id="{E69C6E91-C337-2E4F-A7C0-31E02F922F85}"/>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57200" y="990600"/>
            <a:ext cx="8542963" cy="1370044"/>
          </a:xfrm>
          <a:prstGeom prst="rect">
            <a:avLst/>
          </a:prstGeom>
        </p:spPr>
      </p:pic>
      <p:pic>
        <p:nvPicPr>
          <p:cNvPr id="14" name="Picture 13">
            <a:extLst>
              <a:ext uri="{FF2B5EF4-FFF2-40B4-BE49-F238E27FC236}">
                <a16:creationId xmlns:a16="http://schemas.microsoft.com/office/drawing/2014/main" xmlns="" id="{60B2DC30-69E2-CF4B-9599-CD35CA2A4B99}"/>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851920" y="2687189"/>
            <a:ext cx="4930130" cy="3906428"/>
          </a:xfrm>
          <a:prstGeom prst="rect">
            <a:avLst/>
          </a:prstGeom>
        </p:spPr>
      </p:pic>
    </p:spTree>
    <p:extLst>
      <p:ext uri="{BB962C8B-B14F-4D97-AF65-F5344CB8AC3E}">
        <p14:creationId xmlns:p14="http://schemas.microsoft.com/office/powerpoint/2010/main" xmlns="" val="743269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a:xfrm>
            <a:off x="838200" y="609600"/>
            <a:ext cx="7772400" cy="1143000"/>
          </a:xfrm>
        </p:spPr>
        <p:txBody>
          <a:bodyPr/>
          <a:lstStyle/>
          <a:p>
            <a:r>
              <a:rPr lang="en-US"/>
              <a:t>Any Questions?</a:t>
            </a:r>
          </a:p>
        </p:txBody>
      </p:sp>
      <p:sp>
        <p:nvSpPr>
          <p:cNvPr id="27651" name="Rectangle 3"/>
          <p:cNvSpPr>
            <a:spLocks noGrp="1" noChangeArrowheads="1"/>
          </p:cNvSpPr>
          <p:nvPr>
            <p:ph type="subTitle" idx="1"/>
          </p:nvPr>
        </p:nvSpPr>
        <p:spPr>
          <a:xfrm>
            <a:off x="1600200" y="3962400"/>
            <a:ext cx="6400800" cy="1676400"/>
          </a:xfrm>
        </p:spPr>
        <p:txBody>
          <a:bodyPr>
            <a:normAutofit fontScale="92500"/>
          </a:bodyPr>
          <a:lstStyle/>
          <a:p>
            <a:r>
              <a:rPr lang="en-US" sz="8800"/>
              <a:t>THANK YOU</a:t>
            </a:r>
            <a:r>
              <a:rPr lang="en-US"/>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animEffect transition="in" filter="wipe(left)">
                                      <p:cBhvr>
                                        <p:cTn id="7" dur="500"/>
                                        <p:tgtEl>
                                          <p:spTgt spid="276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382000" cy="762000"/>
          </a:xfrm>
        </p:spPr>
        <p:txBody>
          <a:bodyPr>
            <a:normAutofit fontScale="90000"/>
          </a:bodyPr>
          <a:lstStyle/>
          <a:p>
            <a:r>
              <a:rPr lang="en-IN" dirty="0" smtClean="0"/>
              <a:t>How Boosting Works</a:t>
            </a:r>
            <a:endParaRPr lang="en-IN" dirty="0"/>
          </a:p>
        </p:txBody>
      </p:sp>
      <p:sp>
        <p:nvSpPr>
          <p:cNvPr id="3" name="Content Placeholder 2"/>
          <p:cNvSpPr>
            <a:spLocks noGrp="1"/>
          </p:cNvSpPr>
          <p:nvPr>
            <p:ph idx="1"/>
          </p:nvPr>
        </p:nvSpPr>
        <p:spPr>
          <a:xfrm>
            <a:off x="228600" y="1219200"/>
            <a:ext cx="8458200" cy="5105400"/>
          </a:xfrm>
        </p:spPr>
        <p:txBody>
          <a:bodyPr>
            <a:normAutofit/>
          </a:bodyPr>
          <a:lstStyle/>
          <a:p>
            <a:pPr algn="just">
              <a:buNone/>
            </a:pPr>
            <a:r>
              <a:rPr lang="en-IN" sz="2800" dirty="0" smtClean="0">
                <a:solidFill>
                  <a:schemeClr val="tx1">
                    <a:lumMod val="75000"/>
                    <a:lumOff val="25000"/>
                  </a:schemeClr>
                </a:solidFill>
                <a:cs typeface="Arial" pitchFamily="34" charset="0"/>
              </a:rPr>
              <a:t>6. Another model is created &amp; predictions are made on  the   dataset.</a:t>
            </a:r>
          </a:p>
          <a:p>
            <a:pPr algn="just"/>
            <a:endParaRPr lang="en-IN" sz="2800" dirty="0" smtClean="0">
              <a:solidFill>
                <a:schemeClr val="tx1">
                  <a:lumMod val="75000"/>
                  <a:lumOff val="25000"/>
                </a:schemeClr>
              </a:solidFill>
              <a:cs typeface="Arial" pitchFamily="34" charset="0"/>
            </a:endParaRPr>
          </a:p>
          <a:p>
            <a:pPr algn="just">
              <a:buNone/>
            </a:pPr>
            <a:r>
              <a:rPr lang="en-IN" sz="2800" dirty="0" smtClean="0">
                <a:solidFill>
                  <a:schemeClr val="tx1">
                    <a:lumMod val="75000"/>
                    <a:lumOff val="25000"/>
                  </a:schemeClr>
                </a:solidFill>
                <a:cs typeface="Arial" pitchFamily="34" charset="0"/>
              </a:rPr>
              <a:t>7. The model tries to correct the error from the previous dataset.</a:t>
            </a:r>
          </a:p>
          <a:p>
            <a:pPr algn="just"/>
            <a:endParaRPr lang="en-IN" sz="2800" dirty="0" smtClean="0">
              <a:solidFill>
                <a:schemeClr val="tx1">
                  <a:lumMod val="75000"/>
                  <a:lumOff val="25000"/>
                </a:schemeClr>
              </a:solidFill>
              <a:cs typeface="Arial" pitchFamily="34" charset="0"/>
            </a:endParaRPr>
          </a:p>
          <a:p>
            <a:pPr algn="just">
              <a:buNone/>
            </a:pPr>
            <a:r>
              <a:rPr lang="en-IN" sz="2800" dirty="0" smtClean="0">
                <a:solidFill>
                  <a:schemeClr val="tx1">
                    <a:lumMod val="75000"/>
                    <a:lumOff val="25000"/>
                  </a:schemeClr>
                </a:solidFill>
                <a:cs typeface="Arial" pitchFamily="34" charset="0"/>
              </a:rPr>
              <a:t>8. Similarly, multiple models are created to reduce the errors of the previous model.</a:t>
            </a:r>
          </a:p>
          <a:p>
            <a:pPr marL="228600" indent="-228600" algn="just">
              <a:buFont typeface="+mj-lt"/>
              <a:buAutoNum type="arabicPeriod"/>
            </a:pPr>
            <a:endParaRPr lang="en-IN" sz="2800" dirty="0" smtClean="0">
              <a:solidFill>
                <a:schemeClr val="tx1">
                  <a:lumMod val="75000"/>
                  <a:lumOff val="25000"/>
                </a:schemeClr>
              </a:solidFill>
              <a:cs typeface="Arial" pitchFamily="34" charset="0"/>
            </a:endParaRPr>
          </a:p>
          <a:p>
            <a:pPr algn="just">
              <a:buNone/>
            </a:pPr>
            <a:r>
              <a:rPr lang="en-IN" sz="2800" dirty="0" smtClean="0">
                <a:solidFill>
                  <a:schemeClr val="tx1">
                    <a:lumMod val="75000"/>
                    <a:lumOff val="25000"/>
                  </a:schemeClr>
                </a:solidFill>
                <a:cs typeface="Arial" pitchFamily="34" charset="0"/>
              </a:rPr>
              <a:t>9. The final model is the weighted mean of all models.</a:t>
            </a:r>
          </a:p>
          <a:p>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9A6DB935-AE80-1F40-BA82-C29A4841A0BA}"/>
              </a:ext>
            </a:extLst>
          </p:cNvPr>
          <p:cNvSpPr>
            <a:spLocks noGrp="1"/>
          </p:cNvSpPr>
          <p:nvPr>
            <p:ph type="body" sz="quarter" idx="10"/>
          </p:nvPr>
        </p:nvSpPr>
        <p:spPr/>
        <p:txBody>
          <a:bodyPr/>
          <a:lstStyle/>
          <a:p>
            <a:r>
              <a:rPr lang="en-US" altLang="ko-KR" b="1" dirty="0">
                <a:solidFill>
                  <a:schemeClr val="tx1"/>
                </a:solidFill>
              </a:rPr>
              <a:t>What is Boosting</a:t>
            </a:r>
            <a:endParaRPr lang="ko-KR" altLang="en-US" b="1" dirty="0">
              <a:solidFill>
                <a:schemeClr val="tx1"/>
              </a:solidFill>
            </a:endParaRPr>
          </a:p>
        </p:txBody>
      </p:sp>
      <p:pic>
        <p:nvPicPr>
          <p:cNvPr id="6" name="Picture 5">
            <a:extLst>
              <a:ext uri="{FF2B5EF4-FFF2-40B4-BE49-F238E27FC236}">
                <a16:creationId xmlns:a16="http://schemas.microsoft.com/office/drawing/2014/main" xmlns="" id="{445DFAE6-BECF-D54D-B410-E1C7426526F2}"/>
              </a:ext>
            </a:extLst>
          </p:cNvPr>
          <p:cNvPicPr>
            <a:picLocks noChangeAspect="1"/>
          </p:cNvPicPr>
          <p:nvPr/>
        </p:nvPicPr>
        <p:blipFill>
          <a:blip r:embed="rId2" cstate="print">
            <a:extLst>
              <a:ext uri="{BEBA8EAE-BF5A-486C-A8C5-ECC9F3942E4B}">
                <a14:imgProps xmlns:a14="http://schemas.microsoft.com/office/drawing/2010/main" xmlns="">
                  <a14:imgLayer r:embed="rId3">
                    <a14:imgEffect>
                      <a14:sharpenSoften amount="50000"/>
                    </a14:imgEffect>
                    <a14:imgEffect>
                      <a14:colorTemperature colorTemp="7200"/>
                    </a14:imgEffect>
                  </a14:imgLayer>
                </a14:imgProps>
              </a:ext>
            </a:extLst>
          </a:blip>
          <a:stretch>
            <a:fillRect/>
          </a:stretch>
        </p:blipFill>
        <p:spPr>
          <a:xfrm>
            <a:off x="311900" y="990600"/>
            <a:ext cx="8298700" cy="4495799"/>
          </a:xfrm>
          <a:prstGeom prst="rect">
            <a:avLst/>
          </a:prstGeom>
        </p:spPr>
      </p:pic>
      <p:sp>
        <p:nvSpPr>
          <p:cNvPr id="8" name="TextBox 7">
            <a:extLst>
              <a:ext uri="{FF2B5EF4-FFF2-40B4-BE49-F238E27FC236}">
                <a16:creationId xmlns:a16="http://schemas.microsoft.com/office/drawing/2014/main" xmlns="" id="{DF6765ED-F5ED-0043-A137-E474845B0AD9}"/>
              </a:ext>
            </a:extLst>
          </p:cNvPr>
          <p:cNvSpPr txBox="1"/>
          <p:nvPr/>
        </p:nvSpPr>
        <p:spPr>
          <a:xfrm>
            <a:off x="7925398" y="6570741"/>
            <a:ext cx="1157689" cy="215444"/>
          </a:xfrm>
          <a:prstGeom prst="rect">
            <a:avLst/>
          </a:prstGeom>
          <a:noFill/>
        </p:spPr>
        <p:txBody>
          <a:bodyPr wrap="none" rtlCol="0">
            <a:spAutoFit/>
          </a:bodyPr>
          <a:lstStyle/>
          <a:p>
            <a:r>
              <a:rPr lang="en-US" sz="800" dirty="0">
                <a:solidFill>
                  <a:schemeClr val="bg1">
                    <a:lumMod val="85000"/>
                  </a:schemeClr>
                </a:solidFill>
              </a:rPr>
              <a:t>Image Source: Google</a:t>
            </a:r>
          </a:p>
        </p:txBody>
      </p:sp>
    </p:spTree>
    <p:extLst>
      <p:ext uri="{BB962C8B-B14F-4D97-AF65-F5344CB8AC3E}">
        <p14:creationId xmlns:p14="http://schemas.microsoft.com/office/powerpoint/2010/main" xmlns="" val="847543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382000" cy="990600"/>
          </a:xfrm>
        </p:spPr>
        <p:txBody>
          <a:bodyPr/>
          <a:lstStyle/>
          <a:p>
            <a:r>
              <a:rPr lang="en-IN" dirty="0" smtClean="0"/>
              <a:t>Bagging Vs Boosting</a:t>
            </a:r>
            <a:endParaRPr lang="en-IN" dirty="0"/>
          </a:p>
        </p:txBody>
      </p:sp>
      <p:sp>
        <p:nvSpPr>
          <p:cNvPr id="4" name="Footer Placeholder 3"/>
          <p:cNvSpPr>
            <a:spLocks noGrp="1"/>
          </p:cNvSpPr>
          <p:nvPr>
            <p:ph type="ftr" sz="quarter" idx="11"/>
          </p:nvPr>
        </p:nvSpPr>
        <p:spPr/>
        <p:txBody>
          <a:bodyPr/>
          <a:lstStyle/>
          <a:p>
            <a:r>
              <a:rPr lang="en-US" smtClean="0"/>
              <a:t>Y.Lakshmi Prasad 08978784848</a:t>
            </a:r>
            <a:endParaRPr lang="en-US"/>
          </a:p>
        </p:txBody>
      </p:sp>
      <p:pic>
        <p:nvPicPr>
          <p:cNvPr id="5" name="Picture 2" descr="Image result for bagging boosting related interview questions">
            <a:extLst>
              <a:ext uri="{FF2B5EF4-FFF2-40B4-BE49-F238E27FC236}">
                <a16:creationId xmlns:a16="http://schemas.microsoft.com/office/drawing/2014/main" xmlns="" id="{BCBAB397-1851-694B-94B9-6F6F72707964}"/>
              </a:ext>
            </a:extLst>
          </p:cNvPr>
          <p:cNvPicPr>
            <a:picLocks noGrp="1" noChangeAspect="1" noChangeArrowheads="1"/>
          </p:cNvPicPr>
          <p:nvPr>
            <p:ph idx="1"/>
          </p:nvPr>
        </p:nvPicPr>
        <p:blipFill rotWithShape="1">
          <a:blip r:embed="rId2">
            <a:extLst>
              <a:ext uri="{BEBA8EAE-BF5A-486C-A8C5-ECC9F3942E4B}">
                <a14:imgProps xmlns:a14="http://schemas.microsoft.com/office/drawing/2010/main" xmlns="">
                  <a14:imgLayer r:embed="rId3">
                    <a14:imgEffect>
                      <a14:sharpenSoften amount="50000"/>
                    </a14:imgEffect>
                    <a14:imgEffect>
                      <a14:saturation sat="400000"/>
                    </a14:imgEffect>
                  </a14:imgLayer>
                </a14:imgProps>
              </a:ext>
              <a:ext uri="{28A0092B-C50C-407E-A947-70E740481C1C}">
                <a14:useLocalDpi xmlns:a14="http://schemas.microsoft.com/office/drawing/2010/main" xmlns="" val="0"/>
              </a:ext>
            </a:extLst>
          </a:blip>
          <a:srcRect l="5883" t="6774" r="4670"/>
          <a:stretch/>
        </p:blipFill>
        <p:spPr bwMode="auto">
          <a:xfrm>
            <a:off x="533400" y="1378711"/>
            <a:ext cx="7543800" cy="4945889"/>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9A6DB935-AE80-1F40-BA82-C29A4841A0BA}"/>
              </a:ext>
            </a:extLst>
          </p:cNvPr>
          <p:cNvSpPr>
            <a:spLocks noGrp="1"/>
          </p:cNvSpPr>
          <p:nvPr>
            <p:ph type="body" sz="quarter" idx="10"/>
          </p:nvPr>
        </p:nvSpPr>
        <p:spPr>
          <a:xfrm>
            <a:off x="304800" y="0"/>
            <a:ext cx="8229600" cy="914400"/>
          </a:xfrm>
        </p:spPr>
        <p:txBody>
          <a:bodyPr/>
          <a:lstStyle/>
          <a:p>
            <a:pPr algn="l"/>
            <a:r>
              <a:rPr lang="en-US" altLang="ko-KR" b="1" dirty="0">
                <a:solidFill>
                  <a:schemeClr val="tx1"/>
                </a:solidFill>
              </a:rPr>
              <a:t>Difference between Bagging &amp; Boosting</a:t>
            </a:r>
            <a:endParaRPr lang="ko-KR" altLang="en-US" b="1" dirty="0">
              <a:solidFill>
                <a:schemeClr val="tx1"/>
              </a:solidFill>
            </a:endParaRPr>
          </a:p>
        </p:txBody>
      </p:sp>
      <p:cxnSp>
        <p:nvCxnSpPr>
          <p:cNvPr id="9" name="Straight Connector 8">
            <a:extLst>
              <a:ext uri="{FF2B5EF4-FFF2-40B4-BE49-F238E27FC236}">
                <a16:creationId xmlns:a16="http://schemas.microsoft.com/office/drawing/2014/main" xmlns="" id="{5A789438-FEB4-7040-A700-76BA1E006018}"/>
              </a:ext>
            </a:extLst>
          </p:cNvPr>
          <p:cNvCxnSpPr>
            <a:cxnSpLocks/>
          </p:cNvCxnSpPr>
          <p:nvPr/>
        </p:nvCxnSpPr>
        <p:spPr>
          <a:xfrm rot="5400000">
            <a:off x="1640587" y="3693413"/>
            <a:ext cx="5562600" cy="4574"/>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D75B0069-B352-CE42-9960-6E4C43AE8B95}"/>
              </a:ext>
            </a:extLst>
          </p:cNvPr>
          <p:cNvSpPr/>
          <p:nvPr/>
        </p:nvSpPr>
        <p:spPr>
          <a:xfrm>
            <a:off x="0" y="1295400"/>
            <a:ext cx="4495800" cy="2308324"/>
          </a:xfrm>
          <a:prstGeom prst="rect">
            <a:avLst/>
          </a:prstGeom>
          <a:noFill/>
        </p:spPr>
        <p:txBody>
          <a:bodyPr wrap="square" rtlCol="0">
            <a:spAutoFit/>
          </a:bodyPr>
          <a:lstStyle/>
          <a:p>
            <a:pPr marL="171450" indent="-171450">
              <a:buFont typeface="Arial" panose="020B0604020202020204" pitchFamily="34" charset="0"/>
              <a:buChar char="•"/>
            </a:pPr>
            <a:r>
              <a:rPr lang="en-IN" sz="2400" dirty="0">
                <a:solidFill>
                  <a:schemeClr val="tx1">
                    <a:lumMod val="75000"/>
                    <a:lumOff val="25000"/>
                  </a:schemeClr>
                </a:solidFill>
                <a:cs typeface="Arial" pitchFamily="34" charset="0"/>
              </a:rPr>
              <a:t>In bagging, </a:t>
            </a:r>
            <a:r>
              <a:rPr lang="en-IN" sz="2400" b="1" dirty="0">
                <a:solidFill>
                  <a:schemeClr val="tx1">
                    <a:lumMod val="75000"/>
                    <a:lumOff val="25000"/>
                  </a:schemeClr>
                </a:solidFill>
                <a:cs typeface="Arial" pitchFamily="34" charset="0"/>
              </a:rPr>
              <a:t>Individual Trees </a:t>
            </a:r>
            <a:r>
              <a:rPr lang="en-IN" sz="2400" dirty="0">
                <a:solidFill>
                  <a:schemeClr val="tx1">
                    <a:lumMod val="75000"/>
                    <a:lumOff val="25000"/>
                  </a:schemeClr>
                </a:solidFill>
                <a:cs typeface="Arial" pitchFamily="34" charset="0"/>
              </a:rPr>
              <a:t>are </a:t>
            </a:r>
            <a:r>
              <a:rPr lang="en-IN" sz="2400" b="1" dirty="0">
                <a:solidFill>
                  <a:schemeClr val="tx1">
                    <a:lumMod val="75000"/>
                    <a:lumOff val="25000"/>
                  </a:schemeClr>
                </a:solidFill>
                <a:cs typeface="Arial" pitchFamily="34" charset="0"/>
              </a:rPr>
              <a:t>Independent</a:t>
            </a:r>
            <a:r>
              <a:rPr lang="en-IN" sz="2400" dirty="0">
                <a:solidFill>
                  <a:schemeClr val="tx1">
                    <a:lumMod val="75000"/>
                    <a:lumOff val="25000"/>
                  </a:schemeClr>
                </a:solidFill>
                <a:cs typeface="Arial" pitchFamily="34" charset="0"/>
              </a:rPr>
              <a:t> of each others &amp; is a method of improving performance by aggregating result of weak learners.</a:t>
            </a:r>
          </a:p>
        </p:txBody>
      </p:sp>
      <p:sp>
        <p:nvSpPr>
          <p:cNvPr id="11" name="Rectangle 10">
            <a:extLst>
              <a:ext uri="{FF2B5EF4-FFF2-40B4-BE49-F238E27FC236}">
                <a16:creationId xmlns:a16="http://schemas.microsoft.com/office/drawing/2014/main" xmlns="" id="{7037D2F3-6D42-AF4C-9299-841919669947}"/>
              </a:ext>
            </a:extLst>
          </p:cNvPr>
          <p:cNvSpPr/>
          <p:nvPr/>
        </p:nvSpPr>
        <p:spPr>
          <a:xfrm>
            <a:off x="4587465" y="1508788"/>
            <a:ext cx="4536497" cy="1569660"/>
          </a:xfrm>
          <a:prstGeom prst="rect">
            <a:avLst/>
          </a:prstGeom>
          <a:noFill/>
        </p:spPr>
        <p:txBody>
          <a:bodyPr wrap="square" rtlCol="0">
            <a:spAutoFit/>
          </a:bodyPr>
          <a:lstStyle/>
          <a:p>
            <a:pPr marL="171450" indent="-171450">
              <a:buFont typeface="Arial" panose="020B0604020202020204" pitchFamily="34" charset="0"/>
              <a:buChar char="•"/>
            </a:pPr>
            <a:r>
              <a:rPr lang="en-IN" sz="2400" dirty="0">
                <a:solidFill>
                  <a:schemeClr val="tx1">
                    <a:lumMod val="75000"/>
                    <a:lumOff val="25000"/>
                  </a:schemeClr>
                </a:solidFill>
                <a:cs typeface="Arial" pitchFamily="34" charset="0"/>
              </a:rPr>
              <a:t>In boosting, </a:t>
            </a:r>
            <a:r>
              <a:rPr lang="en-IN" sz="2400" b="1" dirty="0">
                <a:solidFill>
                  <a:schemeClr val="tx1">
                    <a:lumMod val="75000"/>
                    <a:lumOff val="25000"/>
                  </a:schemeClr>
                </a:solidFill>
                <a:cs typeface="Arial" pitchFamily="34" charset="0"/>
              </a:rPr>
              <a:t>Individual Trees </a:t>
            </a:r>
            <a:r>
              <a:rPr lang="en-IN" sz="2400" dirty="0">
                <a:solidFill>
                  <a:schemeClr val="tx1">
                    <a:lumMod val="75000"/>
                    <a:lumOff val="25000"/>
                  </a:schemeClr>
                </a:solidFill>
                <a:cs typeface="Arial" pitchFamily="34" charset="0"/>
              </a:rPr>
              <a:t>are </a:t>
            </a:r>
            <a:r>
              <a:rPr lang="en-IN" sz="2400" b="1" dirty="0">
                <a:solidFill>
                  <a:schemeClr val="tx1">
                    <a:lumMod val="75000"/>
                    <a:lumOff val="25000"/>
                  </a:schemeClr>
                </a:solidFill>
                <a:cs typeface="Arial" pitchFamily="34" charset="0"/>
              </a:rPr>
              <a:t>Not</a:t>
            </a:r>
            <a:r>
              <a:rPr lang="en-IN" sz="2400" dirty="0">
                <a:solidFill>
                  <a:schemeClr val="tx1">
                    <a:lumMod val="75000"/>
                    <a:lumOff val="25000"/>
                  </a:schemeClr>
                </a:solidFill>
                <a:cs typeface="Arial" pitchFamily="34" charset="0"/>
              </a:rPr>
              <a:t> </a:t>
            </a:r>
            <a:r>
              <a:rPr lang="en-IN" sz="2400" b="1" dirty="0">
                <a:solidFill>
                  <a:schemeClr val="tx1">
                    <a:lumMod val="75000"/>
                    <a:lumOff val="25000"/>
                  </a:schemeClr>
                </a:solidFill>
                <a:cs typeface="Arial" pitchFamily="34" charset="0"/>
              </a:rPr>
              <a:t>Independent</a:t>
            </a:r>
            <a:r>
              <a:rPr lang="en-IN" sz="2400" dirty="0">
                <a:solidFill>
                  <a:schemeClr val="tx1">
                    <a:lumMod val="75000"/>
                    <a:lumOff val="25000"/>
                  </a:schemeClr>
                </a:solidFill>
                <a:cs typeface="Arial" pitchFamily="34" charset="0"/>
              </a:rPr>
              <a:t> of each  other because the trees correct the result of previous trees.</a:t>
            </a:r>
          </a:p>
        </p:txBody>
      </p:sp>
      <p:sp>
        <p:nvSpPr>
          <p:cNvPr id="12" name="TextBox 11">
            <a:extLst>
              <a:ext uri="{FF2B5EF4-FFF2-40B4-BE49-F238E27FC236}">
                <a16:creationId xmlns:a16="http://schemas.microsoft.com/office/drawing/2014/main" xmlns="" id="{96484771-E584-E449-86A5-9A635E9119BF}"/>
              </a:ext>
            </a:extLst>
          </p:cNvPr>
          <p:cNvSpPr txBox="1"/>
          <p:nvPr/>
        </p:nvSpPr>
        <p:spPr>
          <a:xfrm>
            <a:off x="990600" y="838200"/>
            <a:ext cx="1676400" cy="461665"/>
          </a:xfrm>
          <a:prstGeom prst="rect">
            <a:avLst/>
          </a:prstGeom>
          <a:noFill/>
        </p:spPr>
        <p:txBody>
          <a:bodyPr wrap="square" rtlCol="0">
            <a:spAutoFit/>
          </a:bodyPr>
          <a:lstStyle/>
          <a:p>
            <a:r>
              <a:rPr lang="en-US" sz="2400" dirty="0"/>
              <a:t>Bagging</a:t>
            </a:r>
          </a:p>
        </p:txBody>
      </p:sp>
      <p:sp>
        <p:nvSpPr>
          <p:cNvPr id="13" name="TextBox 12">
            <a:extLst>
              <a:ext uri="{FF2B5EF4-FFF2-40B4-BE49-F238E27FC236}">
                <a16:creationId xmlns:a16="http://schemas.microsoft.com/office/drawing/2014/main" xmlns="" id="{FD43F8A1-6AC8-1947-971A-A4A0D2ED701E}"/>
              </a:ext>
            </a:extLst>
          </p:cNvPr>
          <p:cNvSpPr txBox="1"/>
          <p:nvPr/>
        </p:nvSpPr>
        <p:spPr>
          <a:xfrm>
            <a:off x="6228184" y="982920"/>
            <a:ext cx="1359668" cy="461665"/>
          </a:xfrm>
          <a:prstGeom prst="rect">
            <a:avLst/>
          </a:prstGeom>
          <a:noFill/>
        </p:spPr>
        <p:txBody>
          <a:bodyPr wrap="none" rtlCol="0">
            <a:spAutoFit/>
          </a:bodyPr>
          <a:lstStyle/>
          <a:p>
            <a:r>
              <a:rPr lang="en-US" sz="2400" dirty="0"/>
              <a:t>Boosting</a:t>
            </a:r>
          </a:p>
        </p:txBody>
      </p:sp>
      <p:sp>
        <p:nvSpPr>
          <p:cNvPr id="18" name="Rectangle 17">
            <a:extLst>
              <a:ext uri="{FF2B5EF4-FFF2-40B4-BE49-F238E27FC236}">
                <a16:creationId xmlns:a16="http://schemas.microsoft.com/office/drawing/2014/main" xmlns="" id="{751F07F8-0851-E84C-AF0B-A3949E3D4D96}"/>
              </a:ext>
            </a:extLst>
          </p:cNvPr>
          <p:cNvSpPr/>
          <p:nvPr/>
        </p:nvSpPr>
        <p:spPr>
          <a:xfrm>
            <a:off x="4607503" y="3733800"/>
            <a:ext cx="4536497" cy="1200329"/>
          </a:xfrm>
          <a:prstGeom prst="rect">
            <a:avLst/>
          </a:prstGeom>
          <a:noFill/>
        </p:spPr>
        <p:txBody>
          <a:bodyPr wrap="square" rtlCol="0">
            <a:spAutoFit/>
          </a:bodyPr>
          <a:lstStyle/>
          <a:p>
            <a:pPr marL="171450" indent="-171450">
              <a:buFont typeface="Arial" panose="020B0604020202020204" pitchFamily="34" charset="0"/>
              <a:buChar char="•"/>
            </a:pPr>
            <a:r>
              <a:rPr lang="en-IN" sz="2400" dirty="0">
                <a:solidFill>
                  <a:schemeClr val="tx1">
                    <a:lumMod val="75000"/>
                    <a:lumOff val="25000"/>
                  </a:schemeClr>
                </a:solidFill>
                <a:cs typeface="Arial" pitchFamily="34" charset="0"/>
              </a:rPr>
              <a:t>Training stage is sequential in Boosting. This means weights are assigned to the data.</a:t>
            </a:r>
          </a:p>
        </p:txBody>
      </p:sp>
      <p:grpSp>
        <p:nvGrpSpPr>
          <p:cNvPr id="3" name="Group 20">
            <a:extLst>
              <a:ext uri="{FF2B5EF4-FFF2-40B4-BE49-F238E27FC236}">
                <a16:creationId xmlns:a16="http://schemas.microsoft.com/office/drawing/2014/main" xmlns="" id="{2927A0DA-691B-634F-BBA4-9160073BBD20}"/>
              </a:ext>
            </a:extLst>
          </p:cNvPr>
          <p:cNvGrpSpPr/>
          <p:nvPr/>
        </p:nvGrpSpPr>
        <p:grpSpPr>
          <a:xfrm>
            <a:off x="0" y="3581400"/>
            <a:ext cx="4281936" cy="2952929"/>
            <a:chOff x="17115" y="1593289"/>
            <a:chExt cx="4589749" cy="2846144"/>
          </a:xfrm>
        </p:grpSpPr>
        <p:sp>
          <p:nvSpPr>
            <p:cNvPr id="17" name="Rectangle 16">
              <a:extLst>
                <a:ext uri="{FF2B5EF4-FFF2-40B4-BE49-F238E27FC236}">
                  <a16:creationId xmlns:a16="http://schemas.microsoft.com/office/drawing/2014/main" xmlns="" id="{1DB573FE-3ADC-E740-B985-89B78E36B2CC}"/>
                </a:ext>
              </a:extLst>
            </p:cNvPr>
            <p:cNvSpPr/>
            <p:nvPr/>
          </p:nvSpPr>
          <p:spPr>
            <a:xfrm>
              <a:off x="17115" y="1593289"/>
              <a:ext cx="4536497" cy="1512897"/>
            </a:xfrm>
            <a:prstGeom prst="rect">
              <a:avLst/>
            </a:prstGeom>
            <a:noFill/>
          </p:spPr>
          <p:txBody>
            <a:bodyPr wrap="square" rtlCol="0">
              <a:spAutoFit/>
            </a:bodyPr>
            <a:lstStyle/>
            <a:p>
              <a:pPr marL="171450" indent="-171450">
                <a:buFont typeface="Arial" panose="020B0604020202020204" pitchFamily="34" charset="0"/>
                <a:buChar char="•"/>
              </a:pPr>
              <a:r>
                <a:rPr lang="en-IN" sz="2400" dirty="0">
                  <a:solidFill>
                    <a:schemeClr val="tx1">
                      <a:lumMod val="75000"/>
                      <a:lumOff val="25000"/>
                    </a:schemeClr>
                  </a:solidFill>
                  <a:cs typeface="Arial" pitchFamily="34" charset="0"/>
                </a:rPr>
                <a:t>Training stage is parallel in Bagging. This means that each   model is built independently.</a:t>
              </a:r>
            </a:p>
          </p:txBody>
        </p:sp>
        <p:sp>
          <p:nvSpPr>
            <p:cNvPr id="19" name="Rectangle 18">
              <a:extLst>
                <a:ext uri="{FF2B5EF4-FFF2-40B4-BE49-F238E27FC236}">
                  <a16:creationId xmlns:a16="http://schemas.microsoft.com/office/drawing/2014/main" xmlns="" id="{3ECE741C-EB62-3148-B353-77B88DD76B81}"/>
                </a:ext>
              </a:extLst>
            </p:cNvPr>
            <p:cNvSpPr/>
            <p:nvPr/>
          </p:nvSpPr>
          <p:spPr>
            <a:xfrm>
              <a:off x="17115" y="3282511"/>
              <a:ext cx="4589749" cy="1156922"/>
            </a:xfrm>
            <a:prstGeom prst="rect">
              <a:avLst/>
            </a:prstGeom>
            <a:noFill/>
          </p:spPr>
          <p:txBody>
            <a:bodyPr wrap="square" rtlCol="0">
              <a:spAutoFit/>
            </a:bodyPr>
            <a:lstStyle/>
            <a:p>
              <a:pPr marL="171450" indent="-171450">
                <a:buFont typeface="Arial" panose="020B0604020202020204" pitchFamily="34" charset="0"/>
                <a:buChar char="•"/>
              </a:pPr>
              <a:r>
                <a:rPr lang="en-IN" sz="2400" dirty="0">
                  <a:solidFill>
                    <a:schemeClr val="tx1">
                      <a:lumMod val="75000"/>
                      <a:lumOff val="25000"/>
                    </a:schemeClr>
                  </a:solidFill>
                  <a:cs typeface="Arial" pitchFamily="34" charset="0"/>
                </a:rPr>
                <a:t>The purpose of Bagging is to reduce Variance. It may solve the problem of Over-fitting</a:t>
              </a:r>
            </a:p>
          </p:txBody>
        </p:sp>
      </p:grpSp>
      <p:sp>
        <p:nvSpPr>
          <p:cNvPr id="20" name="Rectangle 19">
            <a:extLst>
              <a:ext uri="{FF2B5EF4-FFF2-40B4-BE49-F238E27FC236}">
                <a16:creationId xmlns:a16="http://schemas.microsoft.com/office/drawing/2014/main" xmlns="" id="{809C35E1-5EC4-D646-8E46-A80B31823FD6}"/>
              </a:ext>
            </a:extLst>
          </p:cNvPr>
          <p:cNvSpPr/>
          <p:nvPr/>
        </p:nvSpPr>
        <p:spPr>
          <a:xfrm>
            <a:off x="4554251" y="5257800"/>
            <a:ext cx="4589749" cy="1200329"/>
          </a:xfrm>
          <a:prstGeom prst="rect">
            <a:avLst/>
          </a:prstGeom>
          <a:noFill/>
        </p:spPr>
        <p:txBody>
          <a:bodyPr wrap="square" rtlCol="0">
            <a:spAutoFit/>
          </a:bodyPr>
          <a:lstStyle/>
          <a:p>
            <a:pPr marL="171450" indent="-171450">
              <a:buFont typeface="Arial" panose="020B0604020202020204" pitchFamily="34" charset="0"/>
              <a:buChar char="•"/>
            </a:pPr>
            <a:r>
              <a:rPr lang="en-IN" sz="2400" dirty="0">
                <a:solidFill>
                  <a:schemeClr val="tx1">
                    <a:lumMod val="75000"/>
                    <a:lumOff val="25000"/>
                  </a:schemeClr>
                </a:solidFill>
                <a:cs typeface="Arial" pitchFamily="34" charset="0"/>
              </a:rPr>
              <a:t>The purpose of Boosting is to reduce Bias. It may increase the overfitting in the data</a:t>
            </a:r>
            <a:r>
              <a:rPr lang="en-IN" sz="1200" dirty="0">
                <a:solidFill>
                  <a:schemeClr val="tx1">
                    <a:lumMod val="75000"/>
                    <a:lumOff val="25000"/>
                  </a:schemeClr>
                </a:solidFill>
                <a:cs typeface="Arial" pitchFamily="34" charset="0"/>
              </a:rPr>
              <a:t>.</a:t>
            </a:r>
          </a:p>
        </p:txBody>
      </p:sp>
    </p:spTree>
    <p:extLst>
      <p:ext uri="{BB962C8B-B14F-4D97-AF65-F5344CB8AC3E}">
        <p14:creationId xmlns:p14="http://schemas.microsoft.com/office/powerpoint/2010/main" xmlns="" val="2699584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458200" cy="762000"/>
          </a:xfrm>
        </p:spPr>
        <p:txBody>
          <a:bodyPr>
            <a:normAutofit fontScale="90000"/>
          </a:bodyPr>
          <a:lstStyle/>
          <a:p>
            <a:r>
              <a:rPr lang="en-IN" b="1" dirty="0" smtClean="0"/>
              <a:t>Boosting </a:t>
            </a:r>
            <a:endParaRPr lang="en-IN" dirty="0"/>
          </a:p>
        </p:txBody>
      </p:sp>
      <p:sp>
        <p:nvSpPr>
          <p:cNvPr id="3" name="Content Placeholder 2"/>
          <p:cNvSpPr>
            <a:spLocks noGrp="1"/>
          </p:cNvSpPr>
          <p:nvPr>
            <p:ph idx="1"/>
          </p:nvPr>
        </p:nvSpPr>
        <p:spPr>
          <a:xfrm>
            <a:off x="304800" y="1219200"/>
            <a:ext cx="8534400" cy="4953000"/>
          </a:xfrm>
        </p:spPr>
        <p:txBody>
          <a:bodyPr>
            <a:normAutofit/>
          </a:bodyPr>
          <a:lstStyle/>
          <a:p>
            <a:pPr>
              <a:buNone/>
            </a:pPr>
            <a:r>
              <a:rPr lang="en-IN" dirty="0" smtClean="0"/>
              <a:t>1. Boosting, boosts the performance of weak learners to attain performance of stronger learner.</a:t>
            </a:r>
          </a:p>
          <a:p>
            <a:pPr>
              <a:buNone/>
            </a:pPr>
            <a:r>
              <a:rPr lang="en-IN" dirty="0" smtClean="0"/>
              <a:t>2. Similar to bagging, it uses ensemble of models trained on resample data and a vote to determine the final prediction</a:t>
            </a:r>
          </a:p>
          <a:p>
            <a:pPr>
              <a:buNone/>
            </a:pPr>
            <a:r>
              <a:rPr lang="en-IN" dirty="0" smtClean="0"/>
              <a:t>3. It combines models of the same type</a:t>
            </a:r>
          </a:p>
          <a:p>
            <a:pPr>
              <a:buNone/>
            </a:pPr>
            <a:r>
              <a:rPr lang="en-IN" dirty="0" smtClean="0"/>
              <a:t>4. Explicitly seeks modes that complement one another. i.e. where one model fails, the subsequent one pitches in</a:t>
            </a:r>
          </a:p>
          <a:p>
            <a:pPr>
              <a:buNone/>
            </a:pPr>
            <a:r>
              <a:rPr lang="en-IN" dirty="0" smtClean="0"/>
              <a:t>5.It is an iterative method i.e. the models are created in a sequence. Not in parallel as in bagging.</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6248400" cy="762000"/>
          </a:xfrm>
        </p:spPr>
        <p:txBody>
          <a:bodyPr>
            <a:normAutofit fontScale="90000"/>
          </a:bodyPr>
          <a:lstStyle/>
          <a:p>
            <a:r>
              <a:rPr lang="en-IN" b="1" dirty="0" smtClean="0"/>
              <a:t>Boosting</a:t>
            </a:r>
            <a:endParaRPr lang="en-IN" dirty="0"/>
          </a:p>
        </p:txBody>
      </p:sp>
      <p:sp>
        <p:nvSpPr>
          <p:cNvPr id="3" name="Content Placeholder 2"/>
          <p:cNvSpPr>
            <a:spLocks noGrp="1"/>
          </p:cNvSpPr>
          <p:nvPr>
            <p:ph idx="1"/>
          </p:nvPr>
        </p:nvSpPr>
        <p:spPr>
          <a:xfrm>
            <a:off x="228600" y="1143000"/>
            <a:ext cx="8610600" cy="5029200"/>
          </a:xfrm>
        </p:spPr>
        <p:txBody>
          <a:bodyPr>
            <a:normAutofit/>
          </a:bodyPr>
          <a:lstStyle/>
          <a:p>
            <a:pPr>
              <a:buNone/>
            </a:pPr>
            <a:r>
              <a:rPr lang="en-IN" dirty="0" smtClean="0"/>
              <a:t>6. Each new model is influenced by performance of the previous model performance.</a:t>
            </a:r>
          </a:p>
          <a:p>
            <a:pPr>
              <a:buNone/>
            </a:pPr>
            <a:r>
              <a:rPr lang="en-IN" dirty="0" smtClean="0"/>
              <a:t>7. It encourages new models to become experts for instances handled incorrectly by earlier one by assigning greater weight to those erroneous instances</a:t>
            </a:r>
          </a:p>
          <a:p>
            <a:endParaRPr lang="en-IN" dirty="0"/>
          </a:p>
        </p:txBody>
      </p:sp>
      <p:sp>
        <p:nvSpPr>
          <p:cNvPr id="4" name="Footer Placeholder 3"/>
          <p:cNvSpPr>
            <a:spLocks noGrp="1"/>
          </p:cNvSpPr>
          <p:nvPr>
            <p:ph type="ftr" sz="quarter" idx="11"/>
          </p:nvPr>
        </p:nvSpPr>
        <p:spPr>
          <a:xfrm>
            <a:off x="2667000" y="6248400"/>
            <a:ext cx="3352800" cy="473075"/>
          </a:xfrm>
        </p:spPr>
        <p:txBody>
          <a:bodyPr/>
          <a:lstStyle/>
          <a:p>
            <a:r>
              <a:rPr lang="en-US" sz="1800" dirty="0" err="1" smtClean="0"/>
              <a:t>Y.Lakshmi</a:t>
            </a:r>
            <a:r>
              <a:rPr lang="en-US" sz="1800" dirty="0" smtClean="0"/>
              <a:t> Prasad 08978784848</a:t>
            </a:r>
            <a:endParaRPr lang="en-US" sz="1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269</TotalTime>
  <Words>1321</Words>
  <Application>Microsoft Office PowerPoint</Application>
  <PresentationFormat>On-screen Show (4:3)</PresentationFormat>
  <Paragraphs>205</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Flow</vt:lpstr>
      <vt:lpstr>Boosting Methods</vt:lpstr>
      <vt:lpstr>Boosting</vt:lpstr>
      <vt:lpstr>How Boosting Works</vt:lpstr>
      <vt:lpstr>How Boosting Works</vt:lpstr>
      <vt:lpstr>Slide 5</vt:lpstr>
      <vt:lpstr>Bagging Vs Boosting</vt:lpstr>
      <vt:lpstr>Slide 7</vt:lpstr>
      <vt:lpstr>Boosting </vt:lpstr>
      <vt:lpstr>Boosting</vt:lpstr>
      <vt:lpstr>Boosting</vt:lpstr>
      <vt:lpstr>AdaBoost (Adaptive Boosting)</vt:lpstr>
      <vt:lpstr>Ada-Boost</vt:lpstr>
      <vt:lpstr>Ada-Boost</vt:lpstr>
      <vt:lpstr>Ada-Boosting mechanics</vt:lpstr>
      <vt:lpstr>Ada-Boosting mechanics</vt:lpstr>
      <vt:lpstr>Ada-Boosting mechanics</vt:lpstr>
      <vt:lpstr>Slide 17</vt:lpstr>
      <vt:lpstr>Slide 18</vt:lpstr>
      <vt:lpstr>Slide 19</vt:lpstr>
      <vt:lpstr>Slide 20</vt:lpstr>
      <vt:lpstr>Slide 21</vt:lpstr>
      <vt:lpstr>Ada Boost Hyperparameters</vt:lpstr>
      <vt:lpstr>Ada Boost Hyper-parameters</vt:lpstr>
      <vt:lpstr>SAMME vs SAMME.R</vt:lpstr>
      <vt:lpstr>Adaboost Vs Gradient Boost</vt:lpstr>
      <vt:lpstr>Adaboost Vs Gradient Boost</vt:lpstr>
      <vt:lpstr>Adaboost Vs Gradient Boost</vt:lpstr>
      <vt:lpstr>Gradient Boosting</vt:lpstr>
      <vt:lpstr>Gradient Boosting</vt:lpstr>
      <vt:lpstr>Gradient Boosting</vt:lpstr>
      <vt:lpstr>Gradient Boosting:</vt:lpstr>
      <vt:lpstr>Gradient Boosting:</vt:lpstr>
      <vt:lpstr>Gradient Boosting</vt:lpstr>
      <vt:lpstr>Slide 34</vt:lpstr>
      <vt:lpstr>XGBoost Advantage</vt:lpstr>
      <vt:lpstr>XGBoost Advantage</vt:lpstr>
      <vt:lpstr>XGBoost Advantage</vt:lpstr>
      <vt:lpstr>Slide 38</vt:lpstr>
      <vt:lpstr>Any Questions?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66</cp:revision>
  <dcterms:created xsi:type="dcterms:W3CDTF">2006-08-16T00:00:00Z</dcterms:created>
  <dcterms:modified xsi:type="dcterms:W3CDTF">2019-07-24T02:18:54Z</dcterms:modified>
</cp:coreProperties>
</file>