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24831" y="2270975"/>
            <a:ext cx="6245210" cy="3146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532" y="-113472"/>
            <a:ext cx="11167745" cy="162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7777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2164" y="3627889"/>
            <a:ext cx="4739821" cy="277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371903" y="4049612"/>
            <a:ext cx="1976234" cy="130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82164" y="595176"/>
            <a:ext cx="4739821" cy="2235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720" y="198479"/>
            <a:ext cx="1087855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710" y="1467877"/>
            <a:ext cx="10518140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7777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0805" y="1289956"/>
            <a:ext cx="7772890" cy="3886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1110"/>
          </a:xfrm>
          <a:custGeom>
            <a:avLst/>
            <a:gdLst/>
            <a:ahLst/>
            <a:cxnLst/>
            <a:rect l="l" t="t" r="r" b="b"/>
            <a:pathLst>
              <a:path w="12192000" h="1261110">
                <a:moveTo>
                  <a:pt x="11981839" y="0"/>
                </a:moveTo>
                <a:lnTo>
                  <a:pt x="210159" y="0"/>
                </a:lnTo>
                <a:lnTo>
                  <a:pt x="161972" y="5550"/>
                </a:lnTo>
                <a:lnTo>
                  <a:pt x="117736" y="21361"/>
                </a:lnTo>
                <a:lnTo>
                  <a:pt x="78715" y="46170"/>
                </a:lnTo>
                <a:lnTo>
                  <a:pt x="46169" y="78716"/>
                </a:lnTo>
                <a:lnTo>
                  <a:pt x="21360" y="117738"/>
                </a:lnTo>
                <a:lnTo>
                  <a:pt x="5550" y="161973"/>
                </a:lnTo>
                <a:lnTo>
                  <a:pt x="0" y="210162"/>
                </a:lnTo>
                <a:lnTo>
                  <a:pt x="0" y="1050784"/>
                </a:lnTo>
                <a:lnTo>
                  <a:pt x="5550" y="1098972"/>
                </a:lnTo>
                <a:lnTo>
                  <a:pt x="21360" y="1143207"/>
                </a:lnTo>
                <a:lnTo>
                  <a:pt x="46169" y="1182229"/>
                </a:lnTo>
                <a:lnTo>
                  <a:pt x="78715" y="1214775"/>
                </a:lnTo>
                <a:lnTo>
                  <a:pt x="117736" y="1239585"/>
                </a:lnTo>
                <a:lnTo>
                  <a:pt x="161972" y="1255395"/>
                </a:lnTo>
                <a:lnTo>
                  <a:pt x="210159" y="1260946"/>
                </a:lnTo>
                <a:lnTo>
                  <a:pt x="11981839" y="1260946"/>
                </a:lnTo>
                <a:lnTo>
                  <a:pt x="12030027" y="1255395"/>
                </a:lnTo>
                <a:lnTo>
                  <a:pt x="12074262" y="1239585"/>
                </a:lnTo>
                <a:lnTo>
                  <a:pt x="12113284" y="1214775"/>
                </a:lnTo>
                <a:lnTo>
                  <a:pt x="12145830" y="1182229"/>
                </a:lnTo>
                <a:lnTo>
                  <a:pt x="12170639" y="1143207"/>
                </a:lnTo>
                <a:lnTo>
                  <a:pt x="12186449" y="1098972"/>
                </a:lnTo>
                <a:lnTo>
                  <a:pt x="12192000" y="1050784"/>
                </a:lnTo>
                <a:lnTo>
                  <a:pt x="12192000" y="210162"/>
                </a:lnTo>
                <a:lnTo>
                  <a:pt x="12186449" y="161973"/>
                </a:lnTo>
                <a:lnTo>
                  <a:pt x="12170639" y="117738"/>
                </a:lnTo>
                <a:lnTo>
                  <a:pt x="12145830" y="78716"/>
                </a:lnTo>
                <a:lnTo>
                  <a:pt x="12113284" y="46170"/>
                </a:lnTo>
                <a:lnTo>
                  <a:pt x="12074262" y="21361"/>
                </a:lnTo>
                <a:lnTo>
                  <a:pt x="12030027" y="5550"/>
                </a:lnTo>
                <a:lnTo>
                  <a:pt x="1198183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4893" y="210190"/>
            <a:ext cx="7267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Caveats </a:t>
            </a:r>
            <a:r>
              <a:rPr dirty="0" spc="-5"/>
              <a:t>and </a:t>
            </a:r>
            <a:r>
              <a:rPr dirty="0" spc="-10"/>
              <a:t>limitations </a:t>
            </a:r>
            <a:r>
              <a:rPr dirty="0"/>
              <a:t>in the </a:t>
            </a:r>
            <a:r>
              <a:rPr dirty="0" spc="-20"/>
              <a:t>data</a:t>
            </a:r>
            <a:r>
              <a:rPr dirty="0" spc="10"/>
              <a:t> </a:t>
            </a:r>
            <a:r>
              <a:rPr dirty="0" spc="-1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197" y="1479643"/>
            <a:ext cx="10147935" cy="43345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8295" marR="5080" indent="-285750">
              <a:lnSpc>
                <a:spcPct val="99700"/>
              </a:lnSpc>
              <a:spcBef>
                <a:spcPts val="110"/>
              </a:spcBef>
              <a:buClr>
                <a:srgbClr val="5B9BD5"/>
              </a:buClr>
              <a:buFont typeface="Courier New"/>
              <a:buChar char="o"/>
              <a:tabLst>
                <a:tab pos="328930" algn="l"/>
              </a:tabLst>
            </a:pP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no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about the </a:t>
            </a:r>
            <a:r>
              <a:rPr dirty="0" sz="2800" spc="-10">
                <a:latin typeface="Calibri"/>
                <a:cs typeface="Calibri"/>
              </a:rPr>
              <a:t>relationship between </a:t>
            </a:r>
            <a:r>
              <a:rPr dirty="0" sz="2800" spc="-5">
                <a:latin typeface="Calibri"/>
                <a:cs typeface="Calibri"/>
              </a:rPr>
              <a:t>the number  of times an article is </a:t>
            </a:r>
            <a:r>
              <a:rPr dirty="0" sz="2800" spc="-10">
                <a:latin typeface="Calibri"/>
                <a:cs typeface="Calibri"/>
              </a:rPr>
              <a:t>shared vs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amount </a:t>
            </a:r>
            <a:r>
              <a:rPr dirty="0" sz="2800" spc="-5">
                <a:latin typeface="Calibri"/>
                <a:cs typeface="Calibri"/>
              </a:rPr>
              <a:t>time the article </a:t>
            </a:r>
            <a:r>
              <a:rPr dirty="0" sz="2800" spc="-15">
                <a:latin typeface="Calibri"/>
                <a:cs typeface="Calibri"/>
              </a:rPr>
              <a:t>was  </a:t>
            </a:r>
            <a:r>
              <a:rPr dirty="0" sz="2800" spc="-5">
                <a:latin typeface="Calibri"/>
                <a:cs typeface="Calibri"/>
              </a:rPr>
              <a:t>online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B9BD5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B9BD5"/>
              </a:buClr>
              <a:buFont typeface="Courier New"/>
              <a:buChar char="o"/>
              <a:tabLst>
                <a:tab pos="298450" algn="l"/>
              </a:tabLst>
            </a:pP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no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on how the channels </a:t>
            </a:r>
            <a:r>
              <a:rPr dirty="0" sz="2800" spc="-15">
                <a:latin typeface="Calibri"/>
                <a:cs typeface="Calibri"/>
              </a:rPr>
              <a:t>cross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over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B9BD5"/>
              </a:buClr>
              <a:buFont typeface="Courier New"/>
              <a:buChar char="o"/>
            </a:pPr>
            <a:endParaRPr sz="43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B9BD5"/>
              </a:buClr>
              <a:buFont typeface="Courier New"/>
              <a:buChar char="o"/>
              <a:tabLst>
                <a:tab pos="298450" algn="l"/>
              </a:tabLst>
            </a:pPr>
            <a:r>
              <a:rPr dirty="0" sz="2800" spc="-10">
                <a:latin typeface="Calibri"/>
                <a:cs typeface="Calibri"/>
              </a:rPr>
              <a:t>Criterion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self </a:t>
            </a:r>
            <a:r>
              <a:rPr dirty="0" sz="2800" spc="-25">
                <a:latin typeface="Calibri"/>
                <a:cs typeface="Calibri"/>
              </a:rPr>
              <a:t>referenced </a:t>
            </a:r>
            <a:r>
              <a:rPr dirty="0" sz="2800" spc="-5">
                <a:latin typeface="Calibri"/>
                <a:cs typeface="Calibri"/>
              </a:rPr>
              <a:t>articles in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Mashable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B9BD5"/>
              </a:buClr>
              <a:buFont typeface="Courier New"/>
              <a:buChar char="o"/>
            </a:pPr>
            <a:endParaRPr sz="4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5B9BD5"/>
              </a:buClr>
              <a:buFont typeface="Courier New"/>
              <a:buChar char="o"/>
              <a:tabLst>
                <a:tab pos="298450" algn="l"/>
              </a:tabLst>
            </a:pPr>
            <a:r>
              <a:rPr dirty="0" sz="2800" spc="-10">
                <a:latin typeface="Calibri"/>
                <a:cs typeface="Calibri"/>
              </a:rPr>
              <a:t>Limited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about </a:t>
            </a:r>
            <a:r>
              <a:rPr dirty="0" sz="2800" spc="-15">
                <a:latin typeface="Calibri"/>
                <a:cs typeface="Calibri"/>
              </a:rPr>
              <a:t>natural </a:t>
            </a:r>
            <a:r>
              <a:rPr dirty="0" sz="2800" spc="-10">
                <a:latin typeface="Calibri"/>
                <a:cs typeface="Calibri"/>
              </a:rPr>
              <a:t>language processing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136" y="1565090"/>
            <a:ext cx="2880380" cy="208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7285" y="1892070"/>
            <a:ext cx="2629223" cy="1907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87" y="0"/>
            <a:ext cx="11450955" cy="10001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Almost </a:t>
            </a:r>
            <a:r>
              <a:rPr dirty="0" sz="3200"/>
              <a:t>80% of </a:t>
            </a:r>
            <a:r>
              <a:rPr dirty="0" sz="3200" spc="-5"/>
              <a:t>the </a:t>
            </a:r>
            <a:r>
              <a:rPr dirty="0" sz="3200" spc="-10"/>
              <a:t>explained variance can </a:t>
            </a:r>
            <a:r>
              <a:rPr dirty="0" sz="3200" spc="-5"/>
              <a:t>be </a:t>
            </a:r>
            <a:r>
              <a:rPr dirty="0" sz="3200" spc="-10"/>
              <a:t>explained </a:t>
            </a:r>
            <a:r>
              <a:rPr dirty="0" sz="3200" spc="-15"/>
              <a:t>by just </a:t>
            </a:r>
            <a:r>
              <a:rPr dirty="0" sz="3200"/>
              <a:t>23 of  </a:t>
            </a:r>
            <a:r>
              <a:rPr dirty="0" sz="3200" spc="-5"/>
              <a:t>the principal</a:t>
            </a:r>
            <a:r>
              <a:rPr dirty="0" sz="3200"/>
              <a:t> </a:t>
            </a:r>
            <a:r>
              <a:rPr dirty="0" sz="3200" spc="-10"/>
              <a:t>components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632765" y="926696"/>
            <a:ext cx="1998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B0F0"/>
                </a:solidFill>
                <a:latin typeface="Calibri"/>
                <a:cs typeface="Calibri"/>
              </a:rPr>
              <a:t>Clustering</a:t>
            </a:r>
            <a:r>
              <a:rPr dirty="0" sz="2000" spc="-4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5840" y="1536296"/>
            <a:ext cx="20535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Number </a:t>
            </a:r>
            <a:r>
              <a:rPr dirty="0" sz="2000" spc="-10" b="1">
                <a:solidFill>
                  <a:srgbClr val="00B0F0"/>
                </a:solidFill>
                <a:latin typeface="Calibri"/>
                <a:cs typeface="Calibri"/>
              </a:rPr>
              <a:t>Cluster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=</a:t>
            </a:r>
            <a:r>
              <a:rPr dirty="0" sz="2000" spc="-5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6020" y="4451434"/>
            <a:ext cx="3106186" cy="2117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29977" y="1195754"/>
            <a:ext cx="30480" cy="5506720"/>
          </a:xfrm>
          <a:custGeom>
            <a:avLst/>
            <a:gdLst/>
            <a:ahLst/>
            <a:cxnLst/>
            <a:rect l="l" t="t" r="r" b="b"/>
            <a:pathLst>
              <a:path w="30479" h="5506720">
                <a:moveTo>
                  <a:pt x="0" y="0"/>
                </a:moveTo>
                <a:lnTo>
                  <a:pt x="30145" y="5506497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6874" y="987764"/>
            <a:ext cx="3993515" cy="901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Dimensionality</a:t>
            </a:r>
            <a:r>
              <a:rPr dirty="0" sz="200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B0F0"/>
                </a:solidFill>
                <a:latin typeface="Calibri"/>
                <a:cs typeface="Calibri"/>
              </a:rPr>
              <a:t>reduction</a:t>
            </a:r>
            <a:endParaRPr sz="2000">
              <a:latin typeface="Calibri"/>
              <a:cs typeface="Calibri"/>
            </a:endParaRPr>
          </a:p>
          <a:p>
            <a:pPr marL="2114550" marR="5080" indent="-490855">
              <a:lnSpc>
                <a:spcPct val="100000"/>
              </a:lnSpc>
              <a:spcBef>
                <a:spcPts val="1614"/>
              </a:spcBef>
            </a:pPr>
            <a:r>
              <a:rPr dirty="0" sz="1200" b="1">
                <a:solidFill>
                  <a:srgbClr val="777777"/>
                </a:solidFill>
                <a:latin typeface="Calibri"/>
                <a:cs typeface="Calibri"/>
              </a:rPr>
              <a:t>Horns </a:t>
            </a:r>
            <a:r>
              <a:rPr dirty="0" sz="1200" spc="-5" b="1">
                <a:solidFill>
                  <a:srgbClr val="777777"/>
                </a:solidFill>
                <a:latin typeface="Calibri"/>
                <a:cs typeface="Calibri"/>
              </a:rPr>
              <a:t>parallel analysis </a:t>
            </a:r>
            <a:r>
              <a:rPr dirty="0" sz="1200" b="1">
                <a:solidFill>
                  <a:srgbClr val="777777"/>
                </a:solidFill>
                <a:latin typeface="Calibri"/>
                <a:cs typeface="Calibri"/>
              </a:rPr>
              <a:t>on </a:t>
            </a:r>
            <a:r>
              <a:rPr dirty="0" sz="1200" spc="-5" b="1">
                <a:solidFill>
                  <a:srgbClr val="777777"/>
                </a:solidFill>
                <a:latin typeface="Calibri"/>
                <a:cs typeface="Calibri"/>
              </a:rPr>
              <a:t>heptathlon  </a:t>
            </a:r>
            <a:r>
              <a:rPr dirty="0" sz="1200" b="1">
                <a:solidFill>
                  <a:srgbClr val="777777"/>
                </a:solidFill>
                <a:latin typeface="Calibri"/>
                <a:cs typeface="Calibri"/>
              </a:rPr>
              <a:t>principal </a:t>
            </a:r>
            <a:r>
              <a:rPr dirty="0" sz="1200" spc="-5" b="1">
                <a:solidFill>
                  <a:srgbClr val="777777"/>
                </a:solidFill>
                <a:latin typeface="Calibri"/>
                <a:cs typeface="Calibri"/>
              </a:rPr>
              <a:t>components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6314" y="4226353"/>
            <a:ext cx="1924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Hierchical</a:t>
            </a:r>
            <a:r>
              <a:rPr dirty="0" u="sng" sz="1800" spc="-65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105" y="2196941"/>
            <a:ext cx="857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35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K</a:t>
            </a:r>
            <a:r>
              <a:rPr dirty="0" u="sng" sz="1800" spc="-5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-</a:t>
            </a:r>
            <a:r>
              <a:rPr dirty="0" u="sng" sz="1800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M</a:t>
            </a:r>
            <a:r>
              <a:rPr dirty="0" u="sng" sz="1800" spc="-10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e</a:t>
            </a:r>
            <a:r>
              <a:rPr dirty="0" u="sng" sz="1800" spc="-5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an</a:t>
            </a:r>
            <a:r>
              <a:rPr dirty="0" u="sng" sz="1800"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0612" y="2842054"/>
            <a:ext cx="3871701" cy="840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77786" y="5119386"/>
            <a:ext cx="3738849" cy="801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385" y="1167988"/>
            <a:ext cx="21094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5B9BD5"/>
                </a:solidFill>
                <a:latin typeface="Calibri"/>
                <a:cs typeface="Calibri"/>
              </a:rPr>
              <a:t>All</a:t>
            </a:r>
            <a:r>
              <a:rPr dirty="0" sz="3200" spc="-70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5B9BD5"/>
                </a:solidFill>
                <a:latin typeface="Calibri"/>
                <a:cs typeface="Calibri"/>
              </a:rPr>
              <a:t>Variables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96315"/>
          </a:xfrm>
          <a:custGeom>
            <a:avLst/>
            <a:gdLst/>
            <a:ahLst/>
            <a:cxnLst/>
            <a:rect l="l" t="t" r="r" b="b"/>
            <a:pathLst>
              <a:path w="12192000" h="996315">
                <a:moveTo>
                  <a:pt x="12026012" y="0"/>
                </a:moveTo>
                <a:lnTo>
                  <a:pt x="165986" y="0"/>
                </a:lnTo>
                <a:lnTo>
                  <a:pt x="121860" y="5929"/>
                </a:lnTo>
                <a:lnTo>
                  <a:pt x="82210" y="22662"/>
                </a:lnTo>
                <a:lnTo>
                  <a:pt x="48616" y="48616"/>
                </a:lnTo>
                <a:lnTo>
                  <a:pt x="22662" y="82210"/>
                </a:lnTo>
                <a:lnTo>
                  <a:pt x="5929" y="121861"/>
                </a:lnTo>
                <a:lnTo>
                  <a:pt x="0" y="165987"/>
                </a:lnTo>
                <a:lnTo>
                  <a:pt x="0" y="829913"/>
                </a:lnTo>
                <a:lnTo>
                  <a:pt x="5929" y="874039"/>
                </a:lnTo>
                <a:lnTo>
                  <a:pt x="22662" y="913691"/>
                </a:lnTo>
                <a:lnTo>
                  <a:pt x="48616" y="947285"/>
                </a:lnTo>
                <a:lnTo>
                  <a:pt x="82210" y="973239"/>
                </a:lnTo>
                <a:lnTo>
                  <a:pt x="121860" y="989972"/>
                </a:lnTo>
                <a:lnTo>
                  <a:pt x="165986" y="995902"/>
                </a:lnTo>
                <a:lnTo>
                  <a:pt x="12026012" y="995902"/>
                </a:lnTo>
                <a:lnTo>
                  <a:pt x="12070138" y="989972"/>
                </a:lnTo>
                <a:lnTo>
                  <a:pt x="12109789" y="973239"/>
                </a:lnTo>
                <a:lnTo>
                  <a:pt x="12143383" y="947285"/>
                </a:lnTo>
                <a:lnTo>
                  <a:pt x="12169337" y="913691"/>
                </a:lnTo>
                <a:lnTo>
                  <a:pt x="12186070" y="874039"/>
                </a:lnTo>
                <a:lnTo>
                  <a:pt x="12192000" y="829913"/>
                </a:lnTo>
                <a:lnTo>
                  <a:pt x="12192000" y="165987"/>
                </a:lnTo>
                <a:lnTo>
                  <a:pt x="12186070" y="121861"/>
                </a:lnTo>
                <a:lnTo>
                  <a:pt x="12169337" y="82210"/>
                </a:lnTo>
                <a:lnTo>
                  <a:pt x="12143383" y="48616"/>
                </a:lnTo>
                <a:lnTo>
                  <a:pt x="12109789" y="22662"/>
                </a:lnTo>
                <a:lnTo>
                  <a:pt x="12070138" y="5929"/>
                </a:lnTo>
                <a:lnTo>
                  <a:pt x="1202601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2078" y="0"/>
            <a:ext cx="55733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Linear</a:t>
            </a:r>
            <a:r>
              <a:rPr dirty="0" sz="6000" spc="-50"/>
              <a:t> </a:t>
            </a:r>
            <a:r>
              <a:rPr dirty="0" sz="6000" spc="-20"/>
              <a:t>Regression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8867608" y="1167988"/>
            <a:ext cx="7035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5B9BD5"/>
                </a:solidFill>
                <a:latin typeface="Calibri"/>
                <a:cs typeface="Calibri"/>
              </a:rPr>
              <a:t>P</a:t>
            </a:r>
            <a:r>
              <a:rPr dirty="0" sz="3200" spc="5" b="1">
                <a:solidFill>
                  <a:srgbClr val="5B9BD5"/>
                </a:solidFill>
                <a:latin typeface="Calibri"/>
                <a:cs typeface="Calibri"/>
              </a:rPr>
              <a:t>C</a:t>
            </a:r>
            <a:r>
              <a:rPr dirty="0" sz="3200" b="1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333" y="2436950"/>
            <a:ext cx="5907006" cy="369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4410" y="2416754"/>
            <a:ext cx="5351646" cy="3604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29977" y="1195754"/>
            <a:ext cx="30480" cy="5506720"/>
          </a:xfrm>
          <a:custGeom>
            <a:avLst/>
            <a:gdLst/>
            <a:ahLst/>
            <a:cxnLst/>
            <a:rect l="l" t="t" r="r" b="b"/>
            <a:pathLst>
              <a:path w="30479" h="5506720">
                <a:moveTo>
                  <a:pt x="0" y="0"/>
                </a:moveTo>
                <a:lnTo>
                  <a:pt x="30145" y="5506497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488" y="0"/>
            <a:ext cx="41694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Classification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3898761" y="2486533"/>
            <a:ext cx="8201582" cy="288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1733" y="2510485"/>
            <a:ext cx="3315513" cy="2780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8761" y="1149413"/>
            <a:ext cx="30480" cy="5506720"/>
          </a:xfrm>
          <a:custGeom>
            <a:avLst/>
            <a:gdLst/>
            <a:ahLst/>
            <a:cxnLst/>
            <a:rect l="l" t="t" r="r" b="b"/>
            <a:pathLst>
              <a:path w="30479" h="5506720">
                <a:moveTo>
                  <a:pt x="0" y="0"/>
                </a:moveTo>
                <a:lnTo>
                  <a:pt x="30145" y="5506497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9761" y="1248375"/>
            <a:ext cx="21094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5B9BD5"/>
                </a:solidFill>
                <a:latin typeface="Calibri"/>
                <a:cs typeface="Calibri"/>
              </a:rPr>
              <a:t>All</a:t>
            </a:r>
            <a:r>
              <a:rPr dirty="0" sz="3200" spc="-70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5B9BD5"/>
                </a:solidFill>
                <a:latin typeface="Calibri"/>
                <a:cs typeface="Calibri"/>
              </a:rPr>
              <a:t>Variables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3449" y="1221117"/>
            <a:ext cx="7035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5B9BD5"/>
                </a:solidFill>
                <a:latin typeface="Calibri"/>
                <a:cs typeface="Calibri"/>
              </a:rPr>
              <a:t>P</a:t>
            </a:r>
            <a:r>
              <a:rPr dirty="0" sz="3200" spc="5" b="1">
                <a:solidFill>
                  <a:srgbClr val="5B9BD5"/>
                </a:solidFill>
                <a:latin typeface="Calibri"/>
                <a:cs typeface="Calibri"/>
              </a:rPr>
              <a:t>C</a:t>
            </a:r>
            <a:r>
              <a:rPr dirty="0" sz="3200" b="1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598" y="52615"/>
            <a:ext cx="11189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TOP </a:t>
            </a:r>
            <a:r>
              <a:rPr dirty="0"/>
              <a:t>5 </a:t>
            </a:r>
            <a:r>
              <a:rPr dirty="0" spc="-15"/>
              <a:t>predictors </a:t>
            </a:r>
            <a:r>
              <a:rPr dirty="0" spc="-20"/>
              <a:t>related to size </a:t>
            </a:r>
            <a:r>
              <a:rPr dirty="0"/>
              <a:t>of </a:t>
            </a:r>
            <a:r>
              <a:rPr dirty="0" spc="-10"/>
              <a:t>news </a:t>
            </a:r>
            <a:r>
              <a:rPr dirty="0"/>
              <a:t>and </a:t>
            </a:r>
            <a:r>
              <a:rPr dirty="0" spc="-5"/>
              <a:t>article</a:t>
            </a:r>
            <a:r>
              <a:rPr dirty="0" spc="110"/>
              <a:t> </a:t>
            </a:r>
            <a:r>
              <a:rPr dirty="0" spc="-20"/>
              <a:t>content</a:t>
            </a:r>
          </a:p>
        </p:txBody>
      </p:sp>
      <p:sp>
        <p:nvSpPr>
          <p:cNvPr id="4" name="object 4"/>
          <p:cNvSpPr/>
          <p:nvPr/>
        </p:nvSpPr>
        <p:spPr>
          <a:xfrm>
            <a:off x="2493877" y="2061992"/>
            <a:ext cx="2912981" cy="444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3058" y="2028115"/>
            <a:ext cx="4184591" cy="4492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5895" y="3719270"/>
            <a:ext cx="10239375" cy="0"/>
          </a:xfrm>
          <a:custGeom>
            <a:avLst/>
            <a:gdLst/>
            <a:ahLst/>
            <a:cxnLst/>
            <a:rect l="l" t="t" r="r" b="b"/>
            <a:pathLst>
              <a:path w="10239375" h="0">
                <a:moveTo>
                  <a:pt x="0" y="1"/>
                </a:moveTo>
                <a:lnTo>
                  <a:pt x="102392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8328" y="909875"/>
            <a:ext cx="49517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0" b="1">
                <a:solidFill>
                  <a:srgbClr val="7F7F7F"/>
                </a:solidFill>
                <a:latin typeface="Calibri"/>
                <a:cs typeface="Calibri"/>
              </a:rPr>
              <a:t>Most importance/Predictive</a:t>
            </a:r>
            <a:r>
              <a:rPr dirty="0" sz="2500" spc="25" b="1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500" spc="-15" b="1">
                <a:solidFill>
                  <a:srgbClr val="7F7F7F"/>
                </a:solidFill>
                <a:latin typeface="Calibri"/>
                <a:cs typeface="Calibri"/>
              </a:rPr>
              <a:t>Features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216" y="1663753"/>
            <a:ext cx="191897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tabLst>
                <a:tab pos="1065530" algn="l"/>
              </a:tabLst>
            </a:pP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Logistic </a:t>
            </a:r>
            <a:r>
              <a:rPr dirty="0" sz="1800" spc="-10">
                <a:solidFill>
                  <a:srgbClr val="5B9BD5"/>
                </a:solidFill>
                <a:latin typeface="Calibri"/>
                <a:cs typeface="Calibri"/>
              </a:rPr>
              <a:t>Regression  </a:t>
            </a:r>
            <a:r>
              <a:rPr dirty="0" sz="1800">
                <a:solidFill>
                  <a:srgbClr val="5B9BD5"/>
                </a:solidFill>
                <a:latin typeface="Calibri"/>
                <a:cs typeface="Calibri"/>
              </a:rPr>
              <a:t>u</a:t>
            </a: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si</a:t>
            </a:r>
            <a:r>
              <a:rPr dirty="0" sz="1800">
                <a:solidFill>
                  <a:srgbClr val="5B9BD5"/>
                </a:solidFill>
                <a:latin typeface="Calibri"/>
                <a:cs typeface="Calibri"/>
              </a:rPr>
              <a:t>ng	</a:t>
            </a:r>
            <a:r>
              <a:rPr dirty="0" sz="1800" spc="-30">
                <a:solidFill>
                  <a:srgbClr val="5B9BD5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5B9BD5"/>
                </a:solidFill>
                <a:latin typeface="Calibri"/>
                <a:cs typeface="Calibri"/>
              </a:rPr>
              <a:t>ec</a:t>
            </a:r>
            <a:r>
              <a:rPr dirty="0" sz="1800" spc="5">
                <a:solidFill>
                  <a:srgbClr val="5B9BD5"/>
                </a:solidFill>
                <a:latin typeface="Calibri"/>
                <a:cs typeface="Calibri"/>
              </a:rPr>
              <a:t>u</a:t>
            </a:r>
            <a:r>
              <a:rPr dirty="0" sz="1800" spc="-35">
                <a:solidFill>
                  <a:srgbClr val="5B9BD5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si</a:t>
            </a:r>
            <a:r>
              <a:rPr dirty="0" sz="1800" spc="-20">
                <a:solidFill>
                  <a:srgbClr val="5B9BD5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5B9BD5"/>
                </a:solidFill>
                <a:latin typeface="Calibri"/>
                <a:cs typeface="Calibri"/>
              </a:rPr>
              <a:t>e  </a:t>
            </a: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elimination</a:t>
            </a:r>
            <a:r>
              <a:rPr dirty="0" sz="1800" spc="-35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(RFECV)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7826" y="1398019"/>
            <a:ext cx="646366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88615" algn="l"/>
                <a:tab pos="4520565" algn="l"/>
                <a:tab pos="5734685" algn="l"/>
              </a:tabLst>
            </a:pPr>
            <a:r>
              <a:rPr dirty="0" sz="3200" spc="-5" b="1">
                <a:solidFill>
                  <a:srgbClr val="5B9BD5"/>
                </a:solidFill>
                <a:latin typeface="Calibri"/>
                <a:cs typeface="Calibri"/>
              </a:rPr>
              <a:t>All</a:t>
            </a:r>
            <a:r>
              <a:rPr dirty="0" sz="3200" spc="5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5B9BD5"/>
                </a:solidFill>
                <a:latin typeface="Calibri"/>
                <a:cs typeface="Calibri"/>
              </a:rPr>
              <a:t>Variables	</a:t>
            </a:r>
            <a:r>
              <a:rPr dirty="0" baseline="-9259" sz="2700" spc="-7">
                <a:solidFill>
                  <a:srgbClr val="5B9BD5"/>
                </a:solidFill>
                <a:latin typeface="Calibri"/>
                <a:cs typeface="Calibri"/>
              </a:rPr>
              <a:t>Random	</a:t>
            </a:r>
            <a:r>
              <a:rPr dirty="0" baseline="-9259" sz="2700" spc="-22">
                <a:solidFill>
                  <a:srgbClr val="5B9BD5"/>
                </a:solidFill>
                <a:latin typeface="Calibri"/>
                <a:cs typeface="Calibri"/>
              </a:rPr>
              <a:t>Forest	</a:t>
            </a:r>
            <a:r>
              <a:rPr dirty="0" baseline="1736" sz="4800" b="1">
                <a:solidFill>
                  <a:srgbClr val="5B9BD5"/>
                </a:solidFill>
                <a:latin typeface="Calibri"/>
                <a:cs typeface="Calibri"/>
              </a:rPr>
              <a:t>PCA</a:t>
            </a:r>
            <a:endParaRPr baseline="1736" sz="4800">
              <a:latin typeface="Calibri"/>
              <a:cs typeface="Calibri"/>
            </a:endParaRPr>
          </a:p>
          <a:p>
            <a:pPr marL="2888615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solidFill>
                  <a:srgbClr val="5B9BD5"/>
                </a:solidFill>
                <a:latin typeface="Calibri"/>
                <a:cs typeface="Calibri"/>
              </a:rPr>
              <a:t>(Optimal </a:t>
            </a:r>
            <a:r>
              <a:rPr dirty="0" sz="1800" spc="-15">
                <a:solidFill>
                  <a:srgbClr val="5B9BD5"/>
                </a:solidFill>
                <a:latin typeface="Calibri"/>
                <a:cs typeface="Calibri"/>
              </a:rPr>
              <a:t>parameters)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186"/>
            <a:ext cx="12192000" cy="6217920"/>
          </a:xfrm>
          <a:custGeom>
            <a:avLst/>
            <a:gdLst/>
            <a:ahLst/>
            <a:cxnLst/>
            <a:rect l="l" t="t" r="r" b="b"/>
            <a:pathLst>
              <a:path w="12192000" h="6217920">
                <a:moveTo>
                  <a:pt x="11155666" y="0"/>
                </a:moveTo>
                <a:lnTo>
                  <a:pt x="1036333" y="0"/>
                </a:lnTo>
                <a:lnTo>
                  <a:pt x="987548" y="1127"/>
                </a:lnTo>
                <a:lnTo>
                  <a:pt x="939343" y="4478"/>
                </a:lnTo>
                <a:lnTo>
                  <a:pt x="891769" y="10002"/>
                </a:lnTo>
                <a:lnTo>
                  <a:pt x="844875" y="17649"/>
                </a:lnTo>
                <a:lnTo>
                  <a:pt x="798711" y="27370"/>
                </a:lnTo>
                <a:lnTo>
                  <a:pt x="753327" y="39114"/>
                </a:lnTo>
                <a:lnTo>
                  <a:pt x="708771" y="52833"/>
                </a:lnTo>
                <a:lnTo>
                  <a:pt x="665095" y="68475"/>
                </a:lnTo>
                <a:lnTo>
                  <a:pt x="622348" y="85992"/>
                </a:lnTo>
                <a:lnTo>
                  <a:pt x="580580" y="105334"/>
                </a:lnTo>
                <a:lnTo>
                  <a:pt x="539840" y="126451"/>
                </a:lnTo>
                <a:lnTo>
                  <a:pt x="500178" y="149293"/>
                </a:lnTo>
                <a:lnTo>
                  <a:pt x="461644" y="173810"/>
                </a:lnTo>
                <a:lnTo>
                  <a:pt x="424288" y="199953"/>
                </a:lnTo>
                <a:lnTo>
                  <a:pt x="388159" y="227671"/>
                </a:lnTo>
                <a:lnTo>
                  <a:pt x="353308" y="256916"/>
                </a:lnTo>
                <a:lnTo>
                  <a:pt x="319783" y="287637"/>
                </a:lnTo>
                <a:lnTo>
                  <a:pt x="287636" y="319785"/>
                </a:lnTo>
                <a:lnTo>
                  <a:pt x="256915" y="353309"/>
                </a:lnTo>
                <a:lnTo>
                  <a:pt x="227670" y="388161"/>
                </a:lnTo>
                <a:lnTo>
                  <a:pt x="199952" y="424289"/>
                </a:lnTo>
                <a:lnTo>
                  <a:pt x="173809" y="461646"/>
                </a:lnTo>
                <a:lnTo>
                  <a:pt x="149292" y="500180"/>
                </a:lnTo>
                <a:lnTo>
                  <a:pt x="126450" y="539842"/>
                </a:lnTo>
                <a:lnTo>
                  <a:pt x="105334" y="580582"/>
                </a:lnTo>
                <a:lnTo>
                  <a:pt x="85992" y="622350"/>
                </a:lnTo>
                <a:lnTo>
                  <a:pt x="68475" y="665098"/>
                </a:lnTo>
                <a:lnTo>
                  <a:pt x="52832" y="708774"/>
                </a:lnTo>
                <a:lnTo>
                  <a:pt x="39114" y="753329"/>
                </a:lnTo>
                <a:lnTo>
                  <a:pt x="27370" y="798714"/>
                </a:lnTo>
                <a:lnTo>
                  <a:pt x="17649" y="844878"/>
                </a:lnTo>
                <a:lnTo>
                  <a:pt x="10002" y="891772"/>
                </a:lnTo>
                <a:lnTo>
                  <a:pt x="4478" y="939346"/>
                </a:lnTo>
                <a:lnTo>
                  <a:pt x="1127" y="987551"/>
                </a:lnTo>
                <a:lnTo>
                  <a:pt x="0" y="1036336"/>
                </a:lnTo>
                <a:lnTo>
                  <a:pt x="0" y="5181583"/>
                </a:lnTo>
                <a:lnTo>
                  <a:pt x="1127" y="5230368"/>
                </a:lnTo>
                <a:lnTo>
                  <a:pt x="4478" y="5278573"/>
                </a:lnTo>
                <a:lnTo>
                  <a:pt x="10002" y="5326147"/>
                </a:lnTo>
                <a:lnTo>
                  <a:pt x="17649" y="5373041"/>
                </a:lnTo>
                <a:lnTo>
                  <a:pt x="27370" y="5419205"/>
                </a:lnTo>
                <a:lnTo>
                  <a:pt x="39114" y="5464590"/>
                </a:lnTo>
                <a:lnTo>
                  <a:pt x="52832" y="5509145"/>
                </a:lnTo>
                <a:lnTo>
                  <a:pt x="68475" y="5552822"/>
                </a:lnTo>
                <a:lnTo>
                  <a:pt x="85992" y="5595569"/>
                </a:lnTo>
                <a:lnTo>
                  <a:pt x="105334" y="5637337"/>
                </a:lnTo>
                <a:lnTo>
                  <a:pt x="126450" y="5678078"/>
                </a:lnTo>
                <a:lnTo>
                  <a:pt x="149292" y="5717740"/>
                </a:lnTo>
                <a:lnTo>
                  <a:pt x="173809" y="5756274"/>
                </a:lnTo>
                <a:lnTo>
                  <a:pt x="199952" y="5793630"/>
                </a:lnTo>
                <a:lnTo>
                  <a:pt x="227670" y="5829758"/>
                </a:lnTo>
                <a:lnTo>
                  <a:pt x="256915" y="5864610"/>
                </a:lnTo>
                <a:lnTo>
                  <a:pt x="287636" y="5898134"/>
                </a:lnTo>
                <a:lnTo>
                  <a:pt x="319783" y="5930282"/>
                </a:lnTo>
                <a:lnTo>
                  <a:pt x="353308" y="5961003"/>
                </a:lnTo>
                <a:lnTo>
                  <a:pt x="388159" y="5990248"/>
                </a:lnTo>
                <a:lnTo>
                  <a:pt x="424288" y="6017966"/>
                </a:lnTo>
                <a:lnTo>
                  <a:pt x="461644" y="6044109"/>
                </a:lnTo>
                <a:lnTo>
                  <a:pt x="500178" y="6068626"/>
                </a:lnTo>
                <a:lnTo>
                  <a:pt x="539840" y="6091468"/>
                </a:lnTo>
                <a:lnTo>
                  <a:pt x="580580" y="6112585"/>
                </a:lnTo>
                <a:lnTo>
                  <a:pt x="622348" y="6131926"/>
                </a:lnTo>
                <a:lnTo>
                  <a:pt x="665095" y="6149443"/>
                </a:lnTo>
                <a:lnTo>
                  <a:pt x="708771" y="6165086"/>
                </a:lnTo>
                <a:lnTo>
                  <a:pt x="753327" y="6178804"/>
                </a:lnTo>
                <a:lnTo>
                  <a:pt x="798711" y="6190549"/>
                </a:lnTo>
                <a:lnTo>
                  <a:pt x="844875" y="6200269"/>
                </a:lnTo>
                <a:lnTo>
                  <a:pt x="891769" y="6207916"/>
                </a:lnTo>
                <a:lnTo>
                  <a:pt x="939343" y="6213440"/>
                </a:lnTo>
                <a:lnTo>
                  <a:pt x="987548" y="6216791"/>
                </a:lnTo>
                <a:lnTo>
                  <a:pt x="1036333" y="6217919"/>
                </a:lnTo>
                <a:lnTo>
                  <a:pt x="11155666" y="6217919"/>
                </a:lnTo>
                <a:lnTo>
                  <a:pt x="11204450" y="6216791"/>
                </a:lnTo>
                <a:lnTo>
                  <a:pt x="11252655" y="6213440"/>
                </a:lnTo>
                <a:lnTo>
                  <a:pt x="11300229" y="6207916"/>
                </a:lnTo>
                <a:lnTo>
                  <a:pt x="11347123" y="6200269"/>
                </a:lnTo>
                <a:lnTo>
                  <a:pt x="11393287" y="6190549"/>
                </a:lnTo>
                <a:lnTo>
                  <a:pt x="11438672" y="6178804"/>
                </a:lnTo>
                <a:lnTo>
                  <a:pt x="11483227" y="6165086"/>
                </a:lnTo>
                <a:lnTo>
                  <a:pt x="11526903" y="6149443"/>
                </a:lnTo>
                <a:lnTo>
                  <a:pt x="11569650" y="6131926"/>
                </a:lnTo>
                <a:lnTo>
                  <a:pt x="11611419" y="6112585"/>
                </a:lnTo>
                <a:lnTo>
                  <a:pt x="11652159" y="6091468"/>
                </a:lnTo>
                <a:lnTo>
                  <a:pt x="11691821" y="6068626"/>
                </a:lnTo>
                <a:lnTo>
                  <a:pt x="11730355" y="6044109"/>
                </a:lnTo>
                <a:lnTo>
                  <a:pt x="11767711" y="6017966"/>
                </a:lnTo>
                <a:lnTo>
                  <a:pt x="11803839" y="5990248"/>
                </a:lnTo>
                <a:lnTo>
                  <a:pt x="11838691" y="5961003"/>
                </a:lnTo>
                <a:lnTo>
                  <a:pt x="11872215" y="5930282"/>
                </a:lnTo>
                <a:lnTo>
                  <a:pt x="11904363" y="5898134"/>
                </a:lnTo>
                <a:lnTo>
                  <a:pt x="11935084" y="5864610"/>
                </a:lnTo>
                <a:lnTo>
                  <a:pt x="11964328" y="5829758"/>
                </a:lnTo>
                <a:lnTo>
                  <a:pt x="11992047" y="5793630"/>
                </a:lnTo>
                <a:lnTo>
                  <a:pt x="12018190" y="5756274"/>
                </a:lnTo>
                <a:lnTo>
                  <a:pt x="12042707" y="5717740"/>
                </a:lnTo>
                <a:lnTo>
                  <a:pt x="12065549" y="5678078"/>
                </a:lnTo>
                <a:lnTo>
                  <a:pt x="12086665" y="5637337"/>
                </a:lnTo>
                <a:lnTo>
                  <a:pt x="12106007" y="5595569"/>
                </a:lnTo>
                <a:lnTo>
                  <a:pt x="12123524" y="5552822"/>
                </a:lnTo>
                <a:lnTo>
                  <a:pt x="12139166" y="5509145"/>
                </a:lnTo>
                <a:lnTo>
                  <a:pt x="12152885" y="5464590"/>
                </a:lnTo>
                <a:lnTo>
                  <a:pt x="12164629" y="5419205"/>
                </a:lnTo>
                <a:lnTo>
                  <a:pt x="12174350" y="5373041"/>
                </a:lnTo>
                <a:lnTo>
                  <a:pt x="12181997" y="5326147"/>
                </a:lnTo>
                <a:lnTo>
                  <a:pt x="12187521" y="5278573"/>
                </a:lnTo>
                <a:lnTo>
                  <a:pt x="12190872" y="5230368"/>
                </a:lnTo>
                <a:lnTo>
                  <a:pt x="12192000" y="5181583"/>
                </a:lnTo>
                <a:lnTo>
                  <a:pt x="12192000" y="1036336"/>
                </a:lnTo>
                <a:lnTo>
                  <a:pt x="12190872" y="987551"/>
                </a:lnTo>
                <a:lnTo>
                  <a:pt x="12187521" y="939346"/>
                </a:lnTo>
                <a:lnTo>
                  <a:pt x="12181997" y="891772"/>
                </a:lnTo>
                <a:lnTo>
                  <a:pt x="12174350" y="844878"/>
                </a:lnTo>
                <a:lnTo>
                  <a:pt x="12164629" y="798714"/>
                </a:lnTo>
                <a:lnTo>
                  <a:pt x="12152885" y="753329"/>
                </a:lnTo>
                <a:lnTo>
                  <a:pt x="12139166" y="708774"/>
                </a:lnTo>
                <a:lnTo>
                  <a:pt x="12123524" y="665098"/>
                </a:lnTo>
                <a:lnTo>
                  <a:pt x="12106007" y="622350"/>
                </a:lnTo>
                <a:lnTo>
                  <a:pt x="12086665" y="580582"/>
                </a:lnTo>
                <a:lnTo>
                  <a:pt x="12065549" y="539842"/>
                </a:lnTo>
                <a:lnTo>
                  <a:pt x="12042707" y="500180"/>
                </a:lnTo>
                <a:lnTo>
                  <a:pt x="12018190" y="461646"/>
                </a:lnTo>
                <a:lnTo>
                  <a:pt x="11992047" y="424289"/>
                </a:lnTo>
                <a:lnTo>
                  <a:pt x="11964328" y="388161"/>
                </a:lnTo>
                <a:lnTo>
                  <a:pt x="11935084" y="353309"/>
                </a:lnTo>
                <a:lnTo>
                  <a:pt x="11904363" y="319785"/>
                </a:lnTo>
                <a:lnTo>
                  <a:pt x="11872215" y="287637"/>
                </a:lnTo>
                <a:lnTo>
                  <a:pt x="11838691" y="256916"/>
                </a:lnTo>
                <a:lnTo>
                  <a:pt x="11803839" y="227671"/>
                </a:lnTo>
                <a:lnTo>
                  <a:pt x="11767711" y="199953"/>
                </a:lnTo>
                <a:lnTo>
                  <a:pt x="11730355" y="173810"/>
                </a:lnTo>
                <a:lnTo>
                  <a:pt x="11691821" y="149293"/>
                </a:lnTo>
                <a:lnTo>
                  <a:pt x="11652159" y="126451"/>
                </a:lnTo>
                <a:lnTo>
                  <a:pt x="11611419" y="105334"/>
                </a:lnTo>
                <a:lnTo>
                  <a:pt x="11569650" y="85992"/>
                </a:lnTo>
                <a:lnTo>
                  <a:pt x="11526903" y="68475"/>
                </a:lnTo>
                <a:lnTo>
                  <a:pt x="11483227" y="52833"/>
                </a:lnTo>
                <a:lnTo>
                  <a:pt x="11438672" y="39114"/>
                </a:lnTo>
                <a:lnTo>
                  <a:pt x="11393287" y="27370"/>
                </a:lnTo>
                <a:lnTo>
                  <a:pt x="11347123" y="17649"/>
                </a:lnTo>
                <a:lnTo>
                  <a:pt x="11300229" y="10002"/>
                </a:lnTo>
                <a:lnTo>
                  <a:pt x="11252655" y="4478"/>
                </a:lnTo>
                <a:lnTo>
                  <a:pt x="11204450" y="1127"/>
                </a:lnTo>
                <a:lnTo>
                  <a:pt x="1115566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143" y="544540"/>
            <a:ext cx="93167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/>
              <a:t>NLP: </a:t>
            </a:r>
            <a:r>
              <a:rPr dirty="0" sz="4500" spc="-10"/>
              <a:t>Predicting </a:t>
            </a:r>
            <a:r>
              <a:rPr dirty="0" sz="4500" spc="-5"/>
              <a:t>with </a:t>
            </a:r>
            <a:r>
              <a:rPr dirty="0" sz="4500"/>
              <a:t>the </a:t>
            </a:r>
            <a:r>
              <a:rPr dirty="0" sz="4500" spc="-5"/>
              <a:t>article</a:t>
            </a:r>
            <a:r>
              <a:rPr dirty="0" sz="4500" spc="-65"/>
              <a:t> </a:t>
            </a:r>
            <a:r>
              <a:rPr dirty="0" sz="4500" spc="-25"/>
              <a:t>content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375914" y="1729030"/>
            <a:ext cx="11384915" cy="464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8805" indent="-457834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98805" algn="l"/>
                <a:tab pos="599440" algn="l"/>
                <a:tab pos="2731770" algn="l"/>
                <a:tab pos="3031490" algn="l"/>
              </a:tabLst>
            </a:pP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Scraping	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/	URL s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  <a:p>
            <a:pPr marL="523875" indent="-457834">
              <a:lnSpc>
                <a:spcPct val="100000"/>
              </a:lnSpc>
              <a:spcBef>
                <a:spcPts val="2405"/>
              </a:spcBef>
              <a:buFont typeface="Wingdings"/>
              <a:buChar char=""/>
              <a:tabLst>
                <a:tab pos="523875" algn="l"/>
                <a:tab pos="524510" algn="l"/>
              </a:tabLst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Features extracted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 TITLE (TF-IDF), plus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filtering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8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"/>
            </a:pPr>
            <a:endParaRPr sz="2700">
              <a:latin typeface="Times New Roman"/>
              <a:cs typeface="Times New Roman"/>
            </a:endParaRPr>
          </a:p>
          <a:p>
            <a:pPr marL="513080" indent="-457834">
              <a:lnSpc>
                <a:spcPct val="100000"/>
              </a:lnSpc>
              <a:buFont typeface="Wingdings"/>
              <a:buChar char=""/>
              <a:tabLst>
                <a:tab pos="513080" algn="l"/>
                <a:tab pos="513715" algn="l"/>
              </a:tabLst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Features extracted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BODY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(TF-IDF), plus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filtering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"/>
            </a:pPr>
            <a:endParaRPr sz="3300">
              <a:latin typeface="Times New Roman"/>
              <a:cs typeface="Times New Roman"/>
            </a:endParaRPr>
          </a:p>
          <a:p>
            <a:pPr marL="523875" indent="-457834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23875" algn="l"/>
                <a:tab pos="524510" algn="l"/>
              </a:tabLst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Modelling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Naive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Bayes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469900" marR="609600" indent="-457200">
              <a:lnSpc>
                <a:spcPts val="3329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Sentimental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Analysis in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order to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relative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content 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appear in the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800">
              <a:latin typeface="Calibri"/>
              <a:cs typeface="Calibri"/>
            </a:endParaRPr>
          </a:p>
          <a:p>
            <a:pPr marL="6809740">
              <a:lnSpc>
                <a:spcPct val="100000"/>
              </a:lnSpc>
              <a:spcBef>
                <a:spcPts val="12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on 2000 articles of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31043" y="1192475"/>
            <a:ext cx="3787023" cy="255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99736" y="4051499"/>
            <a:ext cx="4239580" cy="27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3397" y="2922478"/>
            <a:ext cx="5844802" cy="3287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3377" y="955726"/>
            <a:ext cx="9765030" cy="124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18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77777"/>
                </a:solidFill>
                <a:latin typeface="Calibri"/>
                <a:cs typeface="Calibri"/>
              </a:rPr>
              <a:t>ROC CURVES FOR </a:t>
            </a:r>
            <a:r>
              <a:rPr dirty="0" sz="1200" spc="-20" b="1">
                <a:solidFill>
                  <a:srgbClr val="777777"/>
                </a:solidFill>
                <a:latin typeface="Calibri"/>
                <a:cs typeface="Calibri"/>
              </a:rPr>
              <a:t>BAYESIAN</a:t>
            </a:r>
            <a:r>
              <a:rPr dirty="0" sz="1200" spc="-45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777777"/>
                </a:solidFill>
                <a:latin typeface="Calibri"/>
                <a:cs typeface="Calibri"/>
              </a:rPr>
              <a:t>MODELS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4060"/>
              </a:lnSpc>
            </a:pPr>
            <a:r>
              <a:rPr dirty="0" sz="3600" spc="-5" b="1">
                <a:solidFill>
                  <a:srgbClr val="5B9BD5"/>
                </a:solidFill>
                <a:latin typeface="Calibri"/>
                <a:cs typeface="Calibri"/>
              </a:rPr>
              <a:t>NLP: Predicting </a:t>
            </a:r>
            <a:r>
              <a:rPr dirty="0" sz="3600" b="1">
                <a:solidFill>
                  <a:srgbClr val="5B9BD5"/>
                </a:solidFill>
                <a:latin typeface="Calibri"/>
                <a:cs typeface="Calibri"/>
              </a:rPr>
              <a:t>with</a:t>
            </a:r>
            <a:r>
              <a:rPr dirty="0" sz="3600" spc="5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5B9BD5"/>
                </a:solidFill>
                <a:latin typeface="Calibri"/>
                <a:cs typeface="Calibri"/>
              </a:rPr>
              <a:t>the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3600" spc="-5" b="1">
                <a:solidFill>
                  <a:srgbClr val="5B9BD5"/>
                </a:solidFill>
                <a:latin typeface="Calibri"/>
                <a:cs typeface="Calibri"/>
              </a:rPr>
              <a:t>article</a:t>
            </a:r>
            <a:r>
              <a:rPr dirty="0" sz="3600" spc="-10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5B9BD5"/>
                </a:solidFill>
                <a:latin typeface="Calibri"/>
                <a:cs typeface="Calibri"/>
              </a:rPr>
              <a:t>content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9983" y="3853887"/>
            <a:ext cx="2435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77777"/>
                </a:solidFill>
                <a:latin typeface="Calibri"/>
                <a:cs typeface="Calibri"/>
              </a:rPr>
              <a:t>RRECISION-RECALL CURVE</a:t>
            </a:r>
            <a:r>
              <a:rPr dirty="0" sz="1200" spc="-45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777777"/>
                </a:solidFill>
                <a:latin typeface="Calibri"/>
                <a:cs typeface="Calibri"/>
              </a:rPr>
              <a:t>BERNOULLI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598" y="52615"/>
            <a:ext cx="85331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Accuracy </a:t>
            </a:r>
            <a:r>
              <a:rPr dirty="0" spc="-15"/>
              <a:t>score </a:t>
            </a:r>
            <a:r>
              <a:rPr dirty="0" spc="-10"/>
              <a:t>almost </a:t>
            </a:r>
            <a:r>
              <a:rPr dirty="0" spc="-5"/>
              <a:t>90% </a:t>
            </a:r>
            <a:r>
              <a:rPr dirty="0"/>
              <a:t>- Bernoulli</a:t>
            </a:r>
            <a:r>
              <a:rPr dirty="0" spc="-35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2010" y="3418767"/>
            <a:ext cx="5245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0000"/>
                </a:solidFill>
                <a:latin typeface="Calibri"/>
                <a:cs typeface="Calibri"/>
              </a:rPr>
              <a:t>0.87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69" y="1178456"/>
            <a:ext cx="9617710" cy="167005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6470"/>
              </a:lnSpc>
              <a:spcBef>
                <a:spcPts val="320"/>
              </a:spcBef>
              <a:tabLst>
                <a:tab pos="4036060" algn="l"/>
              </a:tabLst>
            </a:pPr>
            <a:r>
              <a:rPr dirty="0" sz="5400" spc="-15">
                <a:solidFill>
                  <a:srgbClr val="00B0F0"/>
                </a:solidFill>
              </a:rPr>
              <a:t>Let </a:t>
            </a:r>
            <a:r>
              <a:rPr dirty="0" sz="5400">
                <a:solidFill>
                  <a:srgbClr val="00B0F0"/>
                </a:solidFill>
              </a:rPr>
              <a:t>us</a:t>
            </a:r>
            <a:r>
              <a:rPr dirty="0" sz="5400" spc="25">
                <a:solidFill>
                  <a:srgbClr val="00B0F0"/>
                </a:solidFill>
              </a:rPr>
              <a:t> </a:t>
            </a:r>
            <a:r>
              <a:rPr dirty="0" sz="5400" spc="-15">
                <a:solidFill>
                  <a:srgbClr val="00B0F0"/>
                </a:solidFill>
              </a:rPr>
              <a:t>what</a:t>
            </a:r>
            <a:r>
              <a:rPr dirty="0" sz="5400" spc="10">
                <a:solidFill>
                  <a:srgbClr val="00B0F0"/>
                </a:solidFill>
              </a:rPr>
              <a:t> </a:t>
            </a:r>
            <a:r>
              <a:rPr dirty="0" sz="5400" spc="-5">
                <a:solidFill>
                  <a:srgbClr val="00B0F0"/>
                </a:solidFill>
              </a:rPr>
              <a:t>is	happening with </a:t>
            </a:r>
            <a:r>
              <a:rPr dirty="0" sz="5400">
                <a:solidFill>
                  <a:srgbClr val="00B0F0"/>
                </a:solidFill>
              </a:rPr>
              <a:t>the  </a:t>
            </a:r>
            <a:r>
              <a:rPr dirty="0" sz="5400" spc="-5">
                <a:solidFill>
                  <a:srgbClr val="00B0F0"/>
                </a:solidFill>
              </a:rPr>
              <a:t>title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025204" y="2759890"/>
            <a:ext cx="3177090" cy="325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2774674"/>
            <a:ext cx="11607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4812" y="1176072"/>
            <a:ext cx="4606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7F7F7F"/>
                </a:solidFill>
                <a:latin typeface="Calibri"/>
                <a:cs typeface="Calibri"/>
              </a:rPr>
              <a:t>NLP: sentimenal</a:t>
            </a:r>
            <a:r>
              <a:rPr dirty="0" sz="3600" spc="-50" b="1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7F7F7F"/>
                </a:solidFill>
                <a:latin typeface="Calibri"/>
                <a:cs typeface="Calibri"/>
              </a:rPr>
              <a:t>analisis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099" y="2239976"/>
            <a:ext cx="1561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777777"/>
                </a:solidFill>
                <a:latin typeface="Calibri"/>
                <a:cs typeface="Calibri"/>
              </a:rPr>
              <a:t>Score</a:t>
            </a:r>
            <a:r>
              <a:rPr dirty="0" sz="2000" spc="-45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777777"/>
                </a:solidFill>
                <a:latin typeface="Calibri"/>
                <a:cs typeface="Calibri"/>
              </a:rPr>
              <a:t>negative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9986" y="2176796"/>
            <a:ext cx="1493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777777"/>
                </a:solidFill>
                <a:latin typeface="Calibri"/>
                <a:cs typeface="Calibri"/>
              </a:rPr>
              <a:t>Score</a:t>
            </a:r>
            <a:r>
              <a:rPr dirty="0" sz="2000" spc="-45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777777"/>
                </a:solidFill>
                <a:latin typeface="Calibri"/>
                <a:cs typeface="Calibri"/>
              </a:rPr>
              <a:t>positive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6002" y="2239976"/>
            <a:ext cx="13747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777777"/>
                </a:solidFill>
                <a:latin typeface="Calibri"/>
                <a:cs typeface="Calibri"/>
              </a:rPr>
              <a:t>Score</a:t>
            </a:r>
            <a:r>
              <a:rPr dirty="0" sz="2000" spc="-70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777777"/>
                </a:solidFill>
                <a:latin typeface="Calibri"/>
                <a:cs typeface="Calibri"/>
              </a:rPr>
              <a:t>neutro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6029" y="0"/>
            <a:ext cx="9918065" cy="11245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pc="-10"/>
              <a:t>There </a:t>
            </a:r>
            <a:r>
              <a:rPr dirty="0"/>
              <a:t>is a </a:t>
            </a:r>
            <a:r>
              <a:rPr dirty="0" spc="-5"/>
              <a:t>positive </a:t>
            </a:r>
            <a:r>
              <a:rPr dirty="0" spc="-10"/>
              <a:t>correlation between </a:t>
            </a:r>
            <a:r>
              <a:rPr dirty="0"/>
              <a:t>social </a:t>
            </a:r>
            <a:r>
              <a:rPr dirty="0" spc="-10"/>
              <a:t>shares  news </a:t>
            </a:r>
            <a:r>
              <a:rPr dirty="0"/>
              <a:t>and </a:t>
            </a:r>
            <a:r>
              <a:rPr dirty="0" spc="-15"/>
              <a:t>score </a:t>
            </a:r>
            <a:r>
              <a:rPr dirty="0" spc="-5"/>
              <a:t>positive </a:t>
            </a:r>
            <a:r>
              <a:rPr dirty="0"/>
              <a:t>in the title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82094" y="6099919"/>
            <a:ext cx="4323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F7F7F"/>
                </a:solidFill>
                <a:latin typeface="Calibri"/>
                <a:cs typeface="Calibri"/>
              </a:rPr>
              <a:t>Based on 2000 articles of the</a:t>
            </a:r>
            <a:r>
              <a:rPr dirty="0" sz="24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7F7F7F"/>
                </a:solidFill>
                <a:latin typeface="Calibri"/>
                <a:cs typeface="Calibri"/>
              </a:rPr>
              <a:t>news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189" y="2906979"/>
            <a:ext cx="9526297" cy="2360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1035" y="4497048"/>
            <a:ext cx="1094740" cy="344805"/>
          </a:xfrm>
          <a:custGeom>
            <a:avLst/>
            <a:gdLst/>
            <a:ahLst/>
            <a:cxnLst/>
            <a:rect l="l" t="t" r="r" b="b"/>
            <a:pathLst>
              <a:path w="1094740" h="344804">
                <a:moveTo>
                  <a:pt x="0" y="172387"/>
                </a:moveTo>
                <a:lnTo>
                  <a:pt x="16710" y="129940"/>
                </a:lnTo>
                <a:lnTo>
                  <a:pt x="64106" y="91347"/>
                </a:lnTo>
                <a:lnTo>
                  <a:pt x="98029" y="73898"/>
                </a:lnTo>
                <a:lnTo>
                  <a:pt x="138085" y="57897"/>
                </a:lnTo>
                <a:lnTo>
                  <a:pt x="183762" y="43506"/>
                </a:lnTo>
                <a:lnTo>
                  <a:pt x="234547" y="30886"/>
                </a:lnTo>
                <a:lnTo>
                  <a:pt x="289927" y="20197"/>
                </a:lnTo>
                <a:lnTo>
                  <a:pt x="349389" y="11603"/>
                </a:lnTo>
                <a:lnTo>
                  <a:pt x="412420" y="5264"/>
                </a:lnTo>
                <a:lnTo>
                  <a:pt x="478508" y="1343"/>
                </a:lnTo>
                <a:lnTo>
                  <a:pt x="547141" y="0"/>
                </a:lnTo>
                <a:lnTo>
                  <a:pt x="615773" y="1343"/>
                </a:lnTo>
                <a:lnTo>
                  <a:pt x="681861" y="5264"/>
                </a:lnTo>
                <a:lnTo>
                  <a:pt x="744892" y="11603"/>
                </a:lnTo>
                <a:lnTo>
                  <a:pt x="804354" y="20197"/>
                </a:lnTo>
                <a:lnTo>
                  <a:pt x="859734" y="30886"/>
                </a:lnTo>
                <a:lnTo>
                  <a:pt x="910519" y="43506"/>
                </a:lnTo>
                <a:lnTo>
                  <a:pt x="956196" y="57897"/>
                </a:lnTo>
                <a:lnTo>
                  <a:pt x="996252" y="73898"/>
                </a:lnTo>
                <a:lnTo>
                  <a:pt x="1030175" y="91347"/>
                </a:lnTo>
                <a:lnTo>
                  <a:pt x="1077571" y="129940"/>
                </a:lnTo>
                <a:lnTo>
                  <a:pt x="1094282" y="172387"/>
                </a:lnTo>
                <a:lnTo>
                  <a:pt x="1090019" y="194010"/>
                </a:lnTo>
                <a:lnTo>
                  <a:pt x="1057453" y="234692"/>
                </a:lnTo>
                <a:lnTo>
                  <a:pt x="996252" y="270875"/>
                </a:lnTo>
                <a:lnTo>
                  <a:pt x="956196" y="286876"/>
                </a:lnTo>
                <a:lnTo>
                  <a:pt x="910519" y="301267"/>
                </a:lnTo>
                <a:lnTo>
                  <a:pt x="859734" y="313887"/>
                </a:lnTo>
                <a:lnTo>
                  <a:pt x="804354" y="324576"/>
                </a:lnTo>
                <a:lnTo>
                  <a:pt x="744892" y="333170"/>
                </a:lnTo>
                <a:lnTo>
                  <a:pt x="681861" y="339509"/>
                </a:lnTo>
                <a:lnTo>
                  <a:pt x="615773" y="343430"/>
                </a:lnTo>
                <a:lnTo>
                  <a:pt x="547141" y="344774"/>
                </a:lnTo>
                <a:lnTo>
                  <a:pt x="478508" y="343430"/>
                </a:lnTo>
                <a:lnTo>
                  <a:pt x="412420" y="339509"/>
                </a:lnTo>
                <a:lnTo>
                  <a:pt x="349389" y="333170"/>
                </a:lnTo>
                <a:lnTo>
                  <a:pt x="289927" y="324576"/>
                </a:lnTo>
                <a:lnTo>
                  <a:pt x="234547" y="313887"/>
                </a:lnTo>
                <a:lnTo>
                  <a:pt x="183762" y="301267"/>
                </a:lnTo>
                <a:lnTo>
                  <a:pt x="138085" y="286876"/>
                </a:lnTo>
                <a:lnTo>
                  <a:pt x="98029" y="270875"/>
                </a:lnTo>
                <a:lnTo>
                  <a:pt x="64106" y="253426"/>
                </a:lnTo>
                <a:lnTo>
                  <a:pt x="16710" y="214833"/>
                </a:lnTo>
                <a:lnTo>
                  <a:pt x="0" y="17238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8176" y="3112557"/>
            <a:ext cx="1094740" cy="344805"/>
          </a:xfrm>
          <a:custGeom>
            <a:avLst/>
            <a:gdLst/>
            <a:ahLst/>
            <a:cxnLst/>
            <a:rect l="l" t="t" r="r" b="b"/>
            <a:pathLst>
              <a:path w="1094740" h="344804">
                <a:moveTo>
                  <a:pt x="0" y="172387"/>
                </a:moveTo>
                <a:lnTo>
                  <a:pt x="16710" y="129940"/>
                </a:lnTo>
                <a:lnTo>
                  <a:pt x="64106" y="91347"/>
                </a:lnTo>
                <a:lnTo>
                  <a:pt x="98029" y="73898"/>
                </a:lnTo>
                <a:lnTo>
                  <a:pt x="138085" y="57897"/>
                </a:lnTo>
                <a:lnTo>
                  <a:pt x="183762" y="43506"/>
                </a:lnTo>
                <a:lnTo>
                  <a:pt x="234547" y="30886"/>
                </a:lnTo>
                <a:lnTo>
                  <a:pt x="289927" y="20197"/>
                </a:lnTo>
                <a:lnTo>
                  <a:pt x="349389" y="11603"/>
                </a:lnTo>
                <a:lnTo>
                  <a:pt x="412420" y="5264"/>
                </a:lnTo>
                <a:lnTo>
                  <a:pt x="478508" y="1343"/>
                </a:lnTo>
                <a:lnTo>
                  <a:pt x="547141" y="0"/>
                </a:lnTo>
                <a:lnTo>
                  <a:pt x="615773" y="1343"/>
                </a:lnTo>
                <a:lnTo>
                  <a:pt x="681861" y="5264"/>
                </a:lnTo>
                <a:lnTo>
                  <a:pt x="744892" y="11603"/>
                </a:lnTo>
                <a:lnTo>
                  <a:pt x="804354" y="20197"/>
                </a:lnTo>
                <a:lnTo>
                  <a:pt x="859734" y="30886"/>
                </a:lnTo>
                <a:lnTo>
                  <a:pt x="910519" y="43506"/>
                </a:lnTo>
                <a:lnTo>
                  <a:pt x="956196" y="57897"/>
                </a:lnTo>
                <a:lnTo>
                  <a:pt x="996252" y="73898"/>
                </a:lnTo>
                <a:lnTo>
                  <a:pt x="1030175" y="91347"/>
                </a:lnTo>
                <a:lnTo>
                  <a:pt x="1077571" y="129940"/>
                </a:lnTo>
                <a:lnTo>
                  <a:pt x="1094282" y="172387"/>
                </a:lnTo>
                <a:lnTo>
                  <a:pt x="1090019" y="194010"/>
                </a:lnTo>
                <a:lnTo>
                  <a:pt x="1057453" y="234692"/>
                </a:lnTo>
                <a:lnTo>
                  <a:pt x="996252" y="270875"/>
                </a:lnTo>
                <a:lnTo>
                  <a:pt x="956196" y="286876"/>
                </a:lnTo>
                <a:lnTo>
                  <a:pt x="910519" y="301267"/>
                </a:lnTo>
                <a:lnTo>
                  <a:pt x="859734" y="313887"/>
                </a:lnTo>
                <a:lnTo>
                  <a:pt x="804354" y="324576"/>
                </a:lnTo>
                <a:lnTo>
                  <a:pt x="744892" y="333170"/>
                </a:lnTo>
                <a:lnTo>
                  <a:pt x="681861" y="339509"/>
                </a:lnTo>
                <a:lnTo>
                  <a:pt x="615773" y="343430"/>
                </a:lnTo>
                <a:lnTo>
                  <a:pt x="547141" y="344774"/>
                </a:lnTo>
                <a:lnTo>
                  <a:pt x="478508" y="343430"/>
                </a:lnTo>
                <a:lnTo>
                  <a:pt x="412420" y="339509"/>
                </a:lnTo>
                <a:lnTo>
                  <a:pt x="349389" y="333170"/>
                </a:lnTo>
                <a:lnTo>
                  <a:pt x="289927" y="324576"/>
                </a:lnTo>
                <a:lnTo>
                  <a:pt x="234547" y="313887"/>
                </a:lnTo>
                <a:lnTo>
                  <a:pt x="183762" y="301267"/>
                </a:lnTo>
                <a:lnTo>
                  <a:pt x="138085" y="286876"/>
                </a:lnTo>
                <a:lnTo>
                  <a:pt x="98029" y="270875"/>
                </a:lnTo>
                <a:lnTo>
                  <a:pt x="64106" y="253426"/>
                </a:lnTo>
                <a:lnTo>
                  <a:pt x="16710" y="214833"/>
                </a:lnTo>
                <a:lnTo>
                  <a:pt x="0" y="17238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8975" y="4302175"/>
            <a:ext cx="509905" cy="314960"/>
          </a:xfrm>
          <a:custGeom>
            <a:avLst/>
            <a:gdLst/>
            <a:ahLst/>
            <a:cxnLst/>
            <a:rect l="l" t="t" r="r" b="b"/>
            <a:pathLst>
              <a:path w="509905" h="314960">
                <a:moveTo>
                  <a:pt x="0" y="157397"/>
                </a:moveTo>
                <a:lnTo>
                  <a:pt x="25901" y="88177"/>
                </a:lnTo>
                <a:lnTo>
                  <a:pt x="55984" y="58953"/>
                </a:lnTo>
                <a:lnTo>
                  <a:pt x="95448" y="34578"/>
                </a:lnTo>
                <a:lnTo>
                  <a:pt x="142764" y="15998"/>
                </a:lnTo>
                <a:lnTo>
                  <a:pt x="196402" y="4156"/>
                </a:lnTo>
                <a:lnTo>
                  <a:pt x="254833" y="0"/>
                </a:lnTo>
                <a:lnTo>
                  <a:pt x="313264" y="4156"/>
                </a:lnTo>
                <a:lnTo>
                  <a:pt x="366902" y="15998"/>
                </a:lnTo>
                <a:lnTo>
                  <a:pt x="414218" y="34578"/>
                </a:lnTo>
                <a:lnTo>
                  <a:pt x="453682" y="58953"/>
                </a:lnTo>
                <a:lnTo>
                  <a:pt x="483765" y="88177"/>
                </a:lnTo>
                <a:lnTo>
                  <a:pt x="502936" y="121307"/>
                </a:lnTo>
                <a:lnTo>
                  <a:pt x="509667" y="157397"/>
                </a:lnTo>
                <a:lnTo>
                  <a:pt x="502936" y="193486"/>
                </a:lnTo>
                <a:lnTo>
                  <a:pt x="483765" y="226616"/>
                </a:lnTo>
                <a:lnTo>
                  <a:pt x="453682" y="255840"/>
                </a:lnTo>
                <a:lnTo>
                  <a:pt x="414218" y="280215"/>
                </a:lnTo>
                <a:lnTo>
                  <a:pt x="366902" y="298795"/>
                </a:lnTo>
                <a:lnTo>
                  <a:pt x="313264" y="310637"/>
                </a:lnTo>
                <a:lnTo>
                  <a:pt x="254833" y="314794"/>
                </a:lnTo>
                <a:lnTo>
                  <a:pt x="196402" y="310637"/>
                </a:lnTo>
                <a:lnTo>
                  <a:pt x="142764" y="298795"/>
                </a:lnTo>
                <a:lnTo>
                  <a:pt x="95448" y="280215"/>
                </a:lnTo>
                <a:lnTo>
                  <a:pt x="55984" y="255840"/>
                </a:lnTo>
                <a:lnTo>
                  <a:pt x="25901" y="226616"/>
                </a:lnTo>
                <a:lnTo>
                  <a:pt x="6730" y="193486"/>
                </a:lnTo>
                <a:lnTo>
                  <a:pt x="0" y="15739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2585" y="3859966"/>
            <a:ext cx="509905" cy="314960"/>
          </a:xfrm>
          <a:custGeom>
            <a:avLst/>
            <a:gdLst/>
            <a:ahLst/>
            <a:cxnLst/>
            <a:rect l="l" t="t" r="r" b="b"/>
            <a:pathLst>
              <a:path w="509905" h="314960">
                <a:moveTo>
                  <a:pt x="0" y="157397"/>
                </a:moveTo>
                <a:lnTo>
                  <a:pt x="25901" y="88177"/>
                </a:lnTo>
                <a:lnTo>
                  <a:pt x="55984" y="58953"/>
                </a:lnTo>
                <a:lnTo>
                  <a:pt x="95448" y="34578"/>
                </a:lnTo>
                <a:lnTo>
                  <a:pt x="142764" y="15998"/>
                </a:lnTo>
                <a:lnTo>
                  <a:pt x="196402" y="4156"/>
                </a:lnTo>
                <a:lnTo>
                  <a:pt x="254833" y="0"/>
                </a:lnTo>
                <a:lnTo>
                  <a:pt x="313264" y="4156"/>
                </a:lnTo>
                <a:lnTo>
                  <a:pt x="366902" y="15998"/>
                </a:lnTo>
                <a:lnTo>
                  <a:pt x="414218" y="34578"/>
                </a:lnTo>
                <a:lnTo>
                  <a:pt x="453682" y="58953"/>
                </a:lnTo>
                <a:lnTo>
                  <a:pt x="483765" y="88177"/>
                </a:lnTo>
                <a:lnTo>
                  <a:pt x="502936" y="121307"/>
                </a:lnTo>
                <a:lnTo>
                  <a:pt x="509667" y="157397"/>
                </a:lnTo>
                <a:lnTo>
                  <a:pt x="502936" y="193486"/>
                </a:lnTo>
                <a:lnTo>
                  <a:pt x="483765" y="226616"/>
                </a:lnTo>
                <a:lnTo>
                  <a:pt x="453682" y="255840"/>
                </a:lnTo>
                <a:lnTo>
                  <a:pt x="414218" y="280215"/>
                </a:lnTo>
                <a:lnTo>
                  <a:pt x="366902" y="298795"/>
                </a:lnTo>
                <a:lnTo>
                  <a:pt x="313264" y="310637"/>
                </a:lnTo>
                <a:lnTo>
                  <a:pt x="254833" y="314794"/>
                </a:lnTo>
                <a:lnTo>
                  <a:pt x="196402" y="310637"/>
                </a:lnTo>
                <a:lnTo>
                  <a:pt x="142764" y="298795"/>
                </a:lnTo>
                <a:lnTo>
                  <a:pt x="95448" y="280215"/>
                </a:lnTo>
                <a:lnTo>
                  <a:pt x="55984" y="255840"/>
                </a:lnTo>
                <a:lnTo>
                  <a:pt x="25901" y="226616"/>
                </a:lnTo>
                <a:lnTo>
                  <a:pt x="6730" y="193486"/>
                </a:lnTo>
                <a:lnTo>
                  <a:pt x="0" y="15739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2585" y="3457331"/>
            <a:ext cx="509905" cy="403225"/>
          </a:xfrm>
          <a:custGeom>
            <a:avLst/>
            <a:gdLst/>
            <a:ahLst/>
            <a:cxnLst/>
            <a:rect l="l" t="t" r="r" b="b"/>
            <a:pathLst>
              <a:path w="509905" h="403225">
                <a:moveTo>
                  <a:pt x="509667" y="201316"/>
                </a:moveTo>
                <a:lnTo>
                  <a:pt x="504489" y="241888"/>
                </a:lnTo>
                <a:lnTo>
                  <a:pt x="489640" y="279677"/>
                </a:lnTo>
                <a:lnTo>
                  <a:pt x="466145" y="313874"/>
                </a:lnTo>
                <a:lnTo>
                  <a:pt x="435028" y="343668"/>
                </a:lnTo>
                <a:lnTo>
                  <a:pt x="397313" y="368251"/>
                </a:lnTo>
                <a:lnTo>
                  <a:pt x="354026" y="386812"/>
                </a:lnTo>
                <a:lnTo>
                  <a:pt x="306191" y="398542"/>
                </a:lnTo>
                <a:lnTo>
                  <a:pt x="254833" y="402633"/>
                </a:lnTo>
                <a:lnTo>
                  <a:pt x="203475" y="398542"/>
                </a:lnTo>
                <a:lnTo>
                  <a:pt x="155640" y="386812"/>
                </a:lnTo>
                <a:lnTo>
                  <a:pt x="112353" y="368251"/>
                </a:lnTo>
                <a:lnTo>
                  <a:pt x="74639" y="343668"/>
                </a:lnTo>
                <a:lnTo>
                  <a:pt x="43521" y="313874"/>
                </a:lnTo>
                <a:lnTo>
                  <a:pt x="20026" y="279677"/>
                </a:lnTo>
                <a:lnTo>
                  <a:pt x="5177" y="241888"/>
                </a:lnTo>
                <a:lnTo>
                  <a:pt x="0" y="201316"/>
                </a:lnTo>
                <a:lnTo>
                  <a:pt x="5177" y="160744"/>
                </a:lnTo>
                <a:lnTo>
                  <a:pt x="20026" y="122955"/>
                </a:lnTo>
                <a:lnTo>
                  <a:pt x="43521" y="88758"/>
                </a:lnTo>
                <a:lnTo>
                  <a:pt x="74639" y="58964"/>
                </a:lnTo>
                <a:lnTo>
                  <a:pt x="112353" y="34381"/>
                </a:lnTo>
                <a:lnTo>
                  <a:pt x="155640" y="15820"/>
                </a:lnTo>
                <a:lnTo>
                  <a:pt x="203475" y="4090"/>
                </a:lnTo>
                <a:lnTo>
                  <a:pt x="254833" y="0"/>
                </a:lnTo>
                <a:lnTo>
                  <a:pt x="306191" y="4090"/>
                </a:lnTo>
                <a:lnTo>
                  <a:pt x="354026" y="15820"/>
                </a:lnTo>
                <a:lnTo>
                  <a:pt x="397313" y="34381"/>
                </a:lnTo>
                <a:lnTo>
                  <a:pt x="435028" y="58964"/>
                </a:lnTo>
                <a:lnTo>
                  <a:pt x="466145" y="88758"/>
                </a:lnTo>
                <a:lnTo>
                  <a:pt x="489640" y="122955"/>
                </a:lnTo>
                <a:lnTo>
                  <a:pt x="504489" y="160744"/>
                </a:lnTo>
                <a:lnTo>
                  <a:pt x="509667" y="201316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67853" y="6115036"/>
            <a:ext cx="4323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F7F7F"/>
                </a:solidFill>
                <a:latin typeface="Calibri"/>
                <a:cs typeface="Calibri"/>
              </a:rPr>
              <a:t>Based on 2000 articles of the</a:t>
            </a:r>
            <a:r>
              <a:rPr dirty="0" sz="24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7F7F7F"/>
                </a:solidFill>
                <a:latin typeface="Calibri"/>
                <a:cs typeface="Calibri"/>
              </a:rPr>
              <a:t>news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  <a:tabLst>
                <a:tab pos="10092690" algn="l"/>
              </a:tabLst>
            </a:pPr>
            <a:r>
              <a:rPr dirty="0" spc="-105"/>
              <a:t>Top </a:t>
            </a:r>
            <a:r>
              <a:rPr dirty="0"/>
              <a:t>3 titles </a:t>
            </a:r>
            <a:r>
              <a:rPr dirty="0" spc="-20"/>
              <a:t>are </a:t>
            </a:r>
            <a:r>
              <a:rPr dirty="0"/>
              <a:t>including </a:t>
            </a:r>
            <a:r>
              <a:rPr dirty="0" spc="-20"/>
              <a:t>start </a:t>
            </a:r>
            <a:r>
              <a:rPr dirty="0"/>
              <a:t>with a</a:t>
            </a:r>
            <a:r>
              <a:rPr dirty="0" spc="215"/>
              <a:t> </a:t>
            </a:r>
            <a:r>
              <a:rPr dirty="0" spc="-5"/>
              <a:t>digital</a:t>
            </a:r>
            <a:r>
              <a:rPr dirty="0" spc="10"/>
              <a:t> </a:t>
            </a:r>
            <a:r>
              <a:rPr dirty="0" spc="-15"/>
              <a:t>numeral	</a:t>
            </a:r>
            <a:r>
              <a:rPr dirty="0"/>
              <a:t>y</a:t>
            </a:r>
            <a:r>
              <a:rPr dirty="0" spc="-105"/>
              <a:t> </a:t>
            </a:r>
            <a:r>
              <a:rPr dirty="0" spc="-10"/>
              <a:t>two  </a:t>
            </a:r>
            <a:r>
              <a:rPr dirty="0"/>
              <a:t>of them </a:t>
            </a:r>
            <a:r>
              <a:rPr dirty="0" spc="-25"/>
              <a:t>have</a:t>
            </a:r>
            <a:r>
              <a:rPr dirty="0" spc="-20"/>
              <a:t> </a:t>
            </a:r>
            <a:r>
              <a:rPr dirty="0"/>
              <a:t>video</a:t>
            </a:r>
          </a:p>
          <a:p>
            <a:pPr marL="100965">
              <a:lnSpc>
                <a:spcPts val="3954"/>
              </a:lnSpc>
            </a:pPr>
            <a:r>
              <a:rPr dirty="0" spc="-15">
                <a:solidFill>
                  <a:srgbClr val="FF0000"/>
                </a:solidFill>
              </a:rPr>
              <a:t>Positive words, strong </a:t>
            </a:r>
            <a:r>
              <a:rPr dirty="0" spc="-5">
                <a:solidFill>
                  <a:srgbClr val="FF0000"/>
                </a:solidFill>
              </a:rPr>
              <a:t>visual </a:t>
            </a:r>
            <a:r>
              <a:rPr dirty="0">
                <a:solidFill>
                  <a:srgbClr val="FF0000"/>
                </a:solidFill>
              </a:rPr>
              <a:t>and individual digit in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title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1930" y="1377857"/>
            <a:ext cx="8584565" cy="134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33525">
              <a:lnSpc>
                <a:spcPct val="120400"/>
              </a:lnSpc>
              <a:spcBef>
                <a:spcPts val="95"/>
              </a:spcBef>
            </a:pPr>
            <a:r>
              <a:rPr dirty="0" sz="3600" spc="-25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3600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3600" spc="-15" b="1">
                <a:solidFill>
                  <a:srgbClr val="FF0000"/>
                </a:solidFill>
                <a:latin typeface="Calibri"/>
                <a:cs typeface="Calibri"/>
              </a:rPr>
              <a:t>BIGGEST </a:t>
            </a:r>
            <a:r>
              <a:rPr dirty="0" sz="3600" spc="-50" b="1">
                <a:solidFill>
                  <a:srgbClr val="FF0000"/>
                </a:solidFill>
                <a:latin typeface="Calibri"/>
                <a:cs typeface="Calibri"/>
              </a:rPr>
              <a:t>IMPACT </a:t>
            </a:r>
            <a:r>
              <a:rPr dirty="0" sz="3600" spc="-20" b="1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3600" spc="-10" b="1">
                <a:solidFill>
                  <a:srgbClr val="FF0000"/>
                </a:solidFill>
                <a:latin typeface="Calibri"/>
                <a:cs typeface="Calibri"/>
              </a:rPr>
              <a:t>share  </a:t>
            </a:r>
            <a:r>
              <a:rPr dirty="0" sz="3600" spc="-105" b="1">
                <a:solidFill>
                  <a:srgbClr val="5B9BD5"/>
                </a:solidFill>
                <a:latin typeface="Calibri"/>
                <a:cs typeface="Calibri"/>
              </a:rPr>
              <a:t>Top </a:t>
            </a:r>
            <a:r>
              <a:rPr dirty="0" sz="3600" spc="-5" b="1">
                <a:solidFill>
                  <a:srgbClr val="5B9BD5"/>
                </a:solidFill>
                <a:latin typeface="Calibri"/>
                <a:cs typeface="Calibri"/>
              </a:rPr>
              <a:t>10 </a:t>
            </a:r>
            <a:r>
              <a:rPr dirty="0" sz="3600" b="1">
                <a:solidFill>
                  <a:srgbClr val="5B9BD5"/>
                </a:solidFill>
                <a:latin typeface="Calibri"/>
                <a:cs typeface="Calibri"/>
              </a:rPr>
              <a:t>titles with </a:t>
            </a:r>
            <a:r>
              <a:rPr dirty="0" sz="3600" spc="-5" b="1">
                <a:solidFill>
                  <a:srgbClr val="5B9BD5"/>
                </a:solidFill>
                <a:latin typeface="Calibri"/>
                <a:cs typeface="Calibri"/>
              </a:rPr>
              <a:t>positive</a:t>
            </a:r>
            <a:r>
              <a:rPr dirty="0" sz="3600" spc="95" b="1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dirty="0" sz="3600" spc="-15" b="1">
                <a:solidFill>
                  <a:srgbClr val="5B9BD5"/>
                </a:solidFill>
                <a:latin typeface="Calibri"/>
                <a:cs typeface="Calibri"/>
              </a:rPr>
              <a:t>score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4240"/>
          </a:xfrm>
          <a:custGeom>
            <a:avLst/>
            <a:gdLst/>
            <a:ahLst/>
            <a:cxnLst/>
            <a:rect l="l" t="t" r="r" b="b"/>
            <a:pathLst>
              <a:path w="12192000" h="904240">
                <a:moveTo>
                  <a:pt x="12059629" y="0"/>
                </a:moveTo>
                <a:lnTo>
                  <a:pt x="132369" y="0"/>
                </a:lnTo>
                <a:lnTo>
                  <a:pt x="103363" y="4678"/>
                </a:lnTo>
                <a:lnTo>
                  <a:pt x="61875" y="26133"/>
                </a:lnTo>
                <a:lnTo>
                  <a:pt x="29159" y="58850"/>
                </a:lnTo>
                <a:lnTo>
                  <a:pt x="7704" y="100338"/>
                </a:lnTo>
                <a:lnTo>
                  <a:pt x="0" y="148108"/>
                </a:lnTo>
                <a:lnTo>
                  <a:pt x="0" y="752607"/>
                </a:lnTo>
                <a:lnTo>
                  <a:pt x="7704" y="800377"/>
                </a:lnTo>
                <a:lnTo>
                  <a:pt x="29159" y="841865"/>
                </a:lnTo>
                <a:lnTo>
                  <a:pt x="61875" y="874581"/>
                </a:lnTo>
                <a:lnTo>
                  <a:pt x="103363" y="896037"/>
                </a:lnTo>
                <a:lnTo>
                  <a:pt x="151133" y="903742"/>
                </a:lnTo>
                <a:lnTo>
                  <a:pt x="12040866" y="903742"/>
                </a:lnTo>
                <a:lnTo>
                  <a:pt x="12088635" y="896037"/>
                </a:lnTo>
                <a:lnTo>
                  <a:pt x="12130123" y="874581"/>
                </a:lnTo>
                <a:lnTo>
                  <a:pt x="12162839" y="841865"/>
                </a:lnTo>
                <a:lnTo>
                  <a:pt x="12184295" y="800377"/>
                </a:lnTo>
                <a:lnTo>
                  <a:pt x="12192000" y="752607"/>
                </a:lnTo>
                <a:lnTo>
                  <a:pt x="12192000" y="148108"/>
                </a:lnTo>
                <a:lnTo>
                  <a:pt x="12184295" y="100338"/>
                </a:lnTo>
                <a:lnTo>
                  <a:pt x="12162839" y="58850"/>
                </a:lnTo>
                <a:lnTo>
                  <a:pt x="12130123" y="26133"/>
                </a:lnTo>
                <a:lnTo>
                  <a:pt x="12088635" y="4678"/>
                </a:lnTo>
                <a:lnTo>
                  <a:pt x="1205962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80558" y="0"/>
            <a:ext cx="4711700" cy="805180"/>
          </a:xfrm>
          <a:custGeom>
            <a:avLst/>
            <a:gdLst/>
            <a:ahLst/>
            <a:cxnLst/>
            <a:rect l="l" t="t" r="r" b="b"/>
            <a:pathLst>
              <a:path w="4711700" h="805180">
                <a:moveTo>
                  <a:pt x="4595579" y="0"/>
                </a:moveTo>
                <a:lnTo>
                  <a:pt x="115860" y="0"/>
                </a:lnTo>
                <a:lnTo>
                  <a:pt x="92072" y="3836"/>
                </a:lnTo>
                <a:lnTo>
                  <a:pt x="55116" y="22948"/>
                </a:lnTo>
                <a:lnTo>
                  <a:pt x="25974" y="52091"/>
                </a:lnTo>
                <a:lnTo>
                  <a:pt x="6863" y="89046"/>
                </a:lnTo>
                <a:lnTo>
                  <a:pt x="0" y="131598"/>
                </a:lnTo>
                <a:lnTo>
                  <a:pt x="0" y="670068"/>
                </a:lnTo>
                <a:lnTo>
                  <a:pt x="6863" y="712620"/>
                </a:lnTo>
                <a:lnTo>
                  <a:pt x="25974" y="749576"/>
                </a:lnTo>
                <a:lnTo>
                  <a:pt x="55116" y="778718"/>
                </a:lnTo>
                <a:lnTo>
                  <a:pt x="92072" y="797830"/>
                </a:lnTo>
                <a:lnTo>
                  <a:pt x="134623" y="804693"/>
                </a:lnTo>
                <a:lnTo>
                  <a:pt x="4576815" y="804693"/>
                </a:lnTo>
                <a:lnTo>
                  <a:pt x="4619368" y="797830"/>
                </a:lnTo>
                <a:lnTo>
                  <a:pt x="4656323" y="778718"/>
                </a:lnTo>
                <a:lnTo>
                  <a:pt x="4685466" y="749576"/>
                </a:lnTo>
                <a:lnTo>
                  <a:pt x="4704577" y="712620"/>
                </a:lnTo>
                <a:lnTo>
                  <a:pt x="4711440" y="670068"/>
                </a:lnTo>
                <a:lnTo>
                  <a:pt x="4711440" y="131598"/>
                </a:lnTo>
                <a:lnTo>
                  <a:pt x="4704577" y="89046"/>
                </a:lnTo>
                <a:lnTo>
                  <a:pt x="4685466" y="52091"/>
                </a:lnTo>
                <a:lnTo>
                  <a:pt x="4656323" y="22948"/>
                </a:lnTo>
                <a:lnTo>
                  <a:pt x="4619368" y="3836"/>
                </a:lnTo>
                <a:lnTo>
                  <a:pt x="4595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7610" y="111125"/>
            <a:ext cx="3385385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9883" y="0"/>
            <a:ext cx="24212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/>
              <a:t>What</a:t>
            </a:r>
            <a:r>
              <a:rPr dirty="0" sz="6000" spc="-95"/>
              <a:t> </a:t>
            </a:r>
            <a:r>
              <a:rPr dirty="0" sz="6000" spc="-5"/>
              <a:t>is</a:t>
            </a:r>
            <a:endParaRPr sz="6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6115" marR="5080" indent="-654050">
              <a:lnSpc>
                <a:spcPct val="128899"/>
              </a:lnSpc>
              <a:spcBef>
                <a:spcPts val="100"/>
              </a:spcBef>
            </a:pPr>
            <a:r>
              <a:rPr dirty="0" spc="-5"/>
              <a:t>Media </a:t>
            </a:r>
            <a:r>
              <a:rPr dirty="0"/>
              <a:t>and </a:t>
            </a:r>
            <a:r>
              <a:rPr dirty="0" spc="-15"/>
              <a:t>entertainment company </a:t>
            </a:r>
            <a:r>
              <a:rPr dirty="0" spc="-25"/>
              <a:t>for </a:t>
            </a:r>
            <a:r>
              <a:rPr dirty="0"/>
              <a:t>super </a:t>
            </a:r>
            <a:r>
              <a:rPr dirty="0" spc="-20"/>
              <a:t>fans  </a:t>
            </a:r>
            <a:r>
              <a:rPr dirty="0" u="heavy" spc="-5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</a:rPr>
              <a:t>CHANNELS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9484" y="3039855"/>
            <a:ext cx="3082290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Video  E</a:t>
            </a:r>
            <a:r>
              <a:rPr dirty="0" sz="4000" spc="-35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4000" spc="-5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er</a:t>
            </a:r>
            <a:r>
              <a:rPr dirty="0" sz="4000" spc="-4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in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dirty="0" sz="4000" spc="-35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t  </a:t>
            </a:r>
            <a:r>
              <a:rPr dirty="0" sz="4000" spc="-10" b="1">
                <a:solidFill>
                  <a:srgbClr val="00B0F0"/>
                </a:solidFill>
                <a:latin typeface="Calibri"/>
                <a:cs typeface="Calibri"/>
              </a:rPr>
              <a:t>Culture</a:t>
            </a:r>
            <a:endParaRPr sz="4000">
              <a:latin typeface="Calibri"/>
              <a:cs typeface="Calibri"/>
            </a:endParaRPr>
          </a:p>
          <a:p>
            <a:pPr algn="ctr" marL="753110" marR="744220" indent="-1905">
              <a:lnSpc>
                <a:spcPct val="100000"/>
              </a:lnSpc>
            </a:pPr>
            <a:r>
              <a:rPr dirty="0" sz="4000" spc="-90" b="1">
                <a:solidFill>
                  <a:srgbClr val="00B0F0"/>
                </a:solidFill>
                <a:latin typeface="Calibri"/>
                <a:cs typeface="Calibri"/>
              </a:rPr>
              <a:t>Tech  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dirty="0" sz="4000" spc="5" b="1">
                <a:solidFill>
                  <a:srgbClr val="00B0F0"/>
                </a:solidFill>
                <a:latin typeface="Calibri"/>
                <a:cs typeface="Calibri"/>
              </a:rPr>
              <a:t>ci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dirty="0" sz="4000" spc="5" b="1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2625" y="2982348"/>
            <a:ext cx="5793105" cy="2085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5080">
              <a:lnSpc>
                <a:spcPct val="107600"/>
              </a:lnSpc>
              <a:spcBef>
                <a:spcPts val="254"/>
              </a:spcBef>
            </a:pPr>
            <a:r>
              <a:rPr dirty="0" sz="1400" spc="-70" i="1">
                <a:solidFill>
                  <a:srgbClr val="6E6968"/>
                </a:solidFill>
                <a:latin typeface="Times New Roman"/>
                <a:cs typeface="Times New Roman"/>
              </a:rPr>
              <a:t>We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know </a:t>
            </a:r>
            <a:r>
              <a:rPr dirty="0" sz="2400" b="1">
                <a:solidFill>
                  <a:srgbClr val="6E6968"/>
                </a:solidFill>
                <a:latin typeface="Times New Roman"/>
                <a:cs typeface="Times New Roman"/>
              </a:rPr>
              <a:t>the </a:t>
            </a:r>
            <a:r>
              <a:rPr dirty="0" sz="2400" spc="-10" b="1">
                <a:solidFill>
                  <a:srgbClr val="6E6968"/>
                </a:solidFill>
                <a:latin typeface="Times New Roman"/>
                <a:cs typeface="Times New Roman"/>
              </a:rPr>
              <a:t>future </a:t>
            </a:r>
            <a:r>
              <a:rPr dirty="0" sz="2400" b="1">
                <a:solidFill>
                  <a:srgbClr val="6E6968"/>
                </a:solidFill>
                <a:latin typeface="Times New Roman"/>
                <a:cs typeface="Times New Roman"/>
              </a:rPr>
              <a:t>of </a:t>
            </a:r>
            <a:r>
              <a:rPr dirty="0" sz="2400" spc="-5" b="1">
                <a:solidFill>
                  <a:srgbClr val="6E6968"/>
                </a:solidFill>
                <a:latin typeface="Times New Roman"/>
                <a:cs typeface="Times New Roman"/>
              </a:rPr>
              <a:t>TV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looks nothing like the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past. </a:t>
            </a:r>
            <a:r>
              <a:rPr dirty="0" sz="1400" spc="-10" i="1">
                <a:solidFill>
                  <a:srgbClr val="6E6968"/>
                </a:solidFill>
                <a:latin typeface="Times New Roman"/>
                <a:cs typeface="Times New Roman"/>
              </a:rPr>
              <a:t>Great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TV  </a:t>
            </a:r>
            <a:r>
              <a:rPr dirty="0" sz="1400" spc="-35" i="1">
                <a:solidFill>
                  <a:srgbClr val="6E6968"/>
                </a:solidFill>
                <a:latin typeface="Times New Roman"/>
                <a:cs typeface="Times New Roman"/>
              </a:rPr>
              <a:t>won’t </a:t>
            </a:r>
            <a:r>
              <a:rPr dirty="0" sz="1400" spc="8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be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made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for </a:t>
            </a:r>
            <a:r>
              <a:rPr dirty="0" sz="1400" spc="6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mass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audiences. </a:t>
            </a:r>
            <a:r>
              <a:rPr dirty="0" sz="1400" spc="50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It’ll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be </a:t>
            </a:r>
            <a:r>
              <a:rPr dirty="0" sz="1400" spc="60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made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for </a:t>
            </a:r>
            <a:r>
              <a:rPr dirty="0" sz="1400" spc="60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the </a:t>
            </a:r>
            <a:r>
              <a:rPr dirty="0" sz="1400" spc="60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right </a:t>
            </a:r>
            <a:r>
              <a:rPr dirty="0" sz="1400" spc="55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audiences,</a:t>
            </a:r>
            <a:endParaRPr sz="14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0099"/>
              </a:lnSpc>
              <a:spcBef>
                <a:spcPts val="20"/>
              </a:spcBef>
            </a:pPr>
            <a:r>
              <a:rPr dirty="0" sz="2400" spc="-5" b="1" i="1">
                <a:solidFill>
                  <a:srgbClr val="6E6968"/>
                </a:solidFill>
                <a:latin typeface="Times New Roman"/>
                <a:cs typeface="Times New Roman"/>
              </a:rPr>
              <a:t>using data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both </a:t>
            </a:r>
            <a:r>
              <a:rPr dirty="0" sz="2400" spc="-5" b="1" i="1">
                <a:solidFill>
                  <a:srgbClr val="6E6968"/>
                </a:solidFill>
                <a:latin typeface="Times New Roman"/>
                <a:cs typeface="Times New Roman"/>
              </a:rPr>
              <a:t>to </a:t>
            </a:r>
            <a:r>
              <a:rPr dirty="0" sz="1400" spc="-5">
                <a:solidFill>
                  <a:srgbClr val="6E6968"/>
                </a:solidFill>
                <a:latin typeface="Times New Roman"/>
                <a:cs typeface="Times New Roman"/>
              </a:rPr>
              <a:t>inspire creativity </a:t>
            </a:r>
            <a:r>
              <a:rPr dirty="0" sz="1400">
                <a:solidFill>
                  <a:srgbClr val="6E6968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b="1" i="1">
                <a:solidFill>
                  <a:srgbClr val="6E6968"/>
                </a:solidFill>
                <a:latin typeface="Times New Roman"/>
                <a:cs typeface="Times New Roman"/>
              </a:rPr>
              <a:t>connect shows  </a:t>
            </a:r>
            <a:r>
              <a:rPr dirty="0" sz="2400" spc="-10" b="1" i="1">
                <a:solidFill>
                  <a:srgbClr val="6E6968"/>
                </a:solidFill>
                <a:latin typeface="Times New Roman"/>
                <a:cs typeface="Times New Roman"/>
              </a:rPr>
              <a:t>with </a:t>
            </a:r>
            <a:r>
              <a:rPr dirty="0" sz="2400" spc="-5" b="1" i="1">
                <a:solidFill>
                  <a:srgbClr val="6E6968"/>
                </a:solidFill>
                <a:latin typeface="Times New Roman"/>
                <a:cs typeface="Times New Roman"/>
              </a:rPr>
              <a:t>influential viewers</a:t>
            </a:r>
            <a:r>
              <a:rPr dirty="0" sz="1800" spc="-5" i="1">
                <a:solidFill>
                  <a:srgbClr val="6E6968"/>
                </a:solidFill>
                <a:latin typeface="Times New Roman"/>
                <a:cs typeface="Times New Roman"/>
              </a:rPr>
              <a:t>,”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said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Pete Cashmore, Founder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and 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CEO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of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Mashable. “It </a:t>
            </a:r>
            <a:r>
              <a:rPr dirty="0" sz="1400" spc="-35" i="1">
                <a:solidFill>
                  <a:srgbClr val="6E6968"/>
                </a:solidFill>
                <a:latin typeface="Times New Roman"/>
                <a:cs typeface="Times New Roman"/>
              </a:rPr>
              <a:t>won’t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happen on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the big </a:t>
            </a:r>
            <a:r>
              <a:rPr dirty="0" sz="1400" spc="-10" i="1">
                <a:solidFill>
                  <a:srgbClr val="6E6968"/>
                </a:solidFill>
                <a:latin typeface="Times New Roman"/>
                <a:cs typeface="Times New Roman"/>
              </a:rPr>
              <a:t>screen.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It’ll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happen on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the</a:t>
            </a:r>
            <a:r>
              <a:rPr dirty="0" sz="1400" spc="200" i="1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6E6968"/>
                </a:solidFill>
                <a:latin typeface="Times New Roman"/>
                <a:cs typeface="Times New Roman"/>
              </a:rPr>
              <a:t>screen</a:t>
            </a:r>
            <a:endParaRPr sz="14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1200"/>
              </a:lnSpc>
              <a:spcBef>
                <a:spcPts val="200"/>
              </a:spcBef>
            </a:pP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you have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in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your pocket </a:t>
            </a:r>
            <a:r>
              <a:rPr dirty="0" sz="1400" spc="-5" i="1">
                <a:solidFill>
                  <a:srgbClr val="6E6968"/>
                </a:solidFill>
                <a:latin typeface="Times New Roman"/>
                <a:cs typeface="Times New Roman"/>
              </a:rPr>
              <a:t>-- the mobile </a:t>
            </a:r>
            <a:r>
              <a:rPr dirty="0" sz="1400" i="1">
                <a:solidFill>
                  <a:srgbClr val="6E6968"/>
                </a:solidFill>
                <a:latin typeface="Times New Roman"/>
                <a:cs typeface="Times New Roman"/>
              </a:rPr>
              <a:t>phone. </a:t>
            </a:r>
            <a:r>
              <a:rPr dirty="0" sz="1400" spc="-5">
                <a:solidFill>
                  <a:srgbClr val="6E6968"/>
                </a:solidFill>
                <a:latin typeface="Times New Roman"/>
                <a:cs typeface="Times New Roman"/>
              </a:rPr>
              <a:t>The future </a:t>
            </a:r>
            <a:r>
              <a:rPr dirty="0" sz="1400">
                <a:solidFill>
                  <a:srgbClr val="6E6968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6E6968"/>
                </a:solidFill>
                <a:latin typeface="Times New Roman"/>
                <a:cs typeface="Times New Roman"/>
              </a:rPr>
              <a:t>video is </a:t>
            </a:r>
            <a:r>
              <a:rPr dirty="0" sz="1400">
                <a:solidFill>
                  <a:srgbClr val="6E6968"/>
                </a:solidFill>
                <a:latin typeface="Times New Roman"/>
                <a:cs typeface="Times New Roman"/>
              </a:rPr>
              <a:t>on </a:t>
            </a:r>
            <a:r>
              <a:rPr dirty="0" sz="1400" spc="-5">
                <a:solidFill>
                  <a:srgbClr val="6E6968"/>
                </a:solidFill>
                <a:latin typeface="Times New Roman"/>
                <a:cs typeface="Times New Roman"/>
              </a:rPr>
              <a:t>the  </a:t>
            </a:r>
            <a:r>
              <a:rPr dirty="0" sz="1400">
                <a:solidFill>
                  <a:srgbClr val="6E6968"/>
                </a:solidFill>
                <a:latin typeface="Times New Roman"/>
                <a:cs typeface="Times New Roman"/>
              </a:rPr>
              <a:t>handset, not </a:t>
            </a:r>
            <a:r>
              <a:rPr dirty="0" sz="1400" spc="-5">
                <a:solidFill>
                  <a:srgbClr val="6E6968"/>
                </a:solidFill>
                <a:latin typeface="Times New Roman"/>
                <a:cs typeface="Times New Roman"/>
              </a:rPr>
              <a:t>the TV</a:t>
            </a:r>
            <a:r>
              <a:rPr dirty="0" sz="1400" spc="-55">
                <a:solidFill>
                  <a:srgbClr val="6E696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E6968"/>
                </a:solidFill>
                <a:latin typeface="Times New Roman"/>
                <a:cs typeface="Times New Roman"/>
              </a:rPr>
              <a:t>set.”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867100"/>
            <a:ext cx="12192000" cy="44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108" y="265508"/>
            <a:ext cx="6938464" cy="3574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4012" y="4006759"/>
            <a:ext cx="6943811" cy="2066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0712" y="4060959"/>
            <a:ext cx="1094740" cy="344805"/>
          </a:xfrm>
          <a:custGeom>
            <a:avLst/>
            <a:gdLst/>
            <a:ahLst/>
            <a:cxnLst/>
            <a:rect l="l" t="t" r="r" b="b"/>
            <a:pathLst>
              <a:path w="1094739" h="344804">
                <a:moveTo>
                  <a:pt x="0" y="172387"/>
                </a:moveTo>
                <a:lnTo>
                  <a:pt x="16710" y="129940"/>
                </a:lnTo>
                <a:lnTo>
                  <a:pt x="64106" y="91347"/>
                </a:lnTo>
                <a:lnTo>
                  <a:pt x="98029" y="73898"/>
                </a:lnTo>
                <a:lnTo>
                  <a:pt x="138085" y="57897"/>
                </a:lnTo>
                <a:lnTo>
                  <a:pt x="183762" y="43506"/>
                </a:lnTo>
                <a:lnTo>
                  <a:pt x="234547" y="30886"/>
                </a:lnTo>
                <a:lnTo>
                  <a:pt x="289927" y="20197"/>
                </a:lnTo>
                <a:lnTo>
                  <a:pt x="349389" y="11603"/>
                </a:lnTo>
                <a:lnTo>
                  <a:pt x="412420" y="5264"/>
                </a:lnTo>
                <a:lnTo>
                  <a:pt x="478508" y="1343"/>
                </a:lnTo>
                <a:lnTo>
                  <a:pt x="547141" y="0"/>
                </a:lnTo>
                <a:lnTo>
                  <a:pt x="615773" y="1343"/>
                </a:lnTo>
                <a:lnTo>
                  <a:pt x="681861" y="5264"/>
                </a:lnTo>
                <a:lnTo>
                  <a:pt x="744892" y="11603"/>
                </a:lnTo>
                <a:lnTo>
                  <a:pt x="804354" y="20197"/>
                </a:lnTo>
                <a:lnTo>
                  <a:pt x="859734" y="30886"/>
                </a:lnTo>
                <a:lnTo>
                  <a:pt x="910519" y="43506"/>
                </a:lnTo>
                <a:lnTo>
                  <a:pt x="956196" y="57897"/>
                </a:lnTo>
                <a:lnTo>
                  <a:pt x="996252" y="73898"/>
                </a:lnTo>
                <a:lnTo>
                  <a:pt x="1030175" y="91347"/>
                </a:lnTo>
                <a:lnTo>
                  <a:pt x="1077571" y="129940"/>
                </a:lnTo>
                <a:lnTo>
                  <a:pt x="1094282" y="172387"/>
                </a:lnTo>
                <a:lnTo>
                  <a:pt x="1090019" y="194010"/>
                </a:lnTo>
                <a:lnTo>
                  <a:pt x="1057453" y="234692"/>
                </a:lnTo>
                <a:lnTo>
                  <a:pt x="996252" y="270875"/>
                </a:lnTo>
                <a:lnTo>
                  <a:pt x="956196" y="286876"/>
                </a:lnTo>
                <a:lnTo>
                  <a:pt x="910519" y="301267"/>
                </a:lnTo>
                <a:lnTo>
                  <a:pt x="859734" y="313887"/>
                </a:lnTo>
                <a:lnTo>
                  <a:pt x="804354" y="324576"/>
                </a:lnTo>
                <a:lnTo>
                  <a:pt x="744892" y="333170"/>
                </a:lnTo>
                <a:lnTo>
                  <a:pt x="681861" y="339509"/>
                </a:lnTo>
                <a:lnTo>
                  <a:pt x="615773" y="343430"/>
                </a:lnTo>
                <a:lnTo>
                  <a:pt x="547141" y="344774"/>
                </a:lnTo>
                <a:lnTo>
                  <a:pt x="478508" y="343430"/>
                </a:lnTo>
                <a:lnTo>
                  <a:pt x="412420" y="339509"/>
                </a:lnTo>
                <a:lnTo>
                  <a:pt x="349389" y="333170"/>
                </a:lnTo>
                <a:lnTo>
                  <a:pt x="289927" y="324576"/>
                </a:lnTo>
                <a:lnTo>
                  <a:pt x="234547" y="313887"/>
                </a:lnTo>
                <a:lnTo>
                  <a:pt x="183762" y="301267"/>
                </a:lnTo>
                <a:lnTo>
                  <a:pt x="138085" y="286876"/>
                </a:lnTo>
                <a:lnTo>
                  <a:pt x="98029" y="270875"/>
                </a:lnTo>
                <a:lnTo>
                  <a:pt x="64106" y="253426"/>
                </a:lnTo>
                <a:lnTo>
                  <a:pt x="16710" y="214833"/>
                </a:lnTo>
                <a:lnTo>
                  <a:pt x="0" y="17238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7842" y="2577721"/>
            <a:ext cx="1094740" cy="344805"/>
          </a:xfrm>
          <a:custGeom>
            <a:avLst/>
            <a:gdLst/>
            <a:ahLst/>
            <a:cxnLst/>
            <a:rect l="l" t="t" r="r" b="b"/>
            <a:pathLst>
              <a:path w="1094739" h="344805">
                <a:moveTo>
                  <a:pt x="0" y="172387"/>
                </a:moveTo>
                <a:lnTo>
                  <a:pt x="16710" y="129940"/>
                </a:lnTo>
                <a:lnTo>
                  <a:pt x="64106" y="91347"/>
                </a:lnTo>
                <a:lnTo>
                  <a:pt x="98029" y="73898"/>
                </a:lnTo>
                <a:lnTo>
                  <a:pt x="138085" y="57897"/>
                </a:lnTo>
                <a:lnTo>
                  <a:pt x="183762" y="43506"/>
                </a:lnTo>
                <a:lnTo>
                  <a:pt x="234547" y="30886"/>
                </a:lnTo>
                <a:lnTo>
                  <a:pt x="289927" y="20197"/>
                </a:lnTo>
                <a:lnTo>
                  <a:pt x="349389" y="11603"/>
                </a:lnTo>
                <a:lnTo>
                  <a:pt x="412420" y="5264"/>
                </a:lnTo>
                <a:lnTo>
                  <a:pt x="478508" y="1343"/>
                </a:lnTo>
                <a:lnTo>
                  <a:pt x="547141" y="0"/>
                </a:lnTo>
                <a:lnTo>
                  <a:pt x="615773" y="1343"/>
                </a:lnTo>
                <a:lnTo>
                  <a:pt x="681861" y="5264"/>
                </a:lnTo>
                <a:lnTo>
                  <a:pt x="744892" y="11603"/>
                </a:lnTo>
                <a:lnTo>
                  <a:pt x="804354" y="20197"/>
                </a:lnTo>
                <a:lnTo>
                  <a:pt x="859734" y="30886"/>
                </a:lnTo>
                <a:lnTo>
                  <a:pt x="910519" y="43506"/>
                </a:lnTo>
                <a:lnTo>
                  <a:pt x="956196" y="57897"/>
                </a:lnTo>
                <a:lnTo>
                  <a:pt x="996252" y="73898"/>
                </a:lnTo>
                <a:lnTo>
                  <a:pt x="1030175" y="91347"/>
                </a:lnTo>
                <a:lnTo>
                  <a:pt x="1077571" y="129940"/>
                </a:lnTo>
                <a:lnTo>
                  <a:pt x="1094282" y="172387"/>
                </a:lnTo>
                <a:lnTo>
                  <a:pt x="1090019" y="194010"/>
                </a:lnTo>
                <a:lnTo>
                  <a:pt x="1057453" y="234692"/>
                </a:lnTo>
                <a:lnTo>
                  <a:pt x="996252" y="270875"/>
                </a:lnTo>
                <a:lnTo>
                  <a:pt x="956196" y="286876"/>
                </a:lnTo>
                <a:lnTo>
                  <a:pt x="910519" y="301267"/>
                </a:lnTo>
                <a:lnTo>
                  <a:pt x="859734" y="313887"/>
                </a:lnTo>
                <a:lnTo>
                  <a:pt x="804354" y="324576"/>
                </a:lnTo>
                <a:lnTo>
                  <a:pt x="744892" y="333170"/>
                </a:lnTo>
                <a:lnTo>
                  <a:pt x="681861" y="339509"/>
                </a:lnTo>
                <a:lnTo>
                  <a:pt x="615773" y="343430"/>
                </a:lnTo>
                <a:lnTo>
                  <a:pt x="547141" y="344774"/>
                </a:lnTo>
                <a:lnTo>
                  <a:pt x="478508" y="343430"/>
                </a:lnTo>
                <a:lnTo>
                  <a:pt x="412420" y="339509"/>
                </a:lnTo>
                <a:lnTo>
                  <a:pt x="349389" y="333170"/>
                </a:lnTo>
                <a:lnTo>
                  <a:pt x="289927" y="324576"/>
                </a:lnTo>
                <a:lnTo>
                  <a:pt x="234547" y="313887"/>
                </a:lnTo>
                <a:lnTo>
                  <a:pt x="183762" y="301267"/>
                </a:lnTo>
                <a:lnTo>
                  <a:pt x="138085" y="286876"/>
                </a:lnTo>
                <a:lnTo>
                  <a:pt x="98029" y="270875"/>
                </a:lnTo>
                <a:lnTo>
                  <a:pt x="64106" y="253426"/>
                </a:lnTo>
                <a:lnTo>
                  <a:pt x="16710" y="214833"/>
                </a:lnTo>
                <a:lnTo>
                  <a:pt x="0" y="172387"/>
                </a:lnTo>
                <a:close/>
              </a:path>
            </a:pathLst>
          </a:custGeom>
          <a:ln w="28575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26524" y="1191177"/>
            <a:ext cx="10985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00B0F0"/>
                </a:solidFill>
              </a:rPr>
              <a:t>T</a:t>
            </a:r>
            <a:r>
              <a:rPr dirty="0" sz="4000">
                <a:solidFill>
                  <a:srgbClr val="00B0F0"/>
                </a:solidFill>
              </a:rPr>
              <a:t>itl</a:t>
            </a:r>
            <a:r>
              <a:rPr dirty="0" sz="4000" spc="-5">
                <a:solidFill>
                  <a:srgbClr val="00B0F0"/>
                </a:solidFill>
              </a:rPr>
              <a:t>e</a:t>
            </a:r>
            <a:r>
              <a:rPr dirty="0" sz="4000">
                <a:solidFill>
                  <a:srgbClr val="00B0F0"/>
                </a:solidFill>
              </a:rPr>
              <a:t>: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8226524" y="2401910"/>
            <a:ext cx="18859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B0F0"/>
                </a:solidFill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00B0F0"/>
                </a:solidFill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6524" y="3680377"/>
            <a:ext cx="188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B0F0"/>
                </a:solidFill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8024" y="2418843"/>
            <a:ext cx="2744470" cy="215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0B0F0"/>
                </a:solidFill>
                <a:latin typeface="Calibri"/>
                <a:cs typeface="Calibri"/>
              </a:rPr>
              <a:t>Strong </a:t>
            </a:r>
            <a:r>
              <a:rPr dirty="0" sz="2800" spc="-5" b="1">
                <a:solidFill>
                  <a:srgbClr val="00B0F0"/>
                </a:solidFill>
                <a:latin typeface="Calibri"/>
                <a:cs typeface="Calibri"/>
              </a:rPr>
              <a:t>visual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00B0F0"/>
                </a:solidFill>
                <a:latin typeface="Calibri"/>
                <a:cs typeface="Calibri"/>
              </a:rPr>
              <a:t>Start with </a:t>
            </a:r>
            <a:r>
              <a:rPr dirty="0" sz="2800" b="1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dirty="0" sz="2800" spc="-10" b="1">
                <a:solidFill>
                  <a:srgbClr val="00B0F0"/>
                </a:solidFill>
                <a:latin typeface="Calibri"/>
                <a:cs typeface="Calibri"/>
              </a:rPr>
              <a:t>digital  numeral</a:t>
            </a:r>
            <a:endParaRPr sz="2800">
              <a:latin typeface="Calibri"/>
              <a:cs typeface="Calibri"/>
            </a:endParaRPr>
          </a:p>
          <a:p>
            <a:pPr marL="12700" marR="14604">
              <a:lnSpc>
                <a:spcPts val="3370"/>
              </a:lnSpc>
              <a:spcBef>
                <a:spcPts val="85"/>
              </a:spcBef>
            </a:pPr>
            <a:r>
              <a:rPr dirty="0" sz="2800" spc="-5" b="1">
                <a:solidFill>
                  <a:srgbClr val="00B0F0"/>
                </a:solidFill>
                <a:latin typeface="Calibri"/>
                <a:cs typeface="Calibri"/>
              </a:rPr>
              <a:t>Start with </a:t>
            </a:r>
            <a:r>
              <a:rPr dirty="0" sz="2800" spc="-10" b="1">
                <a:solidFill>
                  <a:srgbClr val="00B0F0"/>
                </a:solidFill>
                <a:latin typeface="Calibri"/>
                <a:cs typeface="Calibri"/>
              </a:rPr>
              <a:t>positive  </a:t>
            </a:r>
            <a:r>
              <a:rPr dirty="0" sz="2800" spc="-15" b="1">
                <a:solidFill>
                  <a:srgbClr val="00B0F0"/>
                </a:solidFill>
                <a:latin typeface="Calibri"/>
                <a:cs typeface="Calibri"/>
              </a:rPr>
              <a:t>imperative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720" y="49602"/>
            <a:ext cx="10046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Specific </a:t>
            </a:r>
            <a:r>
              <a:rPr dirty="0" sz="3600" spc="-25" b="1">
                <a:solidFill>
                  <a:srgbClr val="FFFFFF"/>
                </a:solidFill>
                <a:latin typeface="Calibri"/>
                <a:cs typeface="Calibri"/>
              </a:rPr>
              <a:t>keywords may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more informative 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533" y="1478441"/>
            <a:ext cx="3720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F7F7F"/>
                </a:solidFill>
                <a:latin typeface="Calibri"/>
                <a:cs typeface="Calibri"/>
              </a:rPr>
              <a:t>What </a:t>
            </a:r>
            <a:r>
              <a:rPr dirty="0" sz="2400" spc="-15">
                <a:solidFill>
                  <a:srgbClr val="7F7F7F"/>
                </a:solidFill>
                <a:latin typeface="Calibri"/>
                <a:cs typeface="Calibri"/>
              </a:rPr>
              <a:t>words were </a:t>
            </a:r>
            <a:r>
              <a:rPr dirty="0" sz="2400" spc="-5">
                <a:solidFill>
                  <a:srgbClr val="7F7F7F"/>
                </a:solidFill>
                <a:latin typeface="Calibri"/>
                <a:cs typeface="Calibri"/>
              </a:rPr>
              <a:t>Hot in</a:t>
            </a:r>
            <a:r>
              <a:rPr dirty="0" sz="2400" spc="-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7F7F7F"/>
                </a:solidFill>
                <a:latin typeface="Calibri"/>
                <a:cs typeface="Calibri"/>
              </a:rPr>
              <a:t>titles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3769"/>
          </a:xfrm>
          <a:custGeom>
            <a:avLst/>
            <a:gdLst/>
            <a:ahLst/>
            <a:cxnLst/>
            <a:rect l="l" t="t" r="r" b="b"/>
            <a:pathLst>
              <a:path w="12192000" h="953769">
                <a:moveTo>
                  <a:pt x="12033053" y="0"/>
                </a:moveTo>
                <a:lnTo>
                  <a:pt x="158946" y="0"/>
                </a:lnTo>
                <a:lnTo>
                  <a:pt x="108707" y="8103"/>
                </a:lnTo>
                <a:lnTo>
                  <a:pt x="65074" y="30667"/>
                </a:lnTo>
                <a:lnTo>
                  <a:pt x="30667" y="65075"/>
                </a:lnTo>
                <a:lnTo>
                  <a:pt x="8103" y="108708"/>
                </a:lnTo>
                <a:lnTo>
                  <a:pt x="0" y="158948"/>
                </a:lnTo>
                <a:lnTo>
                  <a:pt x="0" y="794689"/>
                </a:lnTo>
                <a:lnTo>
                  <a:pt x="8103" y="844929"/>
                </a:lnTo>
                <a:lnTo>
                  <a:pt x="30667" y="888562"/>
                </a:lnTo>
                <a:lnTo>
                  <a:pt x="65074" y="922970"/>
                </a:lnTo>
                <a:lnTo>
                  <a:pt x="108707" y="945534"/>
                </a:lnTo>
                <a:lnTo>
                  <a:pt x="158946" y="953637"/>
                </a:lnTo>
                <a:lnTo>
                  <a:pt x="12033053" y="953637"/>
                </a:lnTo>
                <a:lnTo>
                  <a:pt x="12083292" y="945534"/>
                </a:lnTo>
                <a:lnTo>
                  <a:pt x="12126924" y="922970"/>
                </a:lnTo>
                <a:lnTo>
                  <a:pt x="12161332" y="888562"/>
                </a:lnTo>
                <a:lnTo>
                  <a:pt x="12183896" y="844929"/>
                </a:lnTo>
                <a:lnTo>
                  <a:pt x="12192000" y="794689"/>
                </a:lnTo>
                <a:lnTo>
                  <a:pt x="12192000" y="158948"/>
                </a:lnTo>
                <a:lnTo>
                  <a:pt x="12183896" y="108708"/>
                </a:lnTo>
                <a:lnTo>
                  <a:pt x="12161332" y="65075"/>
                </a:lnTo>
                <a:lnTo>
                  <a:pt x="12126924" y="30667"/>
                </a:lnTo>
                <a:lnTo>
                  <a:pt x="12083292" y="8103"/>
                </a:lnTo>
                <a:lnTo>
                  <a:pt x="12033053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678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Conclusion: </a:t>
            </a:r>
            <a:r>
              <a:rPr dirty="0" spc="-10"/>
              <a:t>Predicting </a:t>
            </a:r>
            <a:r>
              <a:rPr dirty="0"/>
              <a:t>the </a:t>
            </a:r>
            <a:r>
              <a:rPr dirty="0" spc="-5"/>
              <a:t>popularity </a:t>
            </a:r>
            <a:r>
              <a:rPr dirty="0"/>
              <a:t>of online</a:t>
            </a:r>
            <a:r>
              <a:rPr dirty="0" spc="55"/>
              <a:t> </a:t>
            </a:r>
            <a:r>
              <a:rPr dirty="0" spc="-10"/>
              <a:t>news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521" y="1036179"/>
            <a:ext cx="9262745" cy="491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solidFill>
                  <a:srgbClr val="00B0F0"/>
                </a:solidFill>
                <a:latin typeface="Calibri"/>
                <a:cs typeface="Calibri"/>
              </a:rPr>
              <a:t>Recommendations</a:t>
            </a: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10"/>
              </a:spcBef>
              <a:buClr>
                <a:srgbClr val="00B0F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Consideration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amount 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key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TITLE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0">
                <a:latin typeface="Calibri"/>
                <a:cs typeface="Calibri"/>
              </a:rPr>
              <a:t>Positive words, strong </a:t>
            </a:r>
            <a:r>
              <a:rPr dirty="0" sz="2000" spc="-5">
                <a:latin typeface="Calibri"/>
                <a:cs typeface="Calibri"/>
              </a:rPr>
              <a:t>visual and digital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numeral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Articles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20">
                <a:latin typeface="Calibri"/>
                <a:cs typeface="Calibri"/>
              </a:rPr>
              <a:t>World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Entertainment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Referenced </a:t>
            </a:r>
            <a:r>
              <a:rPr dirty="0" sz="2000">
                <a:latin typeface="Calibri"/>
                <a:cs typeface="Calibri"/>
              </a:rPr>
              <a:t>articles in </a:t>
            </a:r>
            <a:r>
              <a:rPr dirty="0" sz="2000" spc="-5">
                <a:latin typeface="Calibri"/>
                <a:cs typeface="Calibri"/>
              </a:rPr>
              <a:t>Mashable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B0F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1755"/>
              </a:spcBef>
            </a:pPr>
            <a:r>
              <a:rPr dirty="0" sz="3500" spc="-5" b="1">
                <a:solidFill>
                  <a:srgbClr val="00B0F0"/>
                </a:solidFill>
                <a:latin typeface="Calibri"/>
                <a:cs typeface="Calibri"/>
              </a:rPr>
              <a:t>Methodology</a:t>
            </a:r>
            <a:endParaRPr sz="3500">
              <a:latin typeface="Calibri"/>
              <a:cs typeface="Calibri"/>
            </a:endParaRPr>
          </a:p>
          <a:p>
            <a:pPr lvl="1" marL="589915" marR="5080" indent="-342900">
              <a:lnSpc>
                <a:spcPct val="100000"/>
              </a:lnSpc>
              <a:spcBef>
                <a:spcPts val="2060"/>
              </a:spcBef>
              <a:buClr>
                <a:srgbClr val="00B0F0"/>
              </a:buClr>
              <a:buFont typeface="Wingdings"/>
              <a:buChar char=""/>
              <a:tabLst>
                <a:tab pos="589915" algn="l"/>
                <a:tab pos="590550" algn="l"/>
              </a:tabLst>
            </a:pPr>
            <a:r>
              <a:rPr dirty="0" sz="2000" spc="-5">
                <a:latin typeface="Calibri"/>
                <a:cs typeface="Calibri"/>
              </a:rPr>
              <a:t>The models </a:t>
            </a:r>
            <a:r>
              <a:rPr dirty="0" sz="2000" spc="-10">
                <a:latin typeface="Calibri"/>
                <a:cs typeface="Calibri"/>
              </a:rPr>
              <a:t>provided here demonstrate </a:t>
            </a:r>
            <a:r>
              <a:rPr dirty="0" sz="2000" spc="-5">
                <a:latin typeface="Calibri"/>
                <a:cs typeface="Calibri"/>
              </a:rPr>
              <a:t>that utilizing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two-class label </a:t>
            </a:r>
            <a:r>
              <a:rPr dirty="0" sz="2000" spc="-20">
                <a:latin typeface="Calibri"/>
                <a:cs typeface="Calibri"/>
              </a:rPr>
              <a:t>system </a:t>
            </a:r>
            <a:r>
              <a:rPr dirty="0" sz="2000">
                <a:latin typeface="Calibri"/>
                <a:cs typeface="Calibri"/>
              </a:rPr>
              <a:t>with a  partition </a:t>
            </a:r>
            <a:r>
              <a:rPr dirty="0" sz="2000" spc="-10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median </a:t>
            </a:r>
            <a:r>
              <a:rPr dirty="0" sz="2000" spc="-10">
                <a:latin typeface="Calibri"/>
                <a:cs typeface="Calibri"/>
              </a:rPr>
              <a:t>provides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best </a:t>
            </a:r>
            <a:r>
              <a:rPr dirty="0" sz="2000" spc="-5">
                <a:latin typeface="Calibri"/>
                <a:cs typeface="Calibri"/>
              </a:rPr>
              <a:t>models and including analysis </a:t>
            </a:r>
            <a:r>
              <a:rPr dirty="0" sz="2000">
                <a:latin typeface="Calibri"/>
                <a:cs typeface="Calibri"/>
              </a:rPr>
              <a:t>the article  </a:t>
            </a:r>
            <a:r>
              <a:rPr dirty="0" sz="2000" spc="-10"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B0F0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lvl="1" marL="589915" indent="-343535">
              <a:lnSpc>
                <a:spcPct val="100000"/>
              </a:lnSpc>
              <a:buClr>
                <a:srgbClr val="00B0F0"/>
              </a:buClr>
              <a:buFont typeface="Wingdings"/>
              <a:buChar char=""/>
              <a:tabLst>
                <a:tab pos="589915" algn="l"/>
                <a:tab pos="590550" algn="l"/>
              </a:tabLst>
            </a:pPr>
            <a:r>
              <a:rPr dirty="0" sz="2000" spc="-10">
                <a:latin typeface="Calibri"/>
                <a:cs typeface="Calibri"/>
              </a:rPr>
              <a:t>For future works, </a:t>
            </a:r>
            <a:r>
              <a:rPr dirty="0" sz="2000">
                <a:latin typeface="Calibri"/>
                <a:cs typeface="Calibri"/>
              </a:rPr>
              <a:t>I </a:t>
            </a:r>
            <a:r>
              <a:rPr dirty="0" sz="2000" spc="-10">
                <a:latin typeface="Calibri"/>
                <a:cs typeface="Calibri"/>
              </a:rPr>
              <a:t>would </a:t>
            </a:r>
            <a:r>
              <a:rPr dirty="0" sz="2000" spc="-20">
                <a:latin typeface="Calibri"/>
                <a:cs typeface="Calibri"/>
              </a:rPr>
              <a:t>like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carry out in-depth NLP and </a:t>
            </a:r>
            <a:r>
              <a:rPr dirty="0" sz="2000" spc="-55">
                <a:latin typeface="Calibri"/>
                <a:cs typeface="Calibri"/>
              </a:rPr>
              <a:t>Text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Analysis.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9995" y="157214"/>
            <a:ext cx="575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B0F0"/>
                </a:solidFill>
                <a:latin typeface="Calibri"/>
                <a:cs typeface="Calibri"/>
              </a:rPr>
              <a:t>V</a:t>
            </a:r>
            <a:r>
              <a:rPr dirty="0" sz="1800" spc="-10" b="1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dirty="0" sz="1800" spc="-5" b="1">
                <a:solidFill>
                  <a:srgbClr val="00B0F0"/>
                </a:solidFill>
                <a:latin typeface="Calibri"/>
                <a:cs typeface="Calibri"/>
              </a:rPr>
              <a:t>d</a:t>
            </a:r>
            <a:r>
              <a:rPr dirty="0" sz="1800" spc="-10" b="1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00B0F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2625" y="3064696"/>
            <a:ext cx="157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00B0F0"/>
                </a:solidFill>
                <a:latin typeface="Calibri"/>
                <a:cs typeface="Calibri"/>
              </a:rPr>
              <a:t>Entretenimiento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0515" y="157214"/>
            <a:ext cx="71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B0F0"/>
                </a:solidFill>
                <a:latin typeface="Calibri"/>
                <a:cs typeface="Calibri"/>
              </a:rPr>
              <a:t>Cul</a:t>
            </a:r>
            <a:r>
              <a:rPr dirty="0" sz="1800" b="1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00B0F0"/>
                </a:solidFill>
                <a:latin typeface="Calibri"/>
                <a:cs typeface="Calibri"/>
              </a:rPr>
              <a:t>u</a:t>
            </a:r>
            <a:r>
              <a:rPr dirty="0" sz="1800" spc="-25" b="1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1732" y="503026"/>
            <a:ext cx="5326565" cy="228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29672" y="2507249"/>
            <a:ext cx="4733654" cy="2507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81710"/>
          </a:xfrm>
          <a:custGeom>
            <a:avLst/>
            <a:gdLst/>
            <a:ahLst/>
            <a:cxnLst/>
            <a:rect l="l" t="t" r="r" b="b"/>
            <a:pathLst>
              <a:path w="12192000" h="981710">
                <a:moveTo>
                  <a:pt x="12090669" y="0"/>
                </a:moveTo>
                <a:lnTo>
                  <a:pt x="101329" y="0"/>
                </a:lnTo>
                <a:lnTo>
                  <a:pt x="82210" y="8068"/>
                </a:lnTo>
                <a:lnTo>
                  <a:pt x="48616" y="34023"/>
                </a:lnTo>
                <a:lnTo>
                  <a:pt x="22662" y="67617"/>
                </a:lnTo>
                <a:lnTo>
                  <a:pt x="5929" y="107268"/>
                </a:lnTo>
                <a:lnTo>
                  <a:pt x="0" y="151394"/>
                </a:lnTo>
                <a:lnTo>
                  <a:pt x="0" y="815319"/>
                </a:lnTo>
                <a:lnTo>
                  <a:pt x="5929" y="859445"/>
                </a:lnTo>
                <a:lnTo>
                  <a:pt x="22662" y="899096"/>
                </a:lnTo>
                <a:lnTo>
                  <a:pt x="48616" y="932690"/>
                </a:lnTo>
                <a:lnTo>
                  <a:pt x="82210" y="958645"/>
                </a:lnTo>
                <a:lnTo>
                  <a:pt x="121860" y="975378"/>
                </a:lnTo>
                <a:lnTo>
                  <a:pt x="165986" y="981307"/>
                </a:lnTo>
                <a:lnTo>
                  <a:pt x="12026012" y="981307"/>
                </a:lnTo>
                <a:lnTo>
                  <a:pt x="12070138" y="975378"/>
                </a:lnTo>
                <a:lnTo>
                  <a:pt x="12109789" y="958645"/>
                </a:lnTo>
                <a:lnTo>
                  <a:pt x="12143383" y="932690"/>
                </a:lnTo>
                <a:lnTo>
                  <a:pt x="12169337" y="899096"/>
                </a:lnTo>
                <a:lnTo>
                  <a:pt x="12186070" y="859445"/>
                </a:lnTo>
                <a:lnTo>
                  <a:pt x="12192000" y="815319"/>
                </a:lnTo>
                <a:lnTo>
                  <a:pt x="12192000" y="151394"/>
                </a:lnTo>
                <a:lnTo>
                  <a:pt x="12186070" y="107268"/>
                </a:lnTo>
                <a:lnTo>
                  <a:pt x="12169337" y="67617"/>
                </a:lnTo>
                <a:lnTo>
                  <a:pt x="12143383" y="34023"/>
                </a:lnTo>
                <a:lnTo>
                  <a:pt x="12109789" y="8068"/>
                </a:lnTo>
                <a:lnTo>
                  <a:pt x="1209066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4740" y="0"/>
            <a:ext cx="55048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5"/>
              <a:t>What </a:t>
            </a:r>
            <a:r>
              <a:rPr dirty="0" sz="6000" spc="-5"/>
              <a:t>is the</a:t>
            </a:r>
            <a:r>
              <a:rPr dirty="0" sz="6000" spc="-50"/>
              <a:t> </a:t>
            </a:r>
            <a:r>
              <a:rPr dirty="0" sz="6000" spc="-15"/>
              <a:t>goal?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831214" y="2018154"/>
            <a:ext cx="10128885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PREDICTING THE POPULARITY OF ONLINE</a:t>
            </a:r>
            <a:r>
              <a:rPr dirty="0" sz="4000" spc="-60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00B0F0"/>
                </a:solidFill>
                <a:latin typeface="Calibri"/>
                <a:cs typeface="Calibri"/>
              </a:rPr>
              <a:t>NEWS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dirty="0" sz="4000" spc="-5" b="1">
                <a:solidFill>
                  <a:srgbClr val="777777"/>
                </a:solidFill>
                <a:latin typeface="Calibri"/>
                <a:cs typeface="Calibri"/>
              </a:rPr>
              <a:t>Based </a:t>
            </a:r>
            <a:r>
              <a:rPr dirty="0" sz="4000" b="1">
                <a:solidFill>
                  <a:srgbClr val="777777"/>
                </a:solidFill>
                <a:latin typeface="Calibri"/>
                <a:cs typeface="Calibri"/>
              </a:rPr>
              <a:t>on </a:t>
            </a:r>
            <a:r>
              <a:rPr dirty="0" sz="4000" spc="-5" b="1">
                <a:solidFill>
                  <a:srgbClr val="777777"/>
                </a:solidFill>
                <a:latin typeface="Calibri"/>
                <a:cs typeface="Calibri"/>
              </a:rPr>
              <a:t>number </a:t>
            </a:r>
            <a:r>
              <a:rPr dirty="0" sz="4000" b="1">
                <a:solidFill>
                  <a:srgbClr val="777777"/>
                </a:solidFill>
                <a:latin typeface="Calibri"/>
                <a:cs typeface="Calibri"/>
              </a:rPr>
              <a:t>of social </a:t>
            </a:r>
            <a:r>
              <a:rPr dirty="0" sz="4000" spc="-10" b="1">
                <a:solidFill>
                  <a:srgbClr val="777777"/>
                </a:solidFill>
                <a:latin typeface="Calibri"/>
                <a:cs typeface="Calibri"/>
              </a:rPr>
              <a:t>shares </a:t>
            </a:r>
            <a:r>
              <a:rPr dirty="0" sz="4000" b="1">
                <a:solidFill>
                  <a:srgbClr val="777777"/>
                </a:solidFill>
                <a:latin typeface="Calibri"/>
                <a:cs typeface="Calibri"/>
              </a:rPr>
              <a:t>of</a:t>
            </a:r>
            <a:r>
              <a:rPr dirty="0" sz="4000" spc="-30" b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777777"/>
                </a:solidFill>
                <a:latin typeface="Calibri"/>
                <a:cs typeface="Calibri"/>
              </a:rPr>
              <a:t>articles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81710"/>
          </a:xfrm>
          <a:custGeom>
            <a:avLst/>
            <a:gdLst/>
            <a:ahLst/>
            <a:cxnLst/>
            <a:rect l="l" t="t" r="r" b="b"/>
            <a:pathLst>
              <a:path w="12192000" h="981710">
                <a:moveTo>
                  <a:pt x="12090669" y="0"/>
                </a:moveTo>
                <a:lnTo>
                  <a:pt x="101329" y="0"/>
                </a:lnTo>
                <a:lnTo>
                  <a:pt x="82210" y="8068"/>
                </a:lnTo>
                <a:lnTo>
                  <a:pt x="48616" y="34023"/>
                </a:lnTo>
                <a:lnTo>
                  <a:pt x="22662" y="67617"/>
                </a:lnTo>
                <a:lnTo>
                  <a:pt x="5929" y="107268"/>
                </a:lnTo>
                <a:lnTo>
                  <a:pt x="0" y="151394"/>
                </a:lnTo>
                <a:lnTo>
                  <a:pt x="0" y="815319"/>
                </a:lnTo>
                <a:lnTo>
                  <a:pt x="5929" y="859445"/>
                </a:lnTo>
                <a:lnTo>
                  <a:pt x="22662" y="899096"/>
                </a:lnTo>
                <a:lnTo>
                  <a:pt x="48616" y="932690"/>
                </a:lnTo>
                <a:lnTo>
                  <a:pt x="82210" y="958645"/>
                </a:lnTo>
                <a:lnTo>
                  <a:pt x="121860" y="975378"/>
                </a:lnTo>
                <a:lnTo>
                  <a:pt x="165986" y="981307"/>
                </a:lnTo>
                <a:lnTo>
                  <a:pt x="12026012" y="981307"/>
                </a:lnTo>
                <a:lnTo>
                  <a:pt x="12070138" y="975378"/>
                </a:lnTo>
                <a:lnTo>
                  <a:pt x="12109789" y="958645"/>
                </a:lnTo>
                <a:lnTo>
                  <a:pt x="12143383" y="932690"/>
                </a:lnTo>
                <a:lnTo>
                  <a:pt x="12169337" y="899096"/>
                </a:lnTo>
                <a:lnTo>
                  <a:pt x="12186070" y="859445"/>
                </a:lnTo>
                <a:lnTo>
                  <a:pt x="12192000" y="815319"/>
                </a:lnTo>
                <a:lnTo>
                  <a:pt x="12192000" y="151394"/>
                </a:lnTo>
                <a:lnTo>
                  <a:pt x="12186070" y="107268"/>
                </a:lnTo>
                <a:lnTo>
                  <a:pt x="12169337" y="67617"/>
                </a:lnTo>
                <a:lnTo>
                  <a:pt x="12143383" y="34023"/>
                </a:lnTo>
                <a:lnTo>
                  <a:pt x="12109789" y="8068"/>
                </a:lnTo>
                <a:lnTo>
                  <a:pt x="1209066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0064" y="0"/>
            <a:ext cx="62477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/>
              <a:t>Dataset</a:t>
            </a:r>
            <a:r>
              <a:rPr dirty="0" sz="6000" spc="-85"/>
              <a:t> </a:t>
            </a:r>
            <a:r>
              <a:rPr dirty="0" sz="6000" spc="-5"/>
              <a:t>Description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1989866" y="1846281"/>
            <a:ext cx="8140700" cy="280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435" y="1015786"/>
            <a:ext cx="7823250" cy="5829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95769" y="2772228"/>
            <a:ext cx="1437005" cy="668020"/>
          </a:xfrm>
          <a:prstGeom prst="rect">
            <a:avLst/>
          </a:prstGeom>
          <a:solidFill>
            <a:srgbClr val="E7E6E6"/>
          </a:solidFill>
        </p:spPr>
        <p:txBody>
          <a:bodyPr wrap="square" lIns="0" tIns="75565" rIns="0" bIns="0" rtlCol="0" vert="horz">
            <a:spAutoFit/>
          </a:bodyPr>
          <a:lstStyle/>
          <a:p>
            <a:pPr marL="213360" marR="104139" indent="-101600">
              <a:lnSpc>
                <a:spcPct val="100699"/>
              </a:lnSpc>
              <a:spcBef>
                <a:spcPts val="595"/>
              </a:spcBef>
            </a:pPr>
            <a:r>
              <a:rPr dirty="0" sz="1600" spc="-5">
                <a:solidFill>
                  <a:srgbClr val="2F5597"/>
                </a:solidFill>
                <a:latin typeface="Calibri"/>
                <a:cs typeface="Calibri"/>
              </a:rPr>
              <a:t>Und</a:t>
            </a:r>
            <a:r>
              <a:rPr dirty="0" sz="160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dirty="0" sz="1600" spc="-25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dirty="0" sz="1600" spc="-20">
                <a:solidFill>
                  <a:srgbClr val="2F5597"/>
                </a:solidFill>
                <a:latin typeface="Calibri"/>
                <a:cs typeface="Calibri"/>
              </a:rPr>
              <a:t>st</a:t>
            </a:r>
            <a:r>
              <a:rPr dirty="0" sz="1600" spc="-5">
                <a:solidFill>
                  <a:srgbClr val="2F5597"/>
                </a:solidFill>
                <a:latin typeface="Calibri"/>
                <a:cs typeface="Calibri"/>
              </a:rPr>
              <a:t>anding  </a:t>
            </a:r>
            <a:r>
              <a:rPr dirty="0" sz="1600">
                <a:solidFill>
                  <a:srgbClr val="2F5597"/>
                </a:solidFill>
                <a:latin typeface="Calibri"/>
                <a:cs typeface="Calibri"/>
              </a:rPr>
              <a:t>URL</a:t>
            </a:r>
            <a:r>
              <a:rPr dirty="0" sz="1600" spc="-3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F5597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81710"/>
          </a:xfrm>
          <a:custGeom>
            <a:avLst/>
            <a:gdLst/>
            <a:ahLst/>
            <a:cxnLst/>
            <a:rect l="l" t="t" r="r" b="b"/>
            <a:pathLst>
              <a:path w="12192000" h="981710">
                <a:moveTo>
                  <a:pt x="12090669" y="0"/>
                </a:moveTo>
                <a:lnTo>
                  <a:pt x="101329" y="0"/>
                </a:lnTo>
                <a:lnTo>
                  <a:pt x="82210" y="8068"/>
                </a:lnTo>
                <a:lnTo>
                  <a:pt x="48616" y="34023"/>
                </a:lnTo>
                <a:lnTo>
                  <a:pt x="22662" y="67617"/>
                </a:lnTo>
                <a:lnTo>
                  <a:pt x="5929" y="107268"/>
                </a:lnTo>
                <a:lnTo>
                  <a:pt x="0" y="151394"/>
                </a:lnTo>
                <a:lnTo>
                  <a:pt x="0" y="815319"/>
                </a:lnTo>
                <a:lnTo>
                  <a:pt x="5929" y="859445"/>
                </a:lnTo>
                <a:lnTo>
                  <a:pt x="22662" y="899096"/>
                </a:lnTo>
                <a:lnTo>
                  <a:pt x="48616" y="932690"/>
                </a:lnTo>
                <a:lnTo>
                  <a:pt x="82210" y="958645"/>
                </a:lnTo>
                <a:lnTo>
                  <a:pt x="121860" y="975378"/>
                </a:lnTo>
                <a:lnTo>
                  <a:pt x="165986" y="981307"/>
                </a:lnTo>
                <a:lnTo>
                  <a:pt x="12026012" y="981307"/>
                </a:lnTo>
                <a:lnTo>
                  <a:pt x="12070138" y="975378"/>
                </a:lnTo>
                <a:lnTo>
                  <a:pt x="12109789" y="958645"/>
                </a:lnTo>
                <a:lnTo>
                  <a:pt x="12143383" y="932690"/>
                </a:lnTo>
                <a:lnTo>
                  <a:pt x="12169337" y="899096"/>
                </a:lnTo>
                <a:lnTo>
                  <a:pt x="12186070" y="859445"/>
                </a:lnTo>
                <a:lnTo>
                  <a:pt x="12192000" y="815319"/>
                </a:lnTo>
                <a:lnTo>
                  <a:pt x="12192000" y="151394"/>
                </a:lnTo>
                <a:lnTo>
                  <a:pt x="12186070" y="107268"/>
                </a:lnTo>
                <a:lnTo>
                  <a:pt x="12169337" y="67617"/>
                </a:lnTo>
                <a:lnTo>
                  <a:pt x="12143383" y="34023"/>
                </a:lnTo>
                <a:lnTo>
                  <a:pt x="12109789" y="8068"/>
                </a:lnTo>
                <a:lnTo>
                  <a:pt x="1209066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8750" y="0"/>
            <a:ext cx="42652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5"/>
              <a:t>Data</a:t>
            </a:r>
            <a:r>
              <a:rPr dirty="0" sz="6000" spc="-55"/>
              <a:t> </a:t>
            </a:r>
            <a:r>
              <a:rPr dirty="0" sz="6000" spc="-10"/>
              <a:t>Analysis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8067675" y="1724025"/>
            <a:ext cx="838200" cy="240665"/>
          </a:xfrm>
          <a:prstGeom prst="rect">
            <a:avLst/>
          </a:prstGeom>
          <a:solidFill>
            <a:srgbClr val="FFF2CC"/>
          </a:solidFill>
          <a:ln w="12700">
            <a:solidFill>
              <a:srgbClr val="2F528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8125">
              <a:lnSpc>
                <a:spcPts val="1889"/>
              </a:lnSpc>
            </a:pPr>
            <a:r>
              <a:rPr dirty="0" sz="1800">
                <a:solidFill>
                  <a:srgbClr val="2F5597"/>
                </a:solidFill>
                <a:latin typeface="Calibri"/>
                <a:cs typeface="Calibri"/>
              </a:rPr>
              <a:t>NLP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96315"/>
          </a:xfrm>
          <a:custGeom>
            <a:avLst/>
            <a:gdLst/>
            <a:ahLst/>
            <a:cxnLst/>
            <a:rect l="l" t="t" r="r" b="b"/>
            <a:pathLst>
              <a:path w="12192000" h="996315">
                <a:moveTo>
                  <a:pt x="12026012" y="0"/>
                </a:moveTo>
                <a:lnTo>
                  <a:pt x="165986" y="0"/>
                </a:lnTo>
                <a:lnTo>
                  <a:pt x="121860" y="5929"/>
                </a:lnTo>
                <a:lnTo>
                  <a:pt x="82210" y="22662"/>
                </a:lnTo>
                <a:lnTo>
                  <a:pt x="48616" y="48616"/>
                </a:lnTo>
                <a:lnTo>
                  <a:pt x="22662" y="82210"/>
                </a:lnTo>
                <a:lnTo>
                  <a:pt x="5929" y="121861"/>
                </a:lnTo>
                <a:lnTo>
                  <a:pt x="0" y="165987"/>
                </a:lnTo>
                <a:lnTo>
                  <a:pt x="0" y="829913"/>
                </a:lnTo>
                <a:lnTo>
                  <a:pt x="5929" y="874039"/>
                </a:lnTo>
                <a:lnTo>
                  <a:pt x="22662" y="913691"/>
                </a:lnTo>
                <a:lnTo>
                  <a:pt x="48616" y="947285"/>
                </a:lnTo>
                <a:lnTo>
                  <a:pt x="82210" y="973239"/>
                </a:lnTo>
                <a:lnTo>
                  <a:pt x="121860" y="989972"/>
                </a:lnTo>
                <a:lnTo>
                  <a:pt x="165986" y="995902"/>
                </a:lnTo>
                <a:lnTo>
                  <a:pt x="12026012" y="995902"/>
                </a:lnTo>
                <a:lnTo>
                  <a:pt x="12070138" y="989972"/>
                </a:lnTo>
                <a:lnTo>
                  <a:pt x="12109789" y="973239"/>
                </a:lnTo>
                <a:lnTo>
                  <a:pt x="12143383" y="947285"/>
                </a:lnTo>
                <a:lnTo>
                  <a:pt x="12169337" y="913691"/>
                </a:lnTo>
                <a:lnTo>
                  <a:pt x="12186070" y="874039"/>
                </a:lnTo>
                <a:lnTo>
                  <a:pt x="12192000" y="829913"/>
                </a:lnTo>
                <a:lnTo>
                  <a:pt x="12192000" y="165987"/>
                </a:lnTo>
                <a:lnTo>
                  <a:pt x="12186070" y="121861"/>
                </a:lnTo>
                <a:lnTo>
                  <a:pt x="12169337" y="82210"/>
                </a:lnTo>
                <a:lnTo>
                  <a:pt x="12143383" y="48616"/>
                </a:lnTo>
                <a:lnTo>
                  <a:pt x="12109789" y="22662"/>
                </a:lnTo>
                <a:lnTo>
                  <a:pt x="12070138" y="5929"/>
                </a:lnTo>
                <a:lnTo>
                  <a:pt x="1202601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6923" y="0"/>
            <a:ext cx="19824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50"/>
              <a:t>T</a:t>
            </a:r>
            <a:r>
              <a:rPr dirty="0" sz="6000" spc="-5"/>
              <a:t>a</a:t>
            </a:r>
            <a:r>
              <a:rPr dirty="0" sz="6000" spc="-65"/>
              <a:t>r</a:t>
            </a:r>
            <a:r>
              <a:rPr dirty="0" sz="6000" spc="-60"/>
              <a:t>g</a:t>
            </a:r>
            <a:r>
              <a:rPr dirty="0" sz="6000" spc="-35"/>
              <a:t>e</a:t>
            </a:r>
            <a:r>
              <a:rPr dirty="0" sz="6000"/>
              <a:t>t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582188" y="1730658"/>
            <a:ext cx="5442179" cy="446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5020" y="1669496"/>
            <a:ext cx="5424653" cy="445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5475" y="88327"/>
            <a:ext cx="5839449" cy="670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501"/>
            <a:ext cx="6348095" cy="996315"/>
          </a:xfrm>
          <a:custGeom>
            <a:avLst/>
            <a:gdLst/>
            <a:ahLst/>
            <a:cxnLst/>
            <a:rect l="l" t="t" r="r" b="b"/>
            <a:pathLst>
              <a:path w="6348095" h="996315">
                <a:moveTo>
                  <a:pt x="6181806" y="0"/>
                </a:moveTo>
                <a:lnTo>
                  <a:pt x="165983" y="0"/>
                </a:lnTo>
                <a:lnTo>
                  <a:pt x="121858" y="5929"/>
                </a:lnTo>
                <a:lnTo>
                  <a:pt x="82208" y="22661"/>
                </a:lnTo>
                <a:lnTo>
                  <a:pt x="48615" y="48615"/>
                </a:lnTo>
                <a:lnTo>
                  <a:pt x="22661" y="82209"/>
                </a:lnTo>
                <a:lnTo>
                  <a:pt x="5929" y="121859"/>
                </a:lnTo>
                <a:lnTo>
                  <a:pt x="0" y="165985"/>
                </a:lnTo>
                <a:lnTo>
                  <a:pt x="0" y="829917"/>
                </a:lnTo>
                <a:lnTo>
                  <a:pt x="5929" y="874042"/>
                </a:lnTo>
                <a:lnTo>
                  <a:pt x="22661" y="913692"/>
                </a:lnTo>
                <a:lnTo>
                  <a:pt x="48615" y="947286"/>
                </a:lnTo>
                <a:lnTo>
                  <a:pt x="82208" y="973240"/>
                </a:lnTo>
                <a:lnTo>
                  <a:pt x="121858" y="989973"/>
                </a:lnTo>
                <a:lnTo>
                  <a:pt x="165983" y="995902"/>
                </a:lnTo>
                <a:lnTo>
                  <a:pt x="6181806" y="995902"/>
                </a:lnTo>
                <a:lnTo>
                  <a:pt x="6225931" y="989973"/>
                </a:lnTo>
                <a:lnTo>
                  <a:pt x="6265581" y="973240"/>
                </a:lnTo>
                <a:lnTo>
                  <a:pt x="6299174" y="947286"/>
                </a:lnTo>
                <a:lnTo>
                  <a:pt x="6325128" y="913692"/>
                </a:lnTo>
                <a:lnTo>
                  <a:pt x="6341861" y="874042"/>
                </a:lnTo>
                <a:lnTo>
                  <a:pt x="6347790" y="829917"/>
                </a:lnTo>
                <a:lnTo>
                  <a:pt x="6347790" y="165985"/>
                </a:lnTo>
                <a:lnTo>
                  <a:pt x="6341861" y="121859"/>
                </a:lnTo>
                <a:lnTo>
                  <a:pt x="6325128" y="82209"/>
                </a:lnTo>
                <a:lnTo>
                  <a:pt x="6299174" y="48615"/>
                </a:lnTo>
                <a:lnTo>
                  <a:pt x="6265581" y="22661"/>
                </a:lnTo>
                <a:lnTo>
                  <a:pt x="6225931" y="5929"/>
                </a:lnTo>
                <a:lnTo>
                  <a:pt x="618180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07" y="0"/>
            <a:ext cx="49422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9000" spc="-7"/>
              <a:t>C</a:t>
            </a:r>
            <a:r>
              <a:rPr dirty="0" baseline="-2777" sz="9000" spc="-15"/>
              <a:t>o</a:t>
            </a:r>
            <a:r>
              <a:rPr dirty="0" baseline="-2777" sz="9000"/>
              <a:t>r</a:t>
            </a:r>
            <a:r>
              <a:rPr dirty="0" baseline="-2777" sz="9000" spc="-660"/>
              <a:t>r</a:t>
            </a:r>
            <a:r>
              <a:rPr dirty="0" sz="2800" spc="-1025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dirty="0" baseline="-2777" sz="9000" spc="-3000"/>
              <a:t>e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  <a:r>
              <a:rPr dirty="0" sz="2800" spc="-100">
                <a:solidFill>
                  <a:srgbClr val="0070C0"/>
                </a:solidFill>
                <a:latin typeface="Times New Roman"/>
                <a:cs typeface="Times New Roman"/>
              </a:rPr>
              <a:t>3</a:t>
            </a:r>
            <a:r>
              <a:rPr dirty="0" baseline="-2777" sz="9000" spc="-2070"/>
              <a:t>l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  <a:r>
              <a:rPr dirty="0" sz="2800" spc="-1030">
                <a:solidFill>
                  <a:srgbClr val="0070C0"/>
                </a:solidFill>
                <a:latin typeface="Times New Roman"/>
                <a:cs typeface="Times New Roman"/>
              </a:rPr>
              <a:t>F</a:t>
            </a:r>
            <a:r>
              <a:rPr dirty="0" baseline="-2777" sz="9000" spc="-2902"/>
              <a:t>a</a:t>
            </a:r>
            <a:r>
              <a:rPr dirty="0" sz="2800" spc="-1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dirty="0" sz="2800" spc="-765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dirty="0" baseline="-2777" sz="9000" spc="-1979"/>
              <a:t>t</a:t>
            </a:r>
            <a:r>
              <a:rPr dirty="0" sz="2800" spc="-245">
                <a:solidFill>
                  <a:srgbClr val="0070C0"/>
                </a:solidFill>
                <a:latin typeface="Times New Roman"/>
                <a:cs typeface="Times New Roman"/>
              </a:rPr>
              <a:t>u</a:t>
            </a:r>
            <a:r>
              <a:rPr dirty="0" baseline="-2777" sz="9000" spc="-1837"/>
              <a:t>i</a:t>
            </a:r>
            <a:r>
              <a:rPr dirty="0" sz="2800" spc="5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dirty="0" sz="2800" spc="-1270">
                <a:solidFill>
                  <a:srgbClr val="0070C0"/>
                </a:solidFill>
                <a:latin typeface="Times New Roman"/>
                <a:cs typeface="Times New Roman"/>
              </a:rPr>
              <a:t>u</a:t>
            </a:r>
            <a:r>
              <a:rPr dirty="0" baseline="-2777" sz="9000" spc="-2932"/>
              <a:t>o</a:t>
            </a:r>
            <a:r>
              <a:rPr dirty="0" sz="2800" spc="-6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dirty="0" sz="2800" spc="-48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dirty="0" baseline="-2777" sz="9000" spc="-3075"/>
              <a:t>n</a:t>
            </a:r>
            <a:r>
              <a:rPr dirty="0" sz="2800" spc="-1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dirty="0" sz="2800" spc="5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dirty="0" sz="2800" spc="-5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dirty="0" sz="2800" spc="5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r>
              <a:rPr dirty="0" sz="2800" spc="-10">
                <a:solidFill>
                  <a:srgbClr val="0070C0"/>
                </a:solidFill>
                <a:latin typeface="Times New Roman"/>
                <a:cs typeface="Times New Roman"/>
              </a:rPr>
              <a:t>er</a:t>
            </a:r>
            <a:r>
              <a:rPr dirty="0" sz="2800" spc="-5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dirty="0" sz="2800" spc="5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33" y="2150596"/>
            <a:ext cx="443420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00B0F0"/>
                </a:solidFill>
                <a:latin typeface="Calibri"/>
                <a:cs typeface="Calibri"/>
              </a:rPr>
              <a:t>Strong </a:t>
            </a:r>
            <a:r>
              <a:rPr dirty="0" sz="4000" spc="-15" b="1">
                <a:solidFill>
                  <a:srgbClr val="00B0F0"/>
                </a:solidFill>
                <a:latin typeface="Calibri"/>
                <a:cs typeface="Calibri"/>
              </a:rPr>
              <a:t>correlated  </a:t>
            </a:r>
            <a:r>
              <a:rPr dirty="0" sz="4000" spc="-20" b="1">
                <a:solidFill>
                  <a:srgbClr val="00B0F0"/>
                </a:solidFill>
                <a:latin typeface="Calibri"/>
                <a:cs typeface="Calibri"/>
              </a:rPr>
              <a:t>features  </a:t>
            </a:r>
            <a:r>
              <a:rPr dirty="0" sz="4000" spc="-10" b="1">
                <a:solidFill>
                  <a:srgbClr val="00B0F0"/>
                </a:solidFill>
                <a:latin typeface="Calibri"/>
                <a:cs typeface="Calibri"/>
              </a:rPr>
              <a:t>corresponding </a:t>
            </a:r>
            <a:r>
              <a:rPr dirty="0" sz="4000" spc="-20" b="1">
                <a:solidFill>
                  <a:srgbClr val="00B0F0"/>
                </a:solidFill>
                <a:latin typeface="Calibri"/>
                <a:cs typeface="Calibri"/>
              </a:rPr>
              <a:t>to </a:t>
            </a:r>
            <a:r>
              <a:rPr dirty="0" sz="4000" b="1">
                <a:solidFill>
                  <a:srgbClr val="00B0F0"/>
                </a:solidFill>
                <a:latin typeface="Calibri"/>
                <a:cs typeface="Calibri"/>
              </a:rPr>
              <a:t>the  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same</a:t>
            </a:r>
            <a:r>
              <a:rPr dirty="0" sz="4000" spc="-15" b="1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00B0F0"/>
                </a:solidFill>
                <a:latin typeface="Calibri"/>
                <a:cs typeface="Calibri"/>
              </a:rPr>
              <a:t>topics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1110"/>
          </a:xfrm>
          <a:custGeom>
            <a:avLst/>
            <a:gdLst/>
            <a:ahLst/>
            <a:cxnLst/>
            <a:rect l="l" t="t" r="r" b="b"/>
            <a:pathLst>
              <a:path w="12192000" h="1261110">
                <a:moveTo>
                  <a:pt x="11981839" y="0"/>
                </a:moveTo>
                <a:lnTo>
                  <a:pt x="210159" y="0"/>
                </a:lnTo>
                <a:lnTo>
                  <a:pt x="161972" y="5550"/>
                </a:lnTo>
                <a:lnTo>
                  <a:pt x="117736" y="21361"/>
                </a:lnTo>
                <a:lnTo>
                  <a:pt x="78715" y="46170"/>
                </a:lnTo>
                <a:lnTo>
                  <a:pt x="46169" y="78716"/>
                </a:lnTo>
                <a:lnTo>
                  <a:pt x="21360" y="117738"/>
                </a:lnTo>
                <a:lnTo>
                  <a:pt x="5550" y="161973"/>
                </a:lnTo>
                <a:lnTo>
                  <a:pt x="0" y="210162"/>
                </a:lnTo>
                <a:lnTo>
                  <a:pt x="0" y="1050784"/>
                </a:lnTo>
                <a:lnTo>
                  <a:pt x="5550" y="1098972"/>
                </a:lnTo>
                <a:lnTo>
                  <a:pt x="21360" y="1143207"/>
                </a:lnTo>
                <a:lnTo>
                  <a:pt x="46169" y="1182229"/>
                </a:lnTo>
                <a:lnTo>
                  <a:pt x="78715" y="1214775"/>
                </a:lnTo>
                <a:lnTo>
                  <a:pt x="117736" y="1239585"/>
                </a:lnTo>
                <a:lnTo>
                  <a:pt x="161972" y="1255395"/>
                </a:lnTo>
                <a:lnTo>
                  <a:pt x="210159" y="1260946"/>
                </a:lnTo>
                <a:lnTo>
                  <a:pt x="11981839" y="1260946"/>
                </a:lnTo>
                <a:lnTo>
                  <a:pt x="12030027" y="1255395"/>
                </a:lnTo>
                <a:lnTo>
                  <a:pt x="12074262" y="1239585"/>
                </a:lnTo>
                <a:lnTo>
                  <a:pt x="12113284" y="1214775"/>
                </a:lnTo>
                <a:lnTo>
                  <a:pt x="12145830" y="1182229"/>
                </a:lnTo>
                <a:lnTo>
                  <a:pt x="12170639" y="1143207"/>
                </a:lnTo>
                <a:lnTo>
                  <a:pt x="12186449" y="1098972"/>
                </a:lnTo>
                <a:lnTo>
                  <a:pt x="12192000" y="1050784"/>
                </a:lnTo>
                <a:lnTo>
                  <a:pt x="12192000" y="210162"/>
                </a:lnTo>
                <a:lnTo>
                  <a:pt x="12186449" y="161973"/>
                </a:lnTo>
                <a:lnTo>
                  <a:pt x="12170639" y="117738"/>
                </a:lnTo>
                <a:lnTo>
                  <a:pt x="12145830" y="78716"/>
                </a:lnTo>
                <a:lnTo>
                  <a:pt x="12113284" y="46170"/>
                </a:lnTo>
                <a:lnTo>
                  <a:pt x="12074262" y="21361"/>
                </a:lnTo>
                <a:lnTo>
                  <a:pt x="12030027" y="5550"/>
                </a:lnTo>
                <a:lnTo>
                  <a:pt x="1198183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642" y="0"/>
            <a:ext cx="10935970" cy="11245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  <a:tabLst>
                <a:tab pos="1506220" algn="l"/>
              </a:tabLst>
            </a:pPr>
            <a:r>
              <a:rPr dirty="0" spc="-10"/>
              <a:t>News </a:t>
            </a:r>
            <a:r>
              <a:rPr dirty="0"/>
              <a:t>in </a:t>
            </a:r>
            <a:r>
              <a:rPr dirty="0" spc="-30"/>
              <a:t>World </a:t>
            </a:r>
            <a:r>
              <a:rPr dirty="0"/>
              <a:t>and </a:t>
            </a:r>
            <a:r>
              <a:rPr dirty="0" spc="-30"/>
              <a:t>Technology </a:t>
            </a:r>
            <a:r>
              <a:rPr dirty="0"/>
              <a:t>of </a:t>
            </a:r>
            <a:r>
              <a:rPr dirty="0" spc="-15"/>
              <a:t>most </a:t>
            </a:r>
            <a:r>
              <a:rPr dirty="0"/>
              <a:t>popular and </a:t>
            </a:r>
            <a:r>
              <a:rPr dirty="0" spc="-15"/>
              <a:t>more  </a:t>
            </a:r>
            <a:r>
              <a:rPr dirty="0" spc="-10"/>
              <a:t>shared	</a:t>
            </a:r>
            <a:r>
              <a:rPr dirty="0"/>
              <a:t>during the middle of the</a:t>
            </a:r>
            <a:r>
              <a:rPr dirty="0" spc="-30"/>
              <a:t> </a:t>
            </a:r>
            <a:r>
              <a:rPr dirty="0" spc="-5"/>
              <a:t>week</a:t>
            </a:r>
          </a:p>
        </p:txBody>
      </p:sp>
      <p:sp>
        <p:nvSpPr>
          <p:cNvPr id="4" name="object 4"/>
          <p:cNvSpPr/>
          <p:nvPr/>
        </p:nvSpPr>
        <p:spPr>
          <a:xfrm>
            <a:off x="6422551" y="1474825"/>
            <a:ext cx="48641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784" y="1619710"/>
            <a:ext cx="4181929" cy="346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54910" y="6089301"/>
            <a:ext cx="3667648" cy="645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2020-01-16T09:48:28Z</dcterms:created>
  <dcterms:modified xsi:type="dcterms:W3CDTF">2020-01-16T09:48:28Z</dcterms:modified>
</cp:coreProperties>
</file>