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1" r:id="rId1"/>
  </p:sldMasterIdLst>
  <p:notesMasterIdLst>
    <p:notesMasterId r:id="rId38"/>
  </p:notesMasterIdLst>
  <p:sldIdLst>
    <p:sldId id="256" r:id="rId2"/>
    <p:sldId id="258" r:id="rId3"/>
    <p:sldId id="259" r:id="rId4"/>
    <p:sldId id="268" r:id="rId5"/>
    <p:sldId id="266" r:id="rId6"/>
    <p:sldId id="281" r:id="rId7"/>
    <p:sldId id="269" r:id="rId8"/>
    <p:sldId id="270" r:id="rId9"/>
    <p:sldId id="271" r:id="rId10"/>
    <p:sldId id="272" r:id="rId11"/>
    <p:sldId id="273" r:id="rId12"/>
    <p:sldId id="274" r:id="rId13"/>
    <p:sldId id="275" r:id="rId14"/>
    <p:sldId id="276" r:id="rId15"/>
    <p:sldId id="278" r:id="rId16"/>
    <p:sldId id="277" r:id="rId17"/>
    <p:sldId id="282" r:id="rId18"/>
    <p:sldId id="279" r:id="rId19"/>
    <p:sldId id="283" r:id="rId20"/>
    <p:sldId id="284" r:id="rId21"/>
    <p:sldId id="280" r:id="rId22"/>
    <p:sldId id="285" r:id="rId23"/>
    <p:sldId id="267" r:id="rId24"/>
    <p:sldId id="287" r:id="rId25"/>
    <p:sldId id="294" r:id="rId26"/>
    <p:sldId id="288" r:id="rId27"/>
    <p:sldId id="290" r:id="rId28"/>
    <p:sldId id="292" r:id="rId29"/>
    <p:sldId id="298" r:id="rId30"/>
    <p:sldId id="295" r:id="rId31"/>
    <p:sldId id="296" r:id="rId32"/>
    <p:sldId id="299" r:id="rId33"/>
    <p:sldId id="297" r:id="rId34"/>
    <p:sldId id="286" r:id="rId35"/>
    <p:sldId id="300" r:id="rId36"/>
    <p:sldId id="303" r:id="rId37"/>
  </p:sldIdLst>
  <p:sldSz cx="9144000" cy="5143500" type="screen16x9"/>
  <p:notesSz cx="6858000" cy="9144000"/>
  <p:embeddedFontLst>
    <p:embeddedFont>
      <p:font typeface="Calibri" pitchFamily="34" charset="0"/>
      <p:regular r:id="rId39"/>
      <p:bold r:id="rId40"/>
      <p:italic r:id="rId41"/>
      <p:boldItalic r:id="rId42"/>
    </p:embeddedFont>
    <p:embeddedFont>
      <p:font typeface="Wingdings 2" pitchFamily="18" charset="2"/>
      <p:regular r:id="rId43"/>
    </p:embeddedFont>
    <p:embeddedFont>
      <p:font typeface="Constantia"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00787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fd16b89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fd16b89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fdbff2a8a_1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fdbff2a8a_1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ce4bd0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ce4bd0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dbff2a8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dbff2a8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5792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1911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3/2/2019</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E6F9B8CD-342D-4579-98EC-A8FD6B7370E1}" type="datetimeFigureOut">
              <a:rPr lang="en-US" smtClean="0"/>
              <a:pPr algn="r" eaLnBrk="1" latinLnBrk="0" hangingPunct="1"/>
              <a:t>3/2/2019</a:t>
            </a:fld>
            <a:endParaRPr lang="en-US" dirty="0">
              <a:solidFill>
                <a:schemeClr val="tx2"/>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222100"/>
            <a:ext cx="8832300" cy="178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tx1"/>
                </a:solidFill>
              </a:rPr>
              <a:t>TIME SERIES MACHINE LEARNING BASED PREDICTION MODEL TO ACHIEVE CONSISTENT PRODUCT MOISTURE IN MANUFACTURING</a:t>
            </a:r>
            <a:endParaRPr sz="3000" dirty="0">
              <a:solidFill>
                <a:schemeClr val="tx1"/>
              </a:solidFill>
            </a:endParaRPr>
          </a:p>
        </p:txBody>
      </p:sp>
      <p:sp>
        <p:nvSpPr>
          <p:cNvPr id="86" name="Google Shape;86;p13"/>
          <p:cNvSpPr txBox="1">
            <a:spLocks noGrp="1"/>
          </p:cNvSpPr>
          <p:nvPr>
            <p:ph type="subTitle" idx="1"/>
          </p:nvPr>
        </p:nvSpPr>
        <p:spPr>
          <a:xfrm>
            <a:off x="781711" y="2735531"/>
            <a:ext cx="2941204" cy="1939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smtClean="0"/>
              <a:t>Members:                  </a:t>
            </a:r>
          </a:p>
          <a:p>
            <a:pPr marL="342900" lvl="0" indent="-342900" algn="l" rtl="0">
              <a:spcBef>
                <a:spcPts val="0"/>
              </a:spcBef>
              <a:spcAft>
                <a:spcPts val="0"/>
              </a:spcAft>
              <a:buAutoNum type="arabicParenR"/>
            </a:pPr>
            <a:r>
              <a:rPr lang="en-IN" sz="1600" dirty="0" err="1" smtClean="0"/>
              <a:t>M.Selva</a:t>
            </a:r>
            <a:r>
              <a:rPr lang="en-IN" sz="1600" dirty="0" smtClean="0"/>
              <a:t> Kumar</a:t>
            </a:r>
          </a:p>
          <a:p>
            <a:pPr marL="342900" lvl="0" indent="-342900" algn="l" rtl="0">
              <a:spcBef>
                <a:spcPts val="0"/>
              </a:spcBef>
              <a:spcAft>
                <a:spcPts val="0"/>
              </a:spcAft>
              <a:buAutoNum type="arabicParenR"/>
            </a:pPr>
            <a:r>
              <a:rPr lang="en-IN" sz="1600" dirty="0" err="1" smtClean="0"/>
              <a:t>M.Suriyakiran</a:t>
            </a:r>
            <a:endParaRPr lang="en-IN" sz="1600" dirty="0" smtClean="0"/>
          </a:p>
          <a:p>
            <a:pPr marL="342900" lvl="0" indent="-342900" algn="l" rtl="0">
              <a:spcBef>
                <a:spcPts val="0"/>
              </a:spcBef>
              <a:spcAft>
                <a:spcPts val="0"/>
              </a:spcAft>
              <a:buAutoNum type="arabicParenR"/>
            </a:pPr>
            <a:r>
              <a:rPr lang="en-IN" sz="1600" dirty="0" err="1" smtClean="0"/>
              <a:t>V.Prasanna</a:t>
            </a:r>
            <a:r>
              <a:rPr lang="en-IN" sz="1600" dirty="0" smtClean="0"/>
              <a:t> Kumar</a:t>
            </a:r>
          </a:p>
          <a:p>
            <a:pPr marL="342900" lvl="0" indent="-342900" algn="l" rtl="0">
              <a:spcBef>
                <a:spcPts val="0"/>
              </a:spcBef>
              <a:spcAft>
                <a:spcPts val="0"/>
              </a:spcAft>
              <a:buAutoNum type="arabicParenR"/>
            </a:pPr>
            <a:r>
              <a:rPr lang="en-IN" sz="1600" dirty="0" err="1" smtClean="0"/>
              <a:t>D.Robin</a:t>
            </a:r>
            <a:r>
              <a:rPr lang="en-IN" sz="1600" dirty="0" smtClean="0"/>
              <a:t> Reni</a:t>
            </a:r>
          </a:p>
          <a:p>
            <a:pPr marL="342900" lvl="0" indent="-342900" algn="l" rtl="0">
              <a:spcBef>
                <a:spcPts val="0"/>
              </a:spcBef>
              <a:spcAft>
                <a:spcPts val="0"/>
              </a:spcAft>
              <a:buAutoNum type="arabicParenR"/>
            </a:pPr>
            <a:r>
              <a:rPr lang="en-IN" sz="1600" dirty="0" err="1" smtClean="0"/>
              <a:t>K.Nandhini</a:t>
            </a:r>
            <a:endParaRPr lang="en-IN" sz="1600" dirty="0" smtClean="0"/>
          </a:p>
          <a:p>
            <a:pPr marL="342900" lvl="0" indent="-342900" algn="l" rtl="0">
              <a:spcBef>
                <a:spcPts val="0"/>
              </a:spcBef>
              <a:spcAft>
                <a:spcPts val="0"/>
              </a:spcAft>
              <a:buAutoNum type="arabicParenR"/>
            </a:pPr>
            <a:r>
              <a:rPr lang="en-IN" sz="1600" dirty="0" err="1" smtClean="0"/>
              <a:t>J.</a:t>
            </a:r>
            <a:r>
              <a:rPr lang="en-IN" sz="1600" dirty="0" err="1" smtClean="0"/>
              <a:t>Sakthi</a:t>
            </a:r>
            <a:r>
              <a:rPr lang="en-IN" sz="1600" dirty="0" smtClean="0"/>
              <a:t> </a:t>
            </a:r>
            <a:r>
              <a:rPr lang="en-IN" sz="1600" dirty="0" err="1" smtClean="0"/>
              <a:t>Sridevi</a:t>
            </a:r>
            <a:endParaRPr sz="1600" dirty="0"/>
          </a:p>
        </p:txBody>
      </p:sp>
      <p:sp>
        <p:nvSpPr>
          <p:cNvPr id="2" name="TextBox 1"/>
          <p:cNvSpPr txBox="1"/>
          <p:nvPr/>
        </p:nvSpPr>
        <p:spPr>
          <a:xfrm>
            <a:off x="2285999" y="2159969"/>
            <a:ext cx="4879912" cy="400110"/>
          </a:xfrm>
          <a:prstGeom prst="rect">
            <a:avLst/>
          </a:prstGeom>
          <a:noFill/>
        </p:spPr>
        <p:txBody>
          <a:bodyPr wrap="square" rtlCol="0">
            <a:spAutoFit/>
          </a:bodyPr>
          <a:lstStyle/>
          <a:p>
            <a:r>
              <a:rPr lang="en-IN" sz="2000" dirty="0" smtClean="0">
                <a:solidFill>
                  <a:schemeClr val="tx1"/>
                </a:solidFill>
              </a:rPr>
              <a:t>Team name: </a:t>
            </a:r>
            <a:r>
              <a:rPr lang="en-IN" sz="2000" dirty="0" err="1" smtClean="0">
                <a:solidFill>
                  <a:schemeClr val="tx1"/>
                </a:solidFill>
              </a:rPr>
              <a:t>Extermidators</a:t>
            </a:r>
            <a:endParaRPr lang="en-IN" sz="2000" dirty="0">
              <a:solidFill>
                <a:schemeClr val="tx1"/>
              </a:solidFill>
            </a:endParaRPr>
          </a:p>
        </p:txBody>
      </p:sp>
      <p:sp>
        <p:nvSpPr>
          <p:cNvPr id="5" name="Google Shape;86;p13"/>
          <p:cNvSpPr txBox="1">
            <a:spLocks/>
          </p:cNvSpPr>
          <p:nvPr/>
        </p:nvSpPr>
        <p:spPr>
          <a:xfrm>
            <a:off x="3509361" y="2799396"/>
            <a:ext cx="2941204" cy="2243100"/>
          </a:xfrm>
          <a:prstGeom prst="rect">
            <a:avLst/>
          </a:prstGeom>
        </p:spPr>
        <p:txBody>
          <a:bodyPr spcFirstLastPara="1" vert="horz" wrap="square" lIns="91425" tIns="91425" rIns="91425" bIns="91425" anchor="t" anchorCtr="0">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spcBef>
                <a:spcPts val="0"/>
              </a:spcBef>
            </a:pPr>
            <a:r>
              <a:rPr lang="sv-SE" sz="1600" dirty="0" smtClean="0"/>
              <a:t>Mentors:                  </a:t>
            </a:r>
          </a:p>
          <a:p>
            <a:pPr marL="342900" indent="-342900" algn="l">
              <a:spcBef>
                <a:spcPts val="0"/>
              </a:spcBef>
              <a:buFont typeface="Wingdings 2"/>
              <a:buAutoNum type="arabicParenR"/>
            </a:pPr>
            <a:r>
              <a:rPr lang="sv-SE" sz="1600" dirty="0" smtClean="0"/>
              <a:t>Dr.V.P.Gladis Pushparathi</a:t>
            </a:r>
          </a:p>
          <a:p>
            <a:pPr marL="342900" indent="-342900" algn="l">
              <a:spcBef>
                <a:spcPts val="0"/>
              </a:spcBef>
              <a:buFont typeface="Wingdings 2"/>
              <a:buAutoNum type="arabicParenR"/>
            </a:pPr>
            <a:r>
              <a:rPr lang="sv-SE" sz="1600" dirty="0" smtClean="0"/>
              <a:t>P.S.Vishnu</a:t>
            </a:r>
          </a:p>
          <a:p>
            <a:pPr marL="342900" indent="-342900" algn="l">
              <a:spcBef>
                <a:spcPts val="0"/>
              </a:spcBef>
              <a:buFont typeface="Wingdings 2"/>
              <a:buAutoNum type="arabicParenR"/>
            </a:pPr>
            <a:endParaRPr lang="sv-SE" sz="16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023" y="1358728"/>
            <a:ext cx="1856633" cy="24027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531" y="3552631"/>
            <a:ext cx="1601619" cy="1289957"/>
          </a:xfrm>
          <a:prstGeom prst="rect">
            <a:avLst/>
          </a:prstGeom>
        </p:spPr>
      </p:pic>
      <p:sp>
        <p:nvSpPr>
          <p:cNvPr id="6" name="TextBox 5"/>
          <p:cNvSpPr txBox="1"/>
          <p:nvPr/>
        </p:nvSpPr>
        <p:spPr>
          <a:xfrm>
            <a:off x="1054359" y="4670038"/>
            <a:ext cx="6118983" cy="307777"/>
          </a:xfrm>
          <a:prstGeom prst="rect">
            <a:avLst/>
          </a:prstGeom>
          <a:noFill/>
        </p:spPr>
        <p:txBody>
          <a:bodyPr wrap="none" rtlCol="0">
            <a:spAutoFit/>
          </a:bodyPr>
          <a:lstStyle/>
          <a:p>
            <a:r>
              <a:rPr lang="en-IN" dirty="0" smtClean="0">
                <a:solidFill>
                  <a:schemeClr val="tx1"/>
                </a:solidFill>
              </a:rPr>
              <a:t>COLLEGE NAME : VELAMMAL INSTITUTE OF TECHNOLOGY,CHENNAI</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31303"/>
            <a:ext cx="8520600" cy="607800"/>
          </a:xfrm>
        </p:spPr>
        <p:txBody>
          <a:bodyPr>
            <a:normAutofit/>
          </a:bodyPr>
          <a:lstStyle/>
          <a:p>
            <a:r>
              <a:rPr lang="en-IN" sz="2500" dirty="0" smtClean="0"/>
              <a:t>Mean and </a:t>
            </a:r>
            <a:r>
              <a:rPr lang="en-IN" sz="2500" dirty="0" err="1" smtClean="0"/>
              <a:t>Std</a:t>
            </a:r>
            <a:r>
              <a:rPr lang="en-IN" sz="2500" dirty="0" smtClean="0"/>
              <a:t> </a:t>
            </a:r>
            <a:r>
              <a:rPr lang="en-IN" sz="2500" dirty="0" err="1" smtClean="0"/>
              <a:t>Dev</a:t>
            </a:r>
            <a:r>
              <a:rPr lang="en-IN" sz="2500" dirty="0" smtClean="0"/>
              <a:t> Distribution of Storage and Ambient</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833" y="1141930"/>
            <a:ext cx="5294785" cy="3653840"/>
          </a:xfrm>
          <a:prstGeom prst="rect">
            <a:avLst/>
          </a:prstGeom>
        </p:spPr>
      </p:pic>
    </p:spTree>
    <p:extLst>
      <p:ext uri="{BB962C8B-B14F-4D97-AF65-F5344CB8AC3E}">
        <p14:creationId xmlns:p14="http://schemas.microsoft.com/office/powerpoint/2010/main" val="3983192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61" y="512636"/>
            <a:ext cx="8520600" cy="607800"/>
          </a:xfrm>
        </p:spPr>
        <p:txBody>
          <a:bodyPr>
            <a:normAutofit/>
          </a:bodyPr>
          <a:lstStyle/>
          <a:p>
            <a:r>
              <a:rPr lang="en-IN" sz="2500" dirty="0" smtClean="0"/>
              <a:t>Storage Temp and RH Frequency Distribution</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7" y="1614196"/>
            <a:ext cx="4138766" cy="21367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751" y="1614196"/>
            <a:ext cx="4261350" cy="2211355"/>
          </a:xfrm>
          <a:prstGeom prst="rect">
            <a:avLst/>
          </a:prstGeom>
        </p:spPr>
      </p:pic>
    </p:spTree>
    <p:extLst>
      <p:ext uri="{BB962C8B-B14F-4D97-AF65-F5344CB8AC3E}">
        <p14:creationId xmlns:p14="http://schemas.microsoft.com/office/powerpoint/2010/main" val="57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031" y="848539"/>
            <a:ext cx="8520600" cy="607800"/>
          </a:xfrm>
        </p:spPr>
        <p:txBody>
          <a:bodyPr>
            <a:normAutofit/>
          </a:bodyPr>
          <a:lstStyle/>
          <a:p>
            <a:r>
              <a:rPr lang="en-IN" sz="2500" dirty="0" smtClean="0"/>
              <a:t>Ambient Temp and RH Distribution</a:t>
            </a:r>
            <a:endParaRPr lang="en-I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10" y="1716833"/>
            <a:ext cx="3918857" cy="23037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710" y="1716833"/>
            <a:ext cx="4264089" cy="2303748"/>
          </a:xfrm>
          <a:prstGeom prst="rect">
            <a:avLst/>
          </a:prstGeom>
        </p:spPr>
      </p:pic>
    </p:spTree>
    <p:extLst>
      <p:ext uri="{BB962C8B-B14F-4D97-AF65-F5344CB8AC3E}">
        <p14:creationId xmlns:p14="http://schemas.microsoft.com/office/powerpoint/2010/main" val="3444376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12" y="360916"/>
            <a:ext cx="8520600" cy="607800"/>
          </a:xfrm>
        </p:spPr>
        <p:txBody>
          <a:bodyPr>
            <a:normAutofit/>
          </a:bodyPr>
          <a:lstStyle/>
          <a:p>
            <a:r>
              <a:rPr lang="en-IN" sz="2500" dirty="0" smtClean="0"/>
              <a:t>Product and Dry Moisture Frequency</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7" y="968716"/>
            <a:ext cx="7305869" cy="3810118"/>
          </a:xfrm>
          <a:prstGeom prst="rect">
            <a:avLst/>
          </a:prstGeom>
        </p:spPr>
      </p:pic>
    </p:spTree>
    <p:extLst>
      <p:ext uri="{BB962C8B-B14F-4D97-AF65-F5344CB8AC3E}">
        <p14:creationId xmlns:p14="http://schemas.microsoft.com/office/powerpoint/2010/main" val="110892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51" y="651831"/>
            <a:ext cx="8520600" cy="607800"/>
          </a:xfrm>
        </p:spPr>
        <p:txBody>
          <a:bodyPr>
            <a:normAutofit/>
          </a:bodyPr>
          <a:lstStyle/>
          <a:p>
            <a:r>
              <a:rPr lang="en-IN" sz="2500" dirty="0" smtClean="0"/>
              <a:t>Correlation of Features </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730" y="1259631"/>
            <a:ext cx="3935981" cy="3380015"/>
          </a:xfrm>
          <a:prstGeom prst="rect">
            <a:avLst/>
          </a:prstGeom>
        </p:spPr>
      </p:pic>
    </p:spTree>
    <p:extLst>
      <p:ext uri="{BB962C8B-B14F-4D97-AF65-F5344CB8AC3E}">
        <p14:creationId xmlns:p14="http://schemas.microsoft.com/office/powerpoint/2010/main" val="325784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93979"/>
            <a:ext cx="8520600" cy="607800"/>
          </a:xfrm>
        </p:spPr>
        <p:txBody>
          <a:bodyPr>
            <a:normAutofit/>
          </a:bodyPr>
          <a:lstStyle/>
          <a:p>
            <a:r>
              <a:rPr lang="en-IN" sz="2500" dirty="0" smtClean="0"/>
              <a:t>Dataset Properties</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 y="1530003"/>
            <a:ext cx="8640147" cy="2500821"/>
          </a:xfrm>
          <a:prstGeom prst="rect">
            <a:avLst/>
          </a:prstGeom>
        </p:spPr>
      </p:pic>
    </p:spTree>
    <p:extLst>
      <p:ext uri="{BB962C8B-B14F-4D97-AF65-F5344CB8AC3E}">
        <p14:creationId xmlns:p14="http://schemas.microsoft.com/office/powerpoint/2010/main" val="150124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030" y="587282"/>
            <a:ext cx="8520600" cy="607800"/>
          </a:xfrm>
        </p:spPr>
        <p:txBody>
          <a:bodyPr>
            <a:normAutofit/>
          </a:bodyPr>
          <a:lstStyle/>
          <a:p>
            <a:r>
              <a:rPr lang="en-IN" sz="2500" dirty="0" err="1" smtClean="0"/>
              <a:t>Dataframe</a:t>
            </a:r>
            <a:r>
              <a:rPr lang="en-IN" sz="2500" dirty="0" smtClean="0"/>
              <a:t> to Fit ( Sample Head )</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6431"/>
            <a:ext cx="9144000" cy="1811211"/>
          </a:xfrm>
          <a:prstGeom prst="rect">
            <a:avLst/>
          </a:prstGeom>
        </p:spPr>
      </p:pic>
    </p:spTree>
    <p:extLst>
      <p:ext uri="{BB962C8B-B14F-4D97-AF65-F5344CB8AC3E}">
        <p14:creationId xmlns:p14="http://schemas.microsoft.com/office/powerpoint/2010/main" val="3335130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71257"/>
            <a:ext cx="8520600" cy="607800"/>
          </a:xfrm>
        </p:spPr>
        <p:txBody>
          <a:bodyPr>
            <a:normAutofit/>
          </a:bodyPr>
          <a:lstStyle/>
          <a:p>
            <a:r>
              <a:rPr lang="en-IN" sz="2500" dirty="0" smtClean="0"/>
              <a:t>Train and Test Set ( 80 : 20 Ratio )</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93" y="1610307"/>
            <a:ext cx="4154746" cy="2308549"/>
          </a:xfrm>
          <a:prstGeom prst="rect">
            <a:avLst/>
          </a:prstGeom>
        </p:spPr>
      </p:pic>
    </p:spTree>
    <p:extLst>
      <p:ext uri="{BB962C8B-B14F-4D97-AF65-F5344CB8AC3E}">
        <p14:creationId xmlns:p14="http://schemas.microsoft.com/office/powerpoint/2010/main" val="1574882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9296"/>
            <a:ext cx="8520600" cy="607800"/>
          </a:xfrm>
        </p:spPr>
        <p:txBody>
          <a:bodyPr>
            <a:normAutofit/>
          </a:bodyPr>
          <a:lstStyle/>
          <a:p>
            <a:r>
              <a:rPr lang="en-IN" sz="2500" dirty="0" smtClean="0"/>
              <a:t>Model Architecture ( Stacked LSTM ) </a:t>
            </a:r>
            <a:endParaRPr lang="en-IN" sz="25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4104"/>
          <a:stretch/>
        </p:blipFill>
        <p:spPr>
          <a:xfrm>
            <a:off x="1105385" y="1166326"/>
            <a:ext cx="6563844" cy="3125755"/>
          </a:xfrm>
          <a:prstGeom prst="rect">
            <a:avLst/>
          </a:prstGeom>
        </p:spPr>
      </p:pic>
    </p:spTree>
    <p:extLst>
      <p:ext uri="{BB962C8B-B14F-4D97-AF65-F5344CB8AC3E}">
        <p14:creationId xmlns:p14="http://schemas.microsoft.com/office/powerpoint/2010/main" val="371459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030" y="559289"/>
            <a:ext cx="8520600" cy="607800"/>
          </a:xfrm>
        </p:spPr>
        <p:txBody>
          <a:bodyPr>
            <a:normAutofit/>
          </a:bodyPr>
          <a:lstStyle/>
          <a:p>
            <a:r>
              <a:rPr lang="en-IN" sz="2500" dirty="0" smtClean="0"/>
              <a:t>Model Properties : </a:t>
            </a:r>
            <a:endParaRPr lang="en-IN" sz="2500" dirty="0"/>
          </a:p>
        </p:txBody>
      </p:sp>
      <p:sp>
        <p:nvSpPr>
          <p:cNvPr id="3" name="Text Placeholder 2"/>
          <p:cNvSpPr>
            <a:spLocks noGrp="1"/>
          </p:cNvSpPr>
          <p:nvPr>
            <p:ph type="body" idx="1"/>
          </p:nvPr>
        </p:nvSpPr>
        <p:spPr/>
        <p:txBody>
          <a:bodyPr/>
          <a:lstStyle/>
          <a:p>
            <a:r>
              <a:rPr lang="en-IN" dirty="0" smtClean="0"/>
              <a:t>Loss Function : Mean Absolute Error ( MAE )</a:t>
            </a:r>
          </a:p>
          <a:p>
            <a:r>
              <a:rPr lang="en-IN" dirty="0" smtClean="0"/>
              <a:t>Optimizer : Adam Optimizer </a:t>
            </a:r>
          </a:p>
          <a:p>
            <a:r>
              <a:rPr lang="en-IN" dirty="0" smtClean="0"/>
              <a:t>Epoch : 20</a:t>
            </a:r>
          </a:p>
          <a:p>
            <a:r>
              <a:rPr lang="en-IN" dirty="0" smtClean="0"/>
              <a:t>Batch Size : 10</a:t>
            </a:r>
          </a:p>
          <a:p>
            <a:pPr marL="114300" indent="0">
              <a:buNone/>
            </a:pPr>
            <a:endParaRPr lang="en-IN" dirty="0" smtClean="0"/>
          </a:p>
          <a:p>
            <a:endParaRPr lang="en-IN" dirty="0"/>
          </a:p>
        </p:txBody>
      </p:sp>
    </p:spTree>
    <p:extLst>
      <p:ext uri="{BB962C8B-B14F-4D97-AF65-F5344CB8AC3E}">
        <p14:creationId xmlns:p14="http://schemas.microsoft.com/office/powerpoint/2010/main" val="3383779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90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PROBLEM STATEMENT</a:t>
            </a:r>
            <a:endParaRPr sz="2500" dirty="0"/>
          </a:p>
        </p:txBody>
      </p:sp>
      <p:sp>
        <p:nvSpPr>
          <p:cNvPr id="98" name="Google Shape;98;p15"/>
          <p:cNvSpPr txBox="1">
            <a:spLocks noGrp="1"/>
          </p:cNvSpPr>
          <p:nvPr>
            <p:ph type="body" idx="1"/>
          </p:nvPr>
        </p:nvSpPr>
        <p:spPr>
          <a:xfrm>
            <a:off x="311700" y="812900"/>
            <a:ext cx="8638200" cy="3856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lang="en" sz="1400" dirty="0" smtClean="0">
              <a:solidFill>
                <a:srgbClr val="333333"/>
              </a:solidFill>
              <a:highlight>
                <a:srgbClr val="FFFFFF"/>
              </a:highlight>
              <a:latin typeface="Arial"/>
              <a:ea typeface="Arial"/>
              <a:cs typeface="Arial"/>
              <a:sym typeface="Arial"/>
            </a:endParaRPr>
          </a:p>
          <a:p>
            <a:pPr marL="0" lvl="0" indent="457200" algn="l" rtl="0">
              <a:spcBef>
                <a:spcPts val="0"/>
              </a:spcBef>
              <a:spcAft>
                <a:spcPts val="0"/>
              </a:spcAft>
              <a:buNone/>
            </a:pPr>
            <a:r>
              <a:rPr lang="en" sz="1400" dirty="0" smtClean="0">
                <a:solidFill>
                  <a:srgbClr val="333333"/>
                </a:solidFill>
                <a:highlight>
                  <a:srgbClr val="FFFFFF"/>
                </a:highlight>
                <a:latin typeface="Arial"/>
                <a:ea typeface="Arial"/>
                <a:cs typeface="Arial"/>
                <a:sym typeface="Arial"/>
              </a:rPr>
              <a:t>Achieving </a:t>
            </a:r>
            <a:r>
              <a:rPr lang="en" sz="1400" dirty="0">
                <a:solidFill>
                  <a:srgbClr val="333333"/>
                </a:solidFill>
                <a:highlight>
                  <a:srgbClr val="FFFFFF"/>
                </a:highlight>
                <a:latin typeface="Arial"/>
                <a:ea typeface="Arial"/>
                <a:cs typeface="Arial"/>
                <a:sym typeface="Arial"/>
              </a:rPr>
              <a:t>consistency in product </a:t>
            </a:r>
            <a:r>
              <a:rPr lang="en" sz="1400" dirty="0" smtClean="0">
                <a:solidFill>
                  <a:srgbClr val="333333"/>
                </a:solidFill>
                <a:highlight>
                  <a:srgbClr val="FFFFFF"/>
                </a:highlight>
                <a:latin typeface="Arial"/>
                <a:ea typeface="Arial"/>
                <a:cs typeface="Arial"/>
                <a:sym typeface="Arial"/>
              </a:rPr>
              <a:t>quality </a:t>
            </a:r>
            <a:r>
              <a:rPr lang="en" sz="1400" dirty="0">
                <a:solidFill>
                  <a:srgbClr val="333333"/>
                </a:solidFill>
                <a:highlight>
                  <a:srgbClr val="FFFFFF"/>
                </a:highlight>
                <a:latin typeface="Arial"/>
                <a:ea typeface="Arial"/>
                <a:cs typeface="Arial"/>
                <a:sym typeface="Arial"/>
              </a:rPr>
              <a:t>is one of the key objectives in a </a:t>
            </a:r>
            <a:r>
              <a:rPr lang="en" sz="1400" dirty="0" smtClean="0">
                <a:solidFill>
                  <a:srgbClr val="333333"/>
                </a:solidFill>
                <a:highlight>
                  <a:srgbClr val="FFFFFF"/>
                </a:highlight>
                <a:latin typeface="Arial"/>
                <a:ea typeface="Arial"/>
                <a:cs typeface="Arial"/>
                <a:sym typeface="Arial"/>
              </a:rPr>
              <a:t>manufacturing. In </a:t>
            </a:r>
            <a:r>
              <a:rPr lang="en" sz="1400" dirty="0">
                <a:solidFill>
                  <a:srgbClr val="333333"/>
                </a:solidFill>
                <a:highlight>
                  <a:srgbClr val="FFFFFF"/>
                </a:highlight>
                <a:latin typeface="Arial"/>
                <a:ea typeface="Arial"/>
                <a:cs typeface="Arial"/>
                <a:sym typeface="Arial"/>
              </a:rPr>
              <a:t>case of a hygroscopic organic product, moisture plays a vital role in determining the end product </a:t>
            </a:r>
            <a:r>
              <a:rPr lang="en" sz="1400" dirty="0" smtClean="0">
                <a:solidFill>
                  <a:srgbClr val="333333"/>
                </a:solidFill>
                <a:highlight>
                  <a:srgbClr val="FFFFFF"/>
                </a:highlight>
                <a:latin typeface="Arial"/>
                <a:ea typeface="Arial"/>
                <a:cs typeface="Arial"/>
                <a:sym typeface="Arial"/>
              </a:rPr>
              <a:t>quality.</a:t>
            </a:r>
          </a:p>
          <a:p>
            <a:pPr marL="0" lvl="0" indent="457200" algn="l" rtl="0">
              <a:spcBef>
                <a:spcPts val="0"/>
              </a:spcBef>
              <a:spcAft>
                <a:spcPts val="0"/>
              </a:spcAft>
              <a:buNone/>
            </a:pPr>
            <a:endParaRPr lang="en" sz="1400" dirty="0">
              <a:solidFill>
                <a:srgbClr val="333333"/>
              </a:solidFill>
              <a:highlight>
                <a:srgbClr val="FFFFFF"/>
              </a:highlight>
              <a:latin typeface="Arial"/>
              <a:ea typeface="Arial"/>
              <a:cs typeface="Arial"/>
              <a:sym typeface="Arial"/>
            </a:endParaRPr>
          </a:p>
          <a:p>
            <a:pPr marL="0" lvl="0" indent="457200" algn="l" rtl="0">
              <a:spcBef>
                <a:spcPts val="0"/>
              </a:spcBef>
              <a:spcAft>
                <a:spcPts val="0"/>
              </a:spcAft>
              <a:buNone/>
            </a:pPr>
            <a:r>
              <a:rPr lang="en" sz="1400" dirty="0" smtClean="0">
                <a:solidFill>
                  <a:srgbClr val="333333"/>
                </a:solidFill>
                <a:highlight>
                  <a:srgbClr val="FFFFFF"/>
                </a:highlight>
                <a:latin typeface="Arial"/>
                <a:ea typeface="Arial"/>
                <a:cs typeface="Arial"/>
                <a:sym typeface="Arial"/>
              </a:rPr>
              <a:t>The manufacturing process of this product has a drying step which is controlled to get the end product moisture within limits. The incoming material loses moisture in the drying process. The product moisture changes from the desired value of 13.5+/-0.3%.</a:t>
            </a:r>
          </a:p>
          <a:p>
            <a:pPr marL="0" lvl="0" indent="457200" algn="l" rtl="0">
              <a:spcBef>
                <a:spcPts val="0"/>
              </a:spcBef>
              <a:spcAft>
                <a:spcPts val="0"/>
              </a:spcAft>
              <a:buNone/>
            </a:pPr>
            <a:endParaRPr lang="en" sz="1400" dirty="0">
              <a:solidFill>
                <a:srgbClr val="333333"/>
              </a:solidFill>
              <a:highlight>
                <a:srgbClr val="FFFFFF"/>
              </a:highlight>
              <a:latin typeface="Arial"/>
              <a:ea typeface="Arial"/>
              <a:cs typeface="Arial"/>
              <a:sym typeface="Arial"/>
            </a:endParaRPr>
          </a:p>
          <a:p>
            <a:pPr marL="0" lvl="0" indent="457200" algn="l" rtl="0">
              <a:spcBef>
                <a:spcPts val="0"/>
              </a:spcBef>
              <a:spcAft>
                <a:spcPts val="0"/>
              </a:spcAft>
              <a:buNone/>
            </a:pPr>
            <a:r>
              <a:rPr lang="en" sz="1400" dirty="0" smtClean="0">
                <a:solidFill>
                  <a:srgbClr val="333333"/>
                </a:solidFill>
                <a:highlight>
                  <a:srgbClr val="FFFFFF"/>
                </a:highlight>
                <a:latin typeface="Arial"/>
                <a:ea typeface="Arial"/>
                <a:cs typeface="Arial"/>
                <a:sym typeface="Arial"/>
              </a:rPr>
              <a:t> Building a time series machine learning model to predict Ex- Dryer moisture set point will help to achieve Ex-Packing moisture within 13.5+/-0.3% with maximum accuracy. </a:t>
            </a:r>
            <a:endParaRPr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92" y="689919"/>
            <a:ext cx="8520600" cy="607800"/>
          </a:xfrm>
        </p:spPr>
        <p:txBody>
          <a:bodyPr>
            <a:normAutofit/>
          </a:bodyPr>
          <a:lstStyle/>
          <a:p>
            <a:r>
              <a:rPr lang="en-IN" sz="2500" dirty="0" smtClean="0"/>
              <a:t>Evaluation Score : ( Test Set ) </a:t>
            </a:r>
            <a:endParaRPr lang="en-IN"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250" y="1851446"/>
            <a:ext cx="4781550" cy="341248"/>
          </a:xfrm>
          <a:prstGeom prst="rect">
            <a:avLst/>
          </a:prstGeom>
        </p:spPr>
      </p:pic>
    </p:spTree>
    <p:extLst>
      <p:ext uri="{BB962C8B-B14F-4D97-AF65-F5344CB8AC3E}">
        <p14:creationId xmlns:p14="http://schemas.microsoft.com/office/powerpoint/2010/main" val="261388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7951"/>
            <a:ext cx="8520600" cy="607800"/>
          </a:xfrm>
        </p:spPr>
        <p:txBody>
          <a:bodyPr>
            <a:normAutofit/>
          </a:bodyPr>
          <a:lstStyle/>
          <a:p>
            <a:r>
              <a:rPr lang="en-IN" sz="2500" dirty="0" smtClean="0"/>
              <a:t>Predictions</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31" y="1095612"/>
            <a:ext cx="6547855" cy="3675343"/>
          </a:xfrm>
          <a:prstGeom prst="rect">
            <a:avLst/>
          </a:prstGeom>
        </p:spPr>
      </p:pic>
    </p:spTree>
    <p:extLst>
      <p:ext uri="{BB962C8B-B14F-4D97-AF65-F5344CB8AC3E}">
        <p14:creationId xmlns:p14="http://schemas.microsoft.com/office/powerpoint/2010/main" val="66132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31298"/>
            <a:ext cx="8520600" cy="607800"/>
          </a:xfrm>
        </p:spPr>
        <p:txBody>
          <a:bodyPr>
            <a:normAutofit/>
          </a:bodyPr>
          <a:lstStyle/>
          <a:p>
            <a:r>
              <a:rPr lang="en-IN" sz="2500" dirty="0" smtClean="0"/>
              <a:t>Predictions For Product Moist ( 13.2 – 13.5)</a:t>
            </a:r>
            <a:endParaRPr lang="en-IN" sz="2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40"/>
          <a:stretch/>
        </p:blipFill>
        <p:spPr>
          <a:xfrm>
            <a:off x="1614196" y="1160507"/>
            <a:ext cx="6018246" cy="3589162"/>
          </a:xfrm>
          <a:prstGeom prst="rect">
            <a:avLst/>
          </a:prstGeom>
        </p:spPr>
      </p:pic>
    </p:spTree>
    <p:extLst>
      <p:ext uri="{BB962C8B-B14F-4D97-AF65-F5344CB8AC3E}">
        <p14:creationId xmlns:p14="http://schemas.microsoft.com/office/powerpoint/2010/main" val="3472589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30361" y="577951"/>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smtClean="0"/>
              <a:t>Future Work :</a:t>
            </a:r>
            <a:r>
              <a:rPr lang="en" sz="2500" dirty="0"/>
              <a:t>			</a:t>
            </a:r>
            <a:endParaRPr sz="2500" dirty="0"/>
          </a:p>
        </p:txBody>
      </p:sp>
      <p:sp>
        <p:nvSpPr>
          <p:cNvPr id="157" name="Google Shape;157;p24"/>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a:buFont typeface="Arial" charset="0"/>
              <a:buChar char="•"/>
            </a:pPr>
            <a:r>
              <a:rPr lang="en-IN" sz="2000" dirty="0" smtClean="0"/>
              <a:t>Feature Engineering </a:t>
            </a:r>
          </a:p>
          <a:p>
            <a:pPr marL="342900">
              <a:buFont typeface="Arial" charset="0"/>
              <a:buChar char="•"/>
            </a:pPr>
            <a:r>
              <a:rPr lang="en-IN" sz="2000" dirty="0" smtClean="0"/>
              <a:t>Tuning some Hyper Parameters</a:t>
            </a:r>
          </a:p>
          <a:p>
            <a:pPr marL="342900">
              <a:buFont typeface="Arial" charset="0"/>
              <a:buChar char="•"/>
            </a:pPr>
            <a:r>
              <a:rPr lang="en-IN" sz="2000" dirty="0" smtClean="0"/>
              <a:t>Minimizing difference between Actual Target and Prediction</a:t>
            </a:r>
          </a:p>
          <a:p>
            <a:pPr marL="342900">
              <a:buFont typeface="Arial" charset="0"/>
              <a:buChar char="•"/>
            </a:pPr>
            <a:r>
              <a:rPr lang="en-IN" sz="2000" dirty="0" smtClean="0"/>
              <a:t>Other methodologies</a:t>
            </a:r>
          </a:p>
          <a:p>
            <a:pPr marL="342900">
              <a:buFont typeface="Arial" charset="0"/>
              <a:buChar char="•"/>
            </a:pPr>
            <a:r>
              <a:rPr lang="en-IN" sz="2000" dirty="0" smtClean="0"/>
              <a:t>Data Training and Prediction Pipeline</a:t>
            </a:r>
          </a:p>
          <a:p>
            <a:pPr marL="342900">
              <a:buFont typeface="Arial" charset="0"/>
              <a:buChar char="•"/>
            </a:pPr>
            <a:endParaRP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Feature importance:</a:t>
            </a:r>
            <a:endParaRPr lang="en-IN" sz="2800" dirty="0"/>
          </a:p>
        </p:txBody>
      </p:sp>
      <p:sp>
        <p:nvSpPr>
          <p:cNvPr id="3" name="Text Placeholder 2"/>
          <p:cNvSpPr>
            <a:spLocks noGrp="1"/>
          </p:cNvSpPr>
          <p:nvPr>
            <p:ph type="body" idx="1"/>
          </p:nvPr>
        </p:nvSpPr>
        <p:spPr/>
        <p:txBody>
          <a:bodyPr>
            <a:normAutofit fontScale="70000" lnSpcReduction="20000"/>
          </a:bodyPr>
          <a:lstStyle/>
          <a:p>
            <a:r>
              <a:rPr lang="en-IN" dirty="0" smtClean="0"/>
              <a:t>Target is Highly co-related to</a:t>
            </a:r>
          </a:p>
          <a:p>
            <a:pPr marL="596900" lvl="1" indent="0">
              <a:buNone/>
            </a:pPr>
            <a:r>
              <a:rPr lang="en-IN" dirty="0" smtClean="0"/>
              <a:t>1. Ambient Temperature mean</a:t>
            </a:r>
          </a:p>
          <a:p>
            <a:pPr marL="596900" lvl="1" indent="0">
              <a:buNone/>
            </a:pPr>
            <a:r>
              <a:rPr lang="en-IN" dirty="0" smtClean="0"/>
              <a:t>2. Storage Temperature mean</a:t>
            </a:r>
          </a:p>
          <a:p>
            <a:pPr marL="596900" lvl="1" indent="0">
              <a:buNone/>
            </a:pPr>
            <a:r>
              <a:rPr lang="en-IN" dirty="0" smtClean="0"/>
              <a:t>Other Highly related Features:</a:t>
            </a:r>
          </a:p>
          <a:p>
            <a:pPr marL="596900" lvl="1" indent="0">
              <a:buNone/>
            </a:pPr>
            <a:r>
              <a:rPr lang="en-IN" dirty="0"/>
              <a:t> </a:t>
            </a:r>
            <a:r>
              <a:rPr lang="en-IN" dirty="0" smtClean="0"/>
              <a:t>1. </a:t>
            </a:r>
            <a:r>
              <a:rPr lang="en-IN" dirty="0" err="1" smtClean="0"/>
              <a:t>Storage_RH_sd</a:t>
            </a:r>
            <a:r>
              <a:rPr lang="en-IN" dirty="0" smtClean="0"/>
              <a:t> and </a:t>
            </a:r>
            <a:r>
              <a:rPr lang="en-IN" dirty="0" err="1" smtClean="0"/>
              <a:t>Storage_Temp_sd</a:t>
            </a:r>
            <a:endParaRPr lang="en-IN" dirty="0" smtClean="0"/>
          </a:p>
          <a:p>
            <a:pPr marL="596900" lvl="1" indent="0">
              <a:buNone/>
            </a:pPr>
            <a:r>
              <a:rPr lang="en-IN" dirty="0" smtClean="0"/>
              <a:t>2. </a:t>
            </a:r>
            <a:r>
              <a:rPr lang="en-IN" dirty="0" err="1" smtClean="0"/>
              <a:t>Ambient_Temp_mean</a:t>
            </a:r>
            <a:r>
              <a:rPr lang="en-IN" dirty="0" smtClean="0"/>
              <a:t> and </a:t>
            </a:r>
            <a:r>
              <a:rPr lang="en-IN" dirty="0" err="1" smtClean="0"/>
              <a:t>Storage_Temp_mean</a:t>
            </a:r>
            <a:endParaRPr lang="en-IN" dirty="0" smtClean="0"/>
          </a:p>
          <a:p>
            <a:pPr marL="596900" lvl="1" indent="0">
              <a:buNone/>
            </a:pPr>
            <a:r>
              <a:rPr lang="en-IN" dirty="0" smtClean="0"/>
              <a:t>3. </a:t>
            </a:r>
            <a:r>
              <a:rPr lang="en-IN" dirty="0" err="1" smtClean="0"/>
              <a:t>Ambient_RH_sd</a:t>
            </a:r>
            <a:r>
              <a:rPr lang="en-IN" dirty="0" smtClean="0"/>
              <a:t> and </a:t>
            </a:r>
            <a:r>
              <a:rPr lang="en-IN" dirty="0" err="1" smtClean="0"/>
              <a:t>Ambient_temp_sd</a:t>
            </a:r>
            <a:endParaRPr lang="en-IN" dirty="0" smtClean="0"/>
          </a:p>
          <a:p>
            <a:pPr marL="596900" lvl="1" indent="0">
              <a:buNone/>
            </a:pPr>
            <a:r>
              <a:rPr lang="en-IN"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8" y="637877"/>
            <a:ext cx="3974841" cy="3850424"/>
          </a:xfrm>
          <a:prstGeom prst="rect">
            <a:avLst/>
          </a:prstGeom>
        </p:spPr>
      </p:pic>
    </p:spTree>
    <p:extLst>
      <p:ext uri="{BB962C8B-B14F-4D97-AF65-F5344CB8AC3E}">
        <p14:creationId xmlns:p14="http://schemas.microsoft.com/office/powerpoint/2010/main" val="217082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Outlier treatment:</a:t>
            </a:r>
          </a:p>
        </p:txBody>
      </p:sp>
      <p:sp>
        <p:nvSpPr>
          <p:cNvPr id="3" name="Text Placeholder 2"/>
          <p:cNvSpPr>
            <a:spLocks noGrp="1"/>
          </p:cNvSpPr>
          <p:nvPr>
            <p:ph type="body" idx="1"/>
          </p:nvPr>
        </p:nvSpPr>
        <p:spPr/>
        <p:txBody>
          <a:bodyPr/>
          <a:lstStyle/>
          <a:p>
            <a:r>
              <a:rPr lang="en-IN" dirty="0" smtClean="0"/>
              <a:t>Total Data points              :       4448</a:t>
            </a:r>
          </a:p>
          <a:p>
            <a:r>
              <a:rPr lang="en-IN" dirty="0" smtClean="0"/>
              <a:t>Total outliers found          :       200</a:t>
            </a:r>
          </a:p>
          <a:p>
            <a:r>
              <a:rPr lang="en-IN" dirty="0" smtClean="0"/>
              <a:t>Most prominent outliers  :        6</a:t>
            </a:r>
          </a:p>
          <a:p>
            <a:r>
              <a:rPr lang="en-IN" dirty="0" smtClean="0"/>
              <a:t>Outliers Removed             :        6</a:t>
            </a:r>
            <a:endParaRPr lang="en-IN" dirty="0"/>
          </a:p>
        </p:txBody>
      </p:sp>
    </p:spTree>
    <p:extLst>
      <p:ext uri="{BB962C8B-B14F-4D97-AF65-F5344CB8AC3E}">
        <p14:creationId xmlns:p14="http://schemas.microsoft.com/office/powerpoint/2010/main" val="2955015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Outlier detection</a:t>
            </a:r>
            <a:endParaRPr lang="en-IN" dirty="0"/>
          </a:p>
        </p:txBody>
      </p:sp>
      <p:sp>
        <p:nvSpPr>
          <p:cNvPr id="3" name="Text Placeholder 2"/>
          <p:cNvSpPr>
            <a:spLocks noGrp="1"/>
          </p:cNvSpPr>
          <p:nvPr>
            <p:ph type="body" idx="1"/>
          </p:nvPr>
        </p:nvSpPr>
        <p:spPr/>
        <p:txBody>
          <a:bodyPr/>
          <a:lstStyle/>
          <a:p>
            <a:pPr marL="114300" indent="0">
              <a:buNone/>
            </a:pPr>
            <a:r>
              <a:rPr lang="en-IN" dirty="0" smtClean="0"/>
              <a:t>             BEFORE                                  AFTER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12" y="1698170"/>
            <a:ext cx="3422223" cy="23616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329" y="1762114"/>
            <a:ext cx="3480320" cy="2233728"/>
          </a:xfrm>
          <a:prstGeom prst="rect">
            <a:avLst/>
          </a:prstGeom>
        </p:spPr>
      </p:pic>
    </p:spTree>
    <p:extLst>
      <p:ext uri="{BB962C8B-B14F-4D97-AF65-F5344CB8AC3E}">
        <p14:creationId xmlns:p14="http://schemas.microsoft.com/office/powerpoint/2010/main" val="375904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Feature Engineering:</a:t>
            </a:r>
            <a:endParaRPr lang="en-IN" dirty="0"/>
          </a:p>
        </p:txBody>
      </p:sp>
      <p:sp>
        <p:nvSpPr>
          <p:cNvPr id="3" name="Text Placeholder 2"/>
          <p:cNvSpPr>
            <a:spLocks noGrp="1"/>
          </p:cNvSpPr>
          <p:nvPr>
            <p:ph type="body" idx="1"/>
          </p:nvPr>
        </p:nvSpPr>
        <p:spPr/>
        <p:txBody>
          <a:bodyPr>
            <a:normAutofit/>
          </a:bodyPr>
          <a:lstStyle/>
          <a:p>
            <a:endParaRPr lang="en-IN" sz="2000" dirty="0" smtClean="0"/>
          </a:p>
          <a:p>
            <a:pPr marL="114300" indent="0">
              <a:buNone/>
            </a:pPr>
            <a:endParaRPr lang="en-IN" sz="2000" dirty="0" smtClean="0"/>
          </a:p>
          <a:p>
            <a:endParaRPr lang="en-IN" sz="2000" dirty="0" smtClean="0"/>
          </a:p>
          <a:p>
            <a:r>
              <a:rPr lang="en-IN" sz="2000" dirty="0" smtClean="0"/>
              <a:t>After normalisation on certain features, we reduced the correlation values of dependant variables to make it </a:t>
            </a:r>
            <a:r>
              <a:rPr lang="en-IN" sz="2000" dirty="0" err="1" smtClean="0"/>
              <a:t>independant</a:t>
            </a:r>
            <a:r>
              <a:rPr lang="en-IN" sz="2000" dirty="0" smtClean="0"/>
              <a:t>.</a:t>
            </a:r>
          </a:p>
          <a:p>
            <a:r>
              <a:rPr lang="en-IN" sz="2000" dirty="0" smtClean="0"/>
              <a:t>We tried PCA (Principle Component Analysis) to convert the distribution of storage and ambient temperature, RH into single vector.</a:t>
            </a:r>
          </a:p>
          <a:p>
            <a:endParaRPr lang="en-IN" sz="2000" dirty="0"/>
          </a:p>
        </p:txBody>
      </p:sp>
    </p:spTree>
    <p:extLst>
      <p:ext uri="{BB962C8B-B14F-4D97-AF65-F5344CB8AC3E}">
        <p14:creationId xmlns:p14="http://schemas.microsoft.com/office/powerpoint/2010/main" val="287763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373" y="0"/>
            <a:ext cx="8520600" cy="690465"/>
          </a:xfrm>
        </p:spPr>
        <p:txBody>
          <a:bodyPr>
            <a:normAutofit fontScale="90000"/>
          </a:bodyPr>
          <a:lstStyle/>
          <a:p>
            <a:r>
              <a:rPr lang="en-IN" dirty="0" smtClean="0"/>
              <a:t>OTHER ARCHITECTURE: </a:t>
            </a:r>
            <a:br>
              <a:rPr lang="en-IN" dirty="0" smtClean="0"/>
            </a:br>
            <a:r>
              <a:rPr lang="en-IN" sz="3600" dirty="0" smtClean="0"/>
              <a:t>1. GRU</a:t>
            </a:r>
            <a:endParaRPr lang="en-IN"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11" t="23208" r="59081" b="16899"/>
          <a:stretch/>
        </p:blipFill>
        <p:spPr>
          <a:xfrm>
            <a:off x="1492898" y="1171340"/>
            <a:ext cx="6111550" cy="3428652"/>
          </a:xfrm>
          <a:prstGeom prst="rect">
            <a:avLst/>
          </a:prstGeom>
        </p:spPr>
      </p:pic>
    </p:spTree>
    <p:extLst>
      <p:ext uri="{BB962C8B-B14F-4D97-AF65-F5344CB8AC3E}">
        <p14:creationId xmlns:p14="http://schemas.microsoft.com/office/powerpoint/2010/main" val="1847881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Evaluation Score:</a:t>
            </a:r>
            <a:r>
              <a:rPr lang="en-IN" dirty="0"/>
              <a:t/>
            </a:r>
            <a:br>
              <a:rPr lang="en-IN" dirty="0"/>
            </a:br>
            <a:endParaRPr lang="en-IN" dirty="0"/>
          </a:p>
        </p:txBody>
      </p:sp>
      <p:sp>
        <p:nvSpPr>
          <p:cNvPr id="3" name="Text Placeholder 2"/>
          <p:cNvSpPr>
            <a:spLocks noGrp="1"/>
          </p:cNvSpPr>
          <p:nvPr>
            <p:ph type="body" idx="1"/>
          </p:nvPr>
        </p:nvSpPr>
        <p:spPr/>
        <p:txBody>
          <a:bodyPr/>
          <a:lstStyle/>
          <a:p>
            <a:r>
              <a:rPr lang="en-IN" dirty="0" smtClean="0"/>
              <a:t>MAE for GRU:</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27" t="44578" r="75714" b="52926"/>
          <a:stretch/>
        </p:blipFill>
        <p:spPr>
          <a:xfrm>
            <a:off x="1474236" y="2895258"/>
            <a:ext cx="3816222" cy="298143"/>
          </a:xfrm>
          <a:prstGeom prst="rect">
            <a:avLst/>
          </a:prstGeom>
        </p:spPr>
      </p:pic>
    </p:spTree>
    <p:extLst>
      <p:ext uri="{BB962C8B-B14F-4D97-AF65-F5344CB8AC3E}">
        <p14:creationId xmlns:p14="http://schemas.microsoft.com/office/powerpoint/2010/main" val="254651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PROBLEM DELIVERABLES:</a:t>
            </a:r>
            <a:endParaRPr sz="4800" dirty="0"/>
          </a:p>
        </p:txBody>
      </p:sp>
      <p:sp>
        <p:nvSpPr>
          <p:cNvPr id="104" name="Google Shape;10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dirty="0">
                <a:solidFill>
                  <a:srgbClr val="333333"/>
                </a:solidFill>
              </a:rPr>
              <a:t>1. To develop a time series machine learning model to predict Dryer moisture set point in order to achieve Ex-packer moisture within 13.5+/-0.3 % a. To counter the variation of the ambient &amp; storage conditions, the target variable (Ex-Dryer Moisture) is changed to bring the final product moisture (var13) in the spec range of 13.5+/-0.3%. </a:t>
            </a:r>
            <a:endParaRPr sz="1800" dirty="0">
              <a:solidFill>
                <a:srgbClr val="333333"/>
              </a:solidFill>
            </a:endParaRPr>
          </a:p>
          <a:p>
            <a:pPr marL="0" lvl="0" indent="0" algn="l" rtl="0">
              <a:spcBef>
                <a:spcPts val="1600"/>
              </a:spcBef>
              <a:spcAft>
                <a:spcPts val="0"/>
              </a:spcAft>
              <a:buClr>
                <a:srgbClr val="000000"/>
              </a:buClr>
              <a:buSzPts val="1100"/>
              <a:buFont typeface="Arial"/>
              <a:buNone/>
            </a:pPr>
            <a:r>
              <a:rPr lang="en" sz="1800" dirty="0">
                <a:solidFill>
                  <a:srgbClr val="333333"/>
                </a:solidFill>
              </a:rPr>
              <a:t>2. Desired Accuracy Level (For Training and Model Learning): 96% accuracy has been achieved. Further improvement is desired to achieve accuracy of 98+% levels </a:t>
            </a:r>
            <a:endParaRPr sz="1800" dirty="0">
              <a:solidFill>
                <a:srgbClr val="333333"/>
              </a:solidFill>
            </a:endParaRPr>
          </a:p>
          <a:p>
            <a:pPr marL="0" lvl="0" indent="0" algn="l" rtl="0">
              <a:spcBef>
                <a:spcPts val="1600"/>
              </a:spcBef>
              <a:spcAft>
                <a:spcPts val="0"/>
              </a:spcAft>
              <a:buClr>
                <a:srgbClr val="000000"/>
              </a:buClr>
              <a:buSzPts val="1100"/>
              <a:buFont typeface="Arial"/>
              <a:buNone/>
            </a:pPr>
            <a:r>
              <a:rPr lang="en" sz="1800" dirty="0">
                <a:solidFill>
                  <a:srgbClr val="333333"/>
                </a:solidFill>
              </a:rPr>
              <a:t>3. Desired Accuracy Level (For Testing): The built model should be tested on data points which have Ex-packer moisture (var13) within 13.5+/-0.3 %, predicting the target dryer set point value as close to actual set point value with an accuracy of 99%+.</a:t>
            </a:r>
            <a:endParaRPr sz="1800" dirty="0"/>
          </a:p>
          <a:p>
            <a:pPr marL="0" lvl="0" indent="0" algn="l" rtl="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09999"/>
            <a:ext cx="8459076" cy="1194865"/>
          </a:xfrm>
        </p:spPr>
        <p:txBody>
          <a:bodyPr>
            <a:noAutofit/>
          </a:bodyPr>
          <a:lstStyle/>
          <a:p>
            <a:r>
              <a:rPr lang="en-IN" sz="2800" dirty="0" smtClean="0"/>
              <a:t>2. Sequence model of LSTM using </a:t>
            </a:r>
            <a:r>
              <a:rPr lang="en-IN" sz="2800" dirty="0" err="1" smtClean="0"/>
              <a:t>Tensorflow</a:t>
            </a:r>
            <a:r>
              <a:rPr lang="en-IN" sz="2800" dirty="0" smtClean="0"/>
              <a:t/>
            </a:r>
            <a:br>
              <a:rPr lang="en-IN" sz="2800" dirty="0" smtClean="0"/>
            </a:br>
            <a:r>
              <a:rPr lang="en-IN" sz="2800" dirty="0" smtClean="0"/>
              <a:t/>
            </a:r>
            <a:br>
              <a:rPr lang="en-IN" sz="2800" dirty="0" smtClean="0"/>
            </a:br>
            <a:r>
              <a:rPr lang="en-IN" sz="2800" dirty="0" smtClean="0"/>
              <a:t>ARCHITECTURE:</a:t>
            </a:r>
            <a:r>
              <a:rPr lang="en-IN" sz="2800" dirty="0"/>
              <a:t/>
            </a:r>
            <a:br>
              <a:rPr lang="en-IN" sz="2800" dirty="0"/>
            </a:br>
            <a:r>
              <a:rPr lang="en-IN" sz="2800" dirty="0" smtClean="0"/>
              <a:t/>
            </a:r>
            <a:br>
              <a:rPr lang="en-IN" sz="2800" dirty="0" smtClean="0"/>
            </a:br>
            <a:endParaRPr lang="en-IN" sz="2800" dirty="0"/>
          </a:p>
        </p:txBody>
      </p:sp>
      <p:sp>
        <p:nvSpPr>
          <p:cNvPr id="3" name="Text Placeholder 2"/>
          <p:cNvSpPr>
            <a:spLocks noGrp="1"/>
          </p:cNvSpPr>
          <p:nvPr>
            <p:ph type="body" idx="1"/>
          </p:nvPr>
        </p:nvSpPr>
        <p:spPr/>
        <p:txBody>
          <a:bodyPr>
            <a:normAutofit fontScale="92500" lnSpcReduction="20000"/>
          </a:bodyPr>
          <a:lstStyle/>
          <a:p>
            <a:endParaRPr lang="en-IN" dirty="0" smtClean="0"/>
          </a:p>
          <a:p>
            <a:endParaRPr lang="en-IN" dirty="0" smtClean="0"/>
          </a:p>
          <a:p>
            <a:r>
              <a:rPr lang="en-IN" dirty="0" smtClean="0"/>
              <a:t>Input </a:t>
            </a:r>
            <a:r>
              <a:rPr lang="en-IN" dirty="0"/>
              <a:t>layer: </a:t>
            </a:r>
            <a:r>
              <a:rPr lang="en-IN" dirty="0" smtClean="0"/>
              <a:t>(?, </a:t>
            </a:r>
            <a:r>
              <a:rPr lang="en-IN" dirty="0"/>
              <a:t>14, 10)</a:t>
            </a:r>
          </a:p>
          <a:p>
            <a:r>
              <a:rPr lang="en-IN" dirty="0"/>
              <a:t>RNN Layers: </a:t>
            </a:r>
            <a:r>
              <a:rPr lang="en-IN" dirty="0" smtClean="0"/>
              <a:t>(50, </a:t>
            </a:r>
            <a:r>
              <a:rPr lang="en-IN" dirty="0" err="1"/>
              <a:t>Activation.elu</a:t>
            </a:r>
            <a:r>
              <a:rPr lang="en-IN" dirty="0"/>
              <a:t>)</a:t>
            </a:r>
          </a:p>
          <a:p>
            <a:r>
              <a:rPr lang="en-IN" dirty="0"/>
              <a:t>LSTM layer: (1</a:t>
            </a:r>
            <a:r>
              <a:rPr lang="en-IN" dirty="0" smtClean="0"/>
              <a:t>, </a:t>
            </a:r>
            <a:r>
              <a:rPr lang="en-IN" dirty="0" err="1" smtClean="0"/>
              <a:t>Activation.elu</a:t>
            </a:r>
            <a:r>
              <a:rPr lang="en-IN" dirty="0" smtClean="0"/>
              <a:t> )</a:t>
            </a:r>
            <a:endParaRPr lang="en-IN" dirty="0"/>
          </a:p>
          <a:p>
            <a:r>
              <a:rPr lang="en-IN" dirty="0"/>
              <a:t>LSTM layer: (1</a:t>
            </a:r>
            <a:r>
              <a:rPr lang="en-IN" dirty="0" smtClean="0"/>
              <a:t>, </a:t>
            </a:r>
            <a:r>
              <a:rPr lang="en-IN" dirty="0" err="1" smtClean="0"/>
              <a:t>Activation.elu</a:t>
            </a:r>
            <a:r>
              <a:rPr lang="en-IN" dirty="0" smtClean="0"/>
              <a:t>)</a:t>
            </a:r>
            <a:endParaRPr lang="en-IN" dirty="0"/>
          </a:p>
          <a:p>
            <a:r>
              <a:rPr lang="en-IN" dirty="0"/>
              <a:t>Dense Layer: (10)</a:t>
            </a:r>
          </a:p>
          <a:p>
            <a:r>
              <a:rPr lang="en-IN" dirty="0"/>
              <a:t>Loss Function: MAE</a:t>
            </a:r>
          </a:p>
          <a:p>
            <a:r>
              <a:rPr lang="en-IN" dirty="0"/>
              <a:t>Optimizer: Adam</a:t>
            </a:r>
          </a:p>
          <a:p>
            <a:r>
              <a:rPr lang="en-IN" dirty="0"/>
              <a:t>Learning Rate: 0.001</a:t>
            </a:r>
          </a:p>
          <a:p>
            <a:endParaRPr lang="en-IN" dirty="0"/>
          </a:p>
        </p:txBody>
      </p:sp>
    </p:spTree>
    <p:extLst>
      <p:ext uri="{BB962C8B-B14F-4D97-AF65-F5344CB8AC3E}">
        <p14:creationId xmlns:p14="http://schemas.microsoft.com/office/powerpoint/2010/main" val="3031314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Predicted and Actual Plot</a:t>
            </a:r>
            <a:endParaRPr lang="en-IN" dirty="0"/>
          </a:p>
        </p:txBody>
      </p:sp>
      <p:pic>
        <p:nvPicPr>
          <p:cNvPr id="1026" name="Picture 2" descr="C:\Users\Siva\Downloads\image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28" y="1348371"/>
            <a:ext cx="45815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3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PREDICTION COMPARISION:</a:t>
            </a:r>
            <a:endParaRPr lang="en-IN" sz="2800" dirty="0"/>
          </a:p>
        </p:txBody>
      </p:sp>
      <p:sp>
        <p:nvSpPr>
          <p:cNvPr id="3" name="Text Placeholder 2"/>
          <p:cNvSpPr>
            <a:spLocks noGrp="1"/>
          </p:cNvSpPr>
          <p:nvPr>
            <p:ph type="body" idx="1"/>
          </p:nvPr>
        </p:nvSpPr>
        <p:spPr/>
        <p:txBody>
          <a:bodyPr/>
          <a:lstStyle/>
          <a:p>
            <a:r>
              <a:rPr lang="en-IN" dirty="0" smtClean="0"/>
              <a:t>Stacked LSTM                            </a:t>
            </a:r>
            <a:r>
              <a:rPr lang="en-IN" dirty="0" err="1" smtClean="0"/>
              <a:t>Seq</a:t>
            </a:r>
            <a:r>
              <a:rPr lang="en-IN" dirty="0"/>
              <a:t> </a:t>
            </a:r>
            <a:r>
              <a:rPr lang="en-IN" dirty="0" smtClean="0"/>
              <a:t>LSTM MODEL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0" y="2136710"/>
            <a:ext cx="4257100" cy="2099388"/>
          </a:xfrm>
          <a:prstGeom prst="rect">
            <a:avLst/>
          </a:prstGeom>
        </p:spPr>
      </p:pic>
    </p:spTree>
    <p:extLst>
      <p:ext uri="{BB962C8B-B14F-4D97-AF65-F5344CB8AC3E}">
        <p14:creationId xmlns:p14="http://schemas.microsoft.com/office/powerpoint/2010/main" val="3234777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09999"/>
            <a:ext cx="8520600" cy="4973763"/>
          </a:xfrm>
        </p:spPr>
        <p:txBody>
          <a:bodyPr>
            <a:normAutofit/>
          </a:bodyPr>
          <a:lstStyle/>
          <a:p>
            <a:r>
              <a:rPr lang="en-IN" dirty="0" smtClean="0"/>
              <a:t>Evaluation Score:</a:t>
            </a:r>
            <a:br>
              <a:rPr lang="en-IN" dirty="0" smtClean="0"/>
            </a:br>
            <a:r>
              <a:rPr lang="en-IN" dirty="0"/>
              <a:t/>
            </a:r>
            <a:br>
              <a:rPr lang="en-IN" dirty="0"/>
            </a:br>
            <a:r>
              <a:rPr lang="en-IN" dirty="0"/>
              <a:t/>
            </a:r>
            <a:br>
              <a:rPr lang="en-IN" dirty="0"/>
            </a:br>
            <a:r>
              <a:rPr lang="en-IN" dirty="0" smtClean="0"/>
              <a:t>Consistency Check:</a:t>
            </a:r>
            <a:endParaRPr lang="en-IN" dirty="0"/>
          </a:p>
        </p:txBody>
      </p:sp>
      <p:pic>
        <p:nvPicPr>
          <p:cNvPr id="2050" name="Picture 2" descr="C:\Users\Siva\Downloads\image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27" y="1522025"/>
            <a:ext cx="39719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702" y="3778703"/>
            <a:ext cx="3752850" cy="590550"/>
          </a:xfrm>
          <a:prstGeom prst="rect">
            <a:avLst/>
          </a:prstGeom>
        </p:spPr>
      </p:pic>
    </p:spTree>
    <p:extLst>
      <p:ext uri="{BB962C8B-B14F-4D97-AF65-F5344CB8AC3E}">
        <p14:creationId xmlns:p14="http://schemas.microsoft.com/office/powerpoint/2010/main" val="1628738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345" y="2052188"/>
            <a:ext cx="8520600" cy="607800"/>
          </a:xfrm>
        </p:spPr>
        <p:txBody>
          <a:bodyPr>
            <a:normAutofit fontScale="90000"/>
          </a:bodyPr>
          <a:lstStyle/>
          <a:p>
            <a:r>
              <a:rPr lang="en-IN" dirty="0" smtClean="0"/>
              <a:t>THANK YOU !</a:t>
            </a:r>
            <a:endParaRPr lang="en-IN" dirty="0"/>
          </a:p>
        </p:txBody>
      </p:sp>
    </p:spTree>
    <p:extLst>
      <p:ext uri="{BB962C8B-B14F-4D97-AF65-F5344CB8AC3E}">
        <p14:creationId xmlns:p14="http://schemas.microsoft.com/office/powerpoint/2010/main" val="3780048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800" dirty="0" smtClean="0"/>
              <a:t>SUMMARY:</a:t>
            </a:r>
            <a:br>
              <a:rPr lang="en-IN" sz="1800" dirty="0" smtClean="0"/>
            </a:br>
            <a:endParaRPr lang="en-IN" dirty="0"/>
          </a:p>
        </p:txBody>
      </p:sp>
      <p:sp>
        <p:nvSpPr>
          <p:cNvPr id="3" name="Text Placeholder 2"/>
          <p:cNvSpPr>
            <a:spLocks noGrp="1"/>
          </p:cNvSpPr>
          <p:nvPr>
            <p:ph type="body" idx="1"/>
          </p:nvPr>
        </p:nvSpPr>
        <p:spPr>
          <a:xfrm>
            <a:off x="279917" y="821094"/>
            <a:ext cx="8668139" cy="3747781"/>
          </a:xfrm>
        </p:spPr>
        <p:txBody>
          <a:bodyPr/>
          <a:lstStyle/>
          <a:p>
            <a:pPr marL="114300" indent="0">
              <a:buNone/>
            </a:pPr>
            <a:r>
              <a:rPr lang="en-IN" sz="1800" dirty="0" smtClean="0"/>
              <a:t>Mean Square Error:</a:t>
            </a:r>
          </a:p>
          <a:p>
            <a:pPr marL="114300" indent="0">
              <a:buNone/>
            </a:pPr>
            <a:r>
              <a:rPr lang="en-IN" sz="2400" dirty="0" smtClean="0"/>
              <a:t>LSTM                               - </a:t>
            </a:r>
          </a:p>
          <a:p>
            <a:pPr marL="114300" indent="0">
              <a:buNone/>
            </a:pPr>
            <a:r>
              <a:rPr lang="en-IN" sz="2400" dirty="0" smtClean="0"/>
              <a:t>GRU</a:t>
            </a:r>
            <a:r>
              <a:rPr lang="en-IN" dirty="0" smtClean="0"/>
              <a:t>                               -  </a:t>
            </a:r>
          </a:p>
          <a:p>
            <a:pPr marL="114300" indent="0">
              <a:buNone/>
            </a:pPr>
            <a:r>
              <a:rPr lang="en-IN" sz="2400" dirty="0" smtClean="0"/>
              <a:t>SEQUENCE MODEL</a:t>
            </a:r>
            <a:r>
              <a:rPr lang="en-IN" dirty="0" smtClean="0"/>
              <a:t>     – </a:t>
            </a:r>
          </a:p>
        </p:txBody>
      </p:sp>
      <p:pic>
        <p:nvPicPr>
          <p:cNvPr id="4" name="Picture 2" descr="C:\Users\Siva\Downloads\image (15).png"/>
          <p:cNvPicPr>
            <a:picLocks noChangeAspect="1" noChangeArrowheads="1"/>
          </p:cNvPicPr>
          <p:nvPr/>
        </p:nvPicPr>
        <p:blipFill rotWithShape="1">
          <a:blip r:embed="rId2">
            <a:extLst>
              <a:ext uri="{28A0092B-C50C-407E-A947-70E740481C1C}">
                <a14:useLocalDpi xmlns:a14="http://schemas.microsoft.com/office/drawing/2010/main" val="0"/>
              </a:ext>
            </a:extLst>
          </a:blip>
          <a:srcRect l="53043" t="-7930" r="1" b="9348"/>
          <a:stretch/>
        </p:blipFill>
        <p:spPr bwMode="auto">
          <a:xfrm>
            <a:off x="5106205" y="1964094"/>
            <a:ext cx="1865117" cy="3265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327" t="44578" r="75714" b="52926"/>
          <a:stretch/>
        </p:blipFill>
        <p:spPr>
          <a:xfrm>
            <a:off x="4826285" y="1489521"/>
            <a:ext cx="3489651" cy="20188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9556" t="3869" r="-19906" b="44875"/>
          <a:stretch/>
        </p:blipFill>
        <p:spPr>
          <a:xfrm>
            <a:off x="4826285" y="1025211"/>
            <a:ext cx="3363747" cy="263582"/>
          </a:xfrm>
          <a:prstGeom prst="rect">
            <a:avLst/>
          </a:prstGeom>
        </p:spPr>
      </p:pic>
    </p:spTree>
    <p:extLst>
      <p:ext uri="{BB962C8B-B14F-4D97-AF65-F5344CB8AC3E}">
        <p14:creationId xmlns:p14="http://schemas.microsoft.com/office/powerpoint/2010/main" val="2242908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LIMITATIONS</a:t>
            </a:r>
            <a:endParaRPr lang="en-IN" sz="3600" dirty="0"/>
          </a:p>
        </p:txBody>
      </p:sp>
      <p:sp>
        <p:nvSpPr>
          <p:cNvPr id="3" name="Text Placeholder 2"/>
          <p:cNvSpPr>
            <a:spLocks noGrp="1"/>
          </p:cNvSpPr>
          <p:nvPr>
            <p:ph type="body" idx="1"/>
          </p:nvPr>
        </p:nvSpPr>
        <p:spPr/>
        <p:txBody>
          <a:bodyPr/>
          <a:lstStyle/>
          <a:p>
            <a:r>
              <a:rPr lang="en-IN" dirty="0" smtClean="0"/>
              <a:t>If Next day’s temperature varies high with current temperature ,prediction have an high absolute difference</a:t>
            </a:r>
            <a:endParaRPr lang="en-IN" dirty="0"/>
          </a:p>
        </p:txBody>
      </p:sp>
    </p:spTree>
    <p:extLst>
      <p:ext uri="{BB962C8B-B14F-4D97-AF65-F5344CB8AC3E}">
        <p14:creationId xmlns:p14="http://schemas.microsoft.com/office/powerpoint/2010/main" val="358067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80" y="401218"/>
            <a:ext cx="8520600" cy="607800"/>
          </a:xfrm>
        </p:spPr>
        <p:txBody>
          <a:bodyPr>
            <a:normAutofit/>
          </a:bodyPr>
          <a:lstStyle/>
          <a:p>
            <a:r>
              <a:rPr lang="en-IN" sz="2500" dirty="0" smtClean="0"/>
              <a:t>Features</a:t>
            </a:r>
            <a:endParaRPr lang="en-IN" sz="2500" dirty="0"/>
          </a:p>
        </p:txBody>
      </p:sp>
      <p:sp>
        <p:nvSpPr>
          <p:cNvPr id="3" name="Text Placeholder 2"/>
          <p:cNvSpPr>
            <a:spLocks noGrp="1"/>
          </p:cNvSpPr>
          <p:nvPr>
            <p:ph type="body" idx="1"/>
          </p:nvPr>
        </p:nvSpPr>
        <p:spPr>
          <a:xfrm>
            <a:off x="261257" y="765111"/>
            <a:ext cx="8533720" cy="3995834"/>
          </a:xfrm>
        </p:spPr>
        <p:txBody>
          <a:bodyPr>
            <a:noAutofit/>
          </a:bodyPr>
          <a:lstStyle/>
          <a:p>
            <a:pPr marL="0" lvl="0" indent="0">
              <a:buClr>
                <a:srgbClr val="000000"/>
              </a:buClr>
              <a:buSzPts val="1100"/>
              <a:buNone/>
            </a:pPr>
            <a:r>
              <a:rPr lang="en-IN" sz="1800" dirty="0">
                <a:cs typeface="Arial" pitchFamily="34" charset="0"/>
              </a:rPr>
              <a:t>Var1 – Type of Raw material mix: Different material mix have different moisture </a:t>
            </a:r>
            <a:r>
              <a:rPr lang="en-IN" sz="1800" dirty="0" smtClean="0">
                <a:cs typeface="Arial" pitchFamily="34" charset="0"/>
              </a:rPr>
              <a:t>retention capabilities</a:t>
            </a:r>
            <a:r>
              <a:rPr lang="en-IN" sz="1800" dirty="0">
                <a:cs typeface="Arial" pitchFamily="34" charset="0"/>
              </a:rPr>
              <a:t>. There are around 30 such variants in the data set                                                                                                 Var2 – Data of product manufacturing : Required to build a time series model                                               Var3 – Categorical variable (0/1)                                                                                                                                 Var4 – Number of days of stay of substance in storage area                                                                             Var5 – Storage area Temperature mean                                                                                                                 Var6 - Storage area Temperature SD                                                                                                                         Var7 – Storage area RH mean                                                                                                                                   Var8 – Storage area RH SD                                                                                                                                        Var9 – Ambient Temperature mean                                                                                                                      Var10 – Ambient Temperature SD                                                                                                                             Var11 – Ambient RH mean                                                                                                                                      Var12 – Ambient RH SD                                                                                                                                            Var13 – Product Moisture (Ex-Packer Moisture</a:t>
            </a:r>
            <a:r>
              <a:rPr lang="en-IN" sz="1800" dirty="0" smtClean="0">
                <a:cs typeface="Arial" pitchFamily="34" charset="0"/>
              </a:rPr>
              <a:t>)</a:t>
            </a:r>
          </a:p>
          <a:p>
            <a:pPr marL="0" lvl="0" indent="0">
              <a:buClr>
                <a:srgbClr val="000000"/>
              </a:buClr>
              <a:buSzPts val="1100"/>
              <a:buNone/>
            </a:pPr>
            <a:r>
              <a:rPr lang="en-IN" sz="1800" dirty="0" smtClean="0">
                <a:cs typeface="Arial" pitchFamily="34" charset="0"/>
              </a:rPr>
              <a:t>Target – Dry exit moisture</a:t>
            </a:r>
            <a:endParaRPr lang="en-IN" sz="1800" dirty="0">
              <a:cs typeface="Arial" pitchFamily="34" charset="0"/>
            </a:endParaRPr>
          </a:p>
          <a:p>
            <a:pPr marL="0" lvl="0" indent="0">
              <a:spcBef>
                <a:spcPts val="1600"/>
              </a:spcBef>
              <a:spcAft>
                <a:spcPts val="1600"/>
              </a:spcAft>
              <a:buNone/>
            </a:pPr>
            <a:endParaRPr lang="en-IN" sz="1800" dirty="0">
              <a:cs typeface="Arial" pitchFamily="34" charset="0"/>
            </a:endParaRPr>
          </a:p>
          <a:p>
            <a:pPr marL="114300" indent="0">
              <a:buNone/>
            </a:pPr>
            <a:endParaRPr lang="en-IN" sz="1800" dirty="0">
              <a:cs typeface="Arial" pitchFamily="34" charset="0"/>
            </a:endParaRPr>
          </a:p>
        </p:txBody>
      </p:sp>
    </p:spTree>
    <p:extLst>
      <p:ext uri="{BB962C8B-B14F-4D97-AF65-F5344CB8AC3E}">
        <p14:creationId xmlns:p14="http://schemas.microsoft.com/office/powerpoint/2010/main" val="3947603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293039" y="70858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2"/>
                </a:solidFill>
              </a:rPr>
              <a:t>TECHNOLOGY STACK</a:t>
            </a:r>
            <a:endParaRPr sz="1800" b="1" dirty="0">
              <a:solidFill>
                <a:schemeClr val="dk2"/>
              </a:solidFill>
            </a:endParaRPr>
          </a:p>
          <a:p>
            <a:pPr marL="0" lvl="0" indent="0" algn="l" rtl="0">
              <a:spcBef>
                <a:spcPts val="1600"/>
              </a:spcBef>
              <a:spcAft>
                <a:spcPts val="0"/>
              </a:spcAft>
              <a:buNone/>
            </a:pPr>
            <a:endParaRPr sz="1800" b="1" dirty="0">
              <a:solidFill>
                <a:schemeClr val="dk2"/>
              </a:solidFill>
            </a:endParaRPr>
          </a:p>
        </p:txBody>
      </p:sp>
      <p:sp>
        <p:nvSpPr>
          <p:cNvPr id="151" name="Google Shape;151;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Programming Language : Python</a:t>
            </a:r>
            <a:endParaRPr sz="1800" dirty="0"/>
          </a:p>
          <a:p>
            <a:pPr marL="0" lvl="0" indent="0" algn="l" rtl="0">
              <a:spcBef>
                <a:spcPts val="1600"/>
              </a:spcBef>
              <a:spcAft>
                <a:spcPts val="0"/>
              </a:spcAft>
              <a:buNone/>
            </a:pPr>
            <a:r>
              <a:rPr lang="en" sz="1800" dirty="0" smtClean="0"/>
              <a:t>Development </a:t>
            </a:r>
            <a:r>
              <a:rPr lang="en" sz="1800" dirty="0"/>
              <a:t>Environment: Anaconda navigator/jupyter Notebook </a:t>
            </a:r>
            <a:endParaRPr sz="1800" dirty="0"/>
          </a:p>
          <a:p>
            <a:pPr marL="0" lvl="0" indent="0" algn="l" rtl="0">
              <a:spcBef>
                <a:spcPts val="1600"/>
              </a:spcBef>
              <a:spcAft>
                <a:spcPts val="0"/>
              </a:spcAft>
              <a:buClr>
                <a:schemeClr val="dk1"/>
              </a:buClr>
              <a:buSzPts val="1100"/>
              <a:buFont typeface="Arial"/>
              <a:buNone/>
            </a:pPr>
            <a:r>
              <a:rPr lang="en" sz="1800" dirty="0"/>
              <a:t>Libraries : Keras , Numpy , pandas.</a:t>
            </a:r>
            <a:endParaRPr sz="1800" dirty="0"/>
          </a:p>
          <a:p>
            <a:pPr marL="0" lvl="0" indent="0" algn="l" rtl="0">
              <a:spcBef>
                <a:spcPts val="1600"/>
              </a:spcBef>
              <a:spcAft>
                <a:spcPts val="1600"/>
              </a:spcAft>
              <a:buNone/>
            </a:pPr>
            <a:r>
              <a:rPr lang="en" sz="1800" dirty="0" smtClean="0"/>
              <a:t>Methodology </a:t>
            </a:r>
            <a:r>
              <a:rPr lang="en" sz="1800" dirty="0"/>
              <a:t>: </a:t>
            </a:r>
            <a:r>
              <a:rPr lang="en" sz="1800" dirty="0" smtClean="0"/>
              <a:t>LSTM </a:t>
            </a:r>
            <a:endParaRPr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83" y="596612"/>
            <a:ext cx="8520600" cy="607800"/>
          </a:xfrm>
        </p:spPr>
        <p:txBody>
          <a:bodyPr>
            <a:normAutofit/>
          </a:bodyPr>
          <a:lstStyle/>
          <a:p>
            <a:r>
              <a:rPr lang="en-IN" sz="2500" dirty="0" smtClean="0"/>
              <a:t>Data Pre-processing Check</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78" y="1289374"/>
            <a:ext cx="2928159" cy="3143250"/>
          </a:xfrm>
          <a:prstGeom prst="rect">
            <a:avLst/>
          </a:prstGeom>
        </p:spPr>
      </p:pic>
    </p:spTree>
    <p:extLst>
      <p:ext uri="{BB962C8B-B14F-4D97-AF65-F5344CB8AC3E}">
        <p14:creationId xmlns:p14="http://schemas.microsoft.com/office/powerpoint/2010/main" val="2474587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6620"/>
            <a:ext cx="8520600" cy="607800"/>
          </a:xfrm>
        </p:spPr>
        <p:txBody>
          <a:bodyPr>
            <a:normAutofit/>
          </a:bodyPr>
          <a:lstStyle/>
          <a:p>
            <a:r>
              <a:rPr lang="en-IN" sz="2000" dirty="0" smtClean="0"/>
              <a:t>Frequency Distribution of Raw Materials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767" y="1242134"/>
            <a:ext cx="4697629" cy="3523222"/>
          </a:xfrm>
          <a:prstGeom prst="rect">
            <a:avLst/>
          </a:prstGeom>
        </p:spPr>
      </p:pic>
    </p:spTree>
    <p:extLst>
      <p:ext uri="{BB962C8B-B14F-4D97-AF65-F5344CB8AC3E}">
        <p14:creationId xmlns:p14="http://schemas.microsoft.com/office/powerpoint/2010/main" val="146579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61937"/>
            <a:ext cx="8520600" cy="607800"/>
          </a:xfrm>
        </p:spPr>
        <p:txBody>
          <a:bodyPr>
            <a:normAutofit/>
          </a:bodyPr>
          <a:lstStyle/>
          <a:p>
            <a:r>
              <a:rPr lang="en-IN" sz="2500" dirty="0" smtClean="0"/>
              <a:t>Category</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87" y="1487361"/>
            <a:ext cx="4670421" cy="3250232"/>
          </a:xfrm>
          <a:prstGeom prst="rect">
            <a:avLst/>
          </a:prstGeom>
        </p:spPr>
      </p:pic>
    </p:spTree>
    <p:extLst>
      <p:ext uri="{BB962C8B-B14F-4D97-AF65-F5344CB8AC3E}">
        <p14:creationId xmlns:p14="http://schemas.microsoft.com/office/powerpoint/2010/main" val="725055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7958"/>
            <a:ext cx="8520600" cy="607800"/>
          </a:xfrm>
        </p:spPr>
        <p:txBody>
          <a:bodyPr>
            <a:normAutofit/>
          </a:bodyPr>
          <a:lstStyle/>
          <a:p>
            <a:r>
              <a:rPr lang="en-IN" sz="2500" dirty="0" smtClean="0"/>
              <a:t>Number of Days Product in Storage Area </a:t>
            </a: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8" y="1129772"/>
            <a:ext cx="4963885" cy="3616544"/>
          </a:xfrm>
          <a:prstGeom prst="rect">
            <a:avLst/>
          </a:prstGeom>
        </p:spPr>
      </p:pic>
    </p:spTree>
    <p:extLst>
      <p:ext uri="{BB962C8B-B14F-4D97-AF65-F5344CB8AC3E}">
        <p14:creationId xmlns:p14="http://schemas.microsoft.com/office/powerpoint/2010/main" val="23508638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1818</TotalTime>
  <Words>804</Words>
  <Application>Microsoft Office PowerPoint</Application>
  <PresentationFormat>On-screen Show (16:9)</PresentationFormat>
  <Paragraphs>107</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Wingdings 2</vt:lpstr>
      <vt:lpstr>Constantia</vt:lpstr>
      <vt:lpstr>Flow</vt:lpstr>
      <vt:lpstr>TIME SERIES MACHINE LEARNING BASED PREDICTION MODEL TO ACHIEVE CONSISTENT PRODUCT MOISTURE IN MANUFACTURING</vt:lpstr>
      <vt:lpstr>PROBLEM STATEMENT</vt:lpstr>
      <vt:lpstr>PROBLEM DELIVERABLES:</vt:lpstr>
      <vt:lpstr>Features</vt:lpstr>
      <vt:lpstr>TECHNOLOGY STACK </vt:lpstr>
      <vt:lpstr>Data Pre-processing Check</vt:lpstr>
      <vt:lpstr>Frequency Distribution of Raw Materials</vt:lpstr>
      <vt:lpstr>Category</vt:lpstr>
      <vt:lpstr>Number of Days Product in Storage Area </vt:lpstr>
      <vt:lpstr>Mean and Std Dev Distribution of Storage and Ambient</vt:lpstr>
      <vt:lpstr>Storage Temp and RH Frequency Distribution</vt:lpstr>
      <vt:lpstr>Ambient Temp and RH Distribution</vt:lpstr>
      <vt:lpstr>Product and Dry Moisture Frequency</vt:lpstr>
      <vt:lpstr>Correlation of Features </vt:lpstr>
      <vt:lpstr>Dataset Properties</vt:lpstr>
      <vt:lpstr>Dataframe to Fit ( Sample Head )</vt:lpstr>
      <vt:lpstr>Train and Test Set ( 80 : 20 Ratio )</vt:lpstr>
      <vt:lpstr>Model Architecture ( Stacked LSTM ) </vt:lpstr>
      <vt:lpstr>Model Properties : </vt:lpstr>
      <vt:lpstr>Evaluation Score : ( Test Set ) </vt:lpstr>
      <vt:lpstr>Predictions</vt:lpstr>
      <vt:lpstr>Predictions For Product Moist ( 13.2 – 13.5)</vt:lpstr>
      <vt:lpstr>Future Work :   </vt:lpstr>
      <vt:lpstr>Feature importance:</vt:lpstr>
      <vt:lpstr>Outlier treatment:</vt:lpstr>
      <vt:lpstr>Outlier detection</vt:lpstr>
      <vt:lpstr>Feature Engineering:</vt:lpstr>
      <vt:lpstr>OTHER ARCHITECTURE:  1. GRU</vt:lpstr>
      <vt:lpstr>Evaluation Score: </vt:lpstr>
      <vt:lpstr>2. Sequence model of LSTM using Tensorflow  ARCHITECTURE:  </vt:lpstr>
      <vt:lpstr>Predicted and Actual Plot</vt:lpstr>
      <vt:lpstr>PREDICTION COMPARISION:</vt:lpstr>
      <vt:lpstr>Evaluation Score:   Consistency Check:</vt:lpstr>
      <vt:lpstr>THANK YOU !</vt:lpstr>
      <vt:lpstr>SUMMARY: </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MACHINE LEARNING BASED PREDICTION MODEL TO ACHIEVE CONSISTENT PRODUCT MOISTURE IN MANUFACTURING</dc:title>
  <dc:creator>KrIsHnA S</dc:creator>
  <cp:lastModifiedBy>Siva</cp:lastModifiedBy>
  <cp:revision>55</cp:revision>
  <dcterms:modified xsi:type="dcterms:W3CDTF">2019-03-03T11:29:54Z</dcterms:modified>
</cp:coreProperties>
</file>