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Gustafson" initials="" lastIdx="2" clrIdx="0"/>
  <p:cmAuthor id="1" name="Qiaoyi Zhan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8BD942-841E-4669-B452-45C243008868}">
  <a:tblStyle styleId="{8A8BD942-841E-4669-B452-45C2430088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1"/>
    <p:restoredTop sz="89280"/>
  </p:normalViewPr>
  <p:slideViewPr>
    <p:cSldViewPr snapToGrid="0" snapToObjects="1">
      <p:cViewPr varScale="1">
        <p:scale>
          <a:sx n="82" d="100"/>
          <a:sy n="82" d="100"/>
        </p:scale>
        <p:origin x="17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9T02:28:23.331" idx="1">
    <p:pos x="6000" y="100"/>
    <p:text>Random forests provide an improvement over bagged trees by way of a small tweak that decorrelates the trees. This reduces the variance when we average the trees.</p:text>
  </p:cm>
  <p:cm authorId="0" dt="2018-03-09T02:31:29.333" idx="2">
    <p:pos x="6000" y="200"/>
    <p:text>but it is spelled wrong, right? I just wasn't sure "decorrelates" was the right spelling.   There are two c's in the slide</p:text>
  </p:cm>
  <p:cm authorId="0" dt="2018-03-09T02:33:03.722" idx="1">
    <p:pos x="6000" y="0"/>
    <p:text>de-correlates?</p:text>
  </p:cm>
  <p:cm authorId="1" dt="2018-03-09T02:33:03.722" idx="2">
    <p:pos x="6000" y="300"/>
    <p:text>lol, didn't realize t. thx!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Daria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00FF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parameter_(machine_learning)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739075" y="665475"/>
            <a:ext cx="4937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Demand Forecast using Random Forest</a:t>
            </a:r>
            <a:endParaRPr sz="4000" dirty="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965575" y="3497225"/>
            <a:ext cx="4484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Presented by NBAx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Pallavi, Mei, Crystal, Daria, Sarah</a:t>
            </a:r>
            <a:endParaRPr sz="1800" b="1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Oswald"/>
                <a:ea typeface="Oswald"/>
                <a:cs typeface="Oswald"/>
                <a:sym typeface="Oswald"/>
              </a:rPr>
              <a:t>March 9th, 2018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1133300" y="2351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Random Forest - Regression</a:t>
            </a:r>
            <a:endParaRPr sz="3500"/>
          </a:p>
        </p:txBody>
      </p:sp>
      <p:sp>
        <p:nvSpPr>
          <p:cNvPr id="360" name="Shape 360"/>
          <p:cNvSpPr txBox="1"/>
          <p:nvPr/>
        </p:nvSpPr>
        <p:spPr>
          <a:xfrm>
            <a:off x="2772244" y="1559851"/>
            <a:ext cx="448986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</a:rPr>
              <a:t>Take a </a:t>
            </a:r>
            <a:r>
              <a:rPr lang="en" sz="1500" b="1">
                <a:solidFill>
                  <a:srgbClr val="FFFFFF"/>
                </a:solidFill>
              </a:rPr>
              <a:t>Bootstrap Sample</a:t>
            </a:r>
            <a:r>
              <a:rPr lang="en" sz="1500">
                <a:solidFill>
                  <a:srgbClr val="FFFFFF"/>
                </a:solidFill>
              </a:rPr>
              <a:t> from the data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</a:rPr>
              <a:t>Fit </a:t>
            </a:r>
            <a:r>
              <a:rPr lang="en" sz="1500">
                <a:solidFill>
                  <a:schemeClr val="lt1"/>
                </a:solidFill>
              </a:rPr>
              <a:t>a </a:t>
            </a:r>
            <a:r>
              <a:rPr lang="en" sz="1500" b="1">
                <a:solidFill>
                  <a:schemeClr val="lt1"/>
                </a:solidFill>
              </a:rPr>
              <a:t>Regression Tree</a:t>
            </a:r>
            <a:endParaRPr sz="1500" b="1">
              <a:solidFill>
                <a:schemeClr val="lt1"/>
              </a:solidFill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2910126" y="4088050"/>
            <a:ext cx="42069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Calculate the </a:t>
            </a: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mean prediction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of all trees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90872"/>
            <a:ext cx="9144000" cy="35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169" y="75100"/>
            <a:ext cx="1492782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1436550"/>
            <a:ext cx="8386024" cy="30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23724"/>
            <a:ext cx="8347527" cy="11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80600" y="1818700"/>
            <a:ext cx="89634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Goal:</a:t>
            </a:r>
            <a:r>
              <a:rPr lang="en" sz="1600"/>
              <a:t> </a:t>
            </a:r>
            <a:r>
              <a:rPr lang="en" sz="1600" b="1">
                <a:highlight>
                  <a:srgbClr val="FFFFFF"/>
                </a:highlight>
              </a:rPr>
              <a:t>Predict</a:t>
            </a:r>
            <a:r>
              <a:rPr lang="en" sz="1600">
                <a:highlight>
                  <a:srgbClr val="FFFFFF"/>
                </a:highlight>
              </a:rPr>
              <a:t> 1115 drug stores </a:t>
            </a:r>
            <a:r>
              <a:rPr lang="en" sz="1600" b="1">
                <a:highlight>
                  <a:srgbClr val="FFFFFF"/>
                </a:highlight>
              </a:rPr>
              <a:t>daily sales</a:t>
            </a:r>
            <a:r>
              <a:rPr lang="en" sz="1600">
                <a:highlight>
                  <a:srgbClr val="FFFFFF"/>
                </a:highlight>
              </a:rPr>
              <a:t> for up to six weeks in advance</a:t>
            </a:r>
            <a:r>
              <a:rPr lang="en" sz="1600"/>
              <a:t> use a 3 -year dataset</a:t>
            </a:r>
            <a:endParaRPr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pic>
        <p:nvPicPr>
          <p:cNvPr id="371" name="Shape 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800" y="2279100"/>
            <a:ext cx="6753175" cy="24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325" y="4778601"/>
            <a:ext cx="9198325" cy="3547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251600" y="1302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Drug Store Sales </a:t>
            </a:r>
            <a:endParaRPr sz="37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1117900" y="228850"/>
            <a:ext cx="7030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Drug Store Sales - EDA</a:t>
            </a:r>
            <a:endParaRPr sz="3700"/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0" y="1382442"/>
            <a:ext cx="8839198" cy="306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9138050" y="1042050"/>
            <a:ext cx="73317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90871"/>
            <a:ext cx="9144000" cy="352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084450" y="2114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Drug Store Sales - EDA</a:t>
            </a:r>
            <a:endParaRPr sz="3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00" y="1345675"/>
            <a:ext cx="7339951" cy="30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90871"/>
            <a:ext cx="9144000" cy="352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125875" y="2185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Drug Store Sales - EDA</a:t>
            </a:r>
            <a:endParaRPr sz="3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88" y="1396137"/>
            <a:ext cx="8420617" cy="33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90884"/>
            <a:ext cx="9144000" cy="35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1056750" y="2097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Drug Store Sales - EDA</a:t>
            </a:r>
            <a:endParaRPr sz="3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850" y="1209025"/>
            <a:ext cx="6240724" cy="33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90872"/>
            <a:ext cx="9144000" cy="35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1099375" y="2469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Drug Store Sales - EDA</a:t>
            </a:r>
            <a:endParaRPr sz="3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7442"/>
            <a:ext cx="8839202" cy="316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90871"/>
            <a:ext cx="9144000" cy="352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1056750" y="1278575"/>
            <a:ext cx="70305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 b="1">
                <a:solidFill>
                  <a:srgbClr val="434343"/>
                </a:solidFill>
              </a:rPr>
              <a:t>Feature engineering</a:t>
            </a:r>
            <a:endParaRPr sz="1800" b="1">
              <a:solidFill>
                <a:srgbClr val="434343"/>
              </a:solidFill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1k+ Stores &amp; Various Sales</a:t>
            </a:r>
            <a:endParaRPr sz="1500">
              <a:solidFill>
                <a:srgbClr val="434343"/>
              </a:solidFill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Number of customers</a:t>
            </a:r>
            <a:endParaRPr sz="1500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 b="1">
                <a:solidFill>
                  <a:srgbClr val="434343"/>
                </a:solidFill>
              </a:rPr>
              <a:t>Split for Cross Validation</a:t>
            </a:r>
            <a:endParaRPr sz="1800" b="1">
              <a:solidFill>
                <a:srgbClr val="434343"/>
              </a:solidFill>
            </a:endParaRP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Train: Test = 7:3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 b="1">
                <a:solidFill>
                  <a:srgbClr val="434343"/>
                </a:solidFill>
              </a:rPr>
              <a:t>Build Model &amp; Assess Performance</a:t>
            </a:r>
            <a:endParaRPr sz="1800" b="1">
              <a:solidFill>
                <a:srgbClr val="434343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sz="1800"/>
          </a:p>
        </p:txBody>
      </p:sp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056750" y="203075"/>
            <a:ext cx="81762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Drug Store Sales - Implementation </a:t>
            </a:r>
            <a:endParaRPr sz="3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4448788" y="1772975"/>
            <a:ext cx="828300" cy="106800"/>
          </a:xfrm>
          <a:prstGeom prst="notchedRightArrow">
            <a:avLst>
              <a:gd name="adj1" fmla="val 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863" y="3501575"/>
            <a:ext cx="4316676" cy="11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5277099" y="1585775"/>
            <a:ext cx="3568949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Average Sales (unit)/ Month &amp; Store</a:t>
            </a:r>
            <a:endParaRPr sz="1500" dirty="0">
              <a:solidFill>
                <a:srgbClr val="434343"/>
              </a:solidFill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946563" y="2018875"/>
            <a:ext cx="828300" cy="106800"/>
          </a:xfrm>
          <a:prstGeom prst="notchedRightArrow">
            <a:avLst>
              <a:gd name="adj1" fmla="val 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4774875" y="1879775"/>
            <a:ext cx="35538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434343"/>
                </a:solidFill>
              </a:rPr>
              <a:t>Average Customers/ Month &amp; Store</a:t>
            </a:r>
            <a:endParaRPr sz="1500" dirty="0">
              <a:solidFill>
                <a:srgbClr val="434343"/>
              </a:solidFill>
            </a:endParaRPr>
          </a:p>
        </p:txBody>
      </p:sp>
      <p:pic>
        <p:nvPicPr>
          <p:cNvPr id="421" name="Shape 4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" y="4779207"/>
            <a:ext cx="9143999" cy="36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1193525" y="1021975"/>
            <a:ext cx="7316700" cy="24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34343"/>
                </a:solidFill>
              </a:rPr>
              <a:t>% Variance in Daily Sales Explained by Attributes: </a:t>
            </a:r>
            <a:r>
              <a:rPr lang="en" sz="1500" b="1">
                <a:solidFill>
                  <a:srgbClr val="434343"/>
                </a:solidFill>
                <a:highlight>
                  <a:srgbClr val="FFF2CC"/>
                </a:highlight>
              </a:rPr>
              <a:t>~85%</a:t>
            </a:r>
            <a:endParaRPr sz="1500" b="1">
              <a:solidFill>
                <a:srgbClr val="434343"/>
              </a:solidFill>
              <a:highlight>
                <a:srgbClr val="FFF2CC"/>
              </a:highlight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Most predictive variables: Avg. Sales, Avg. Customers, Promotions, Day</a:t>
            </a:r>
            <a:endParaRPr sz="1500" b="1">
              <a:solidFill>
                <a:srgbClr val="434343"/>
              </a:solidFill>
              <a:highlight>
                <a:srgbClr val="FFF2CC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         </a:t>
            </a:r>
            <a:endParaRPr sz="1500">
              <a:solidFill>
                <a:srgbClr val="434343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1101250" y="224175"/>
            <a:ext cx="81762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Drug Store Sales - Results </a:t>
            </a:r>
            <a:endParaRPr sz="3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99332"/>
            <a:ext cx="9144000" cy="34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000" y="1676725"/>
            <a:ext cx="3585550" cy="29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675" y="1753300"/>
            <a:ext cx="3954475" cy="30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575775" y="1318100"/>
            <a:ext cx="7587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</a:rPr>
              <a:t>MSE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 b="1">
                <a:solidFill>
                  <a:srgbClr val="000000"/>
                </a:solidFill>
              </a:rPr>
              <a:t>Decreases Exponentially</a:t>
            </a:r>
            <a:r>
              <a:rPr lang="en" sz="1600">
                <a:solidFill>
                  <a:srgbClr val="000000"/>
                </a:solidFill>
              </a:rPr>
              <a:t> with the Increase in the Number of trees</a:t>
            </a:r>
            <a:endParaRPr sz="1600"/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1079950" y="190125"/>
            <a:ext cx="70473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Drug Store Sales - Results </a:t>
            </a:r>
            <a:endParaRPr sz="3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7" name="Shape 4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803032"/>
            <a:ext cx="9144000" cy="340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056738" y="1989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Agenda </a:t>
            </a:r>
            <a:endParaRPr sz="400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218700" y="1361875"/>
            <a:ext cx="7030500" cy="18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 SemiBold"/>
              <a:buAutoNum type="arabicPeriod"/>
            </a:pPr>
            <a:r>
              <a:rPr lang="en" sz="18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Introduction to Tree-based Regression</a:t>
            </a:r>
            <a:endParaRPr sz="18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 SemiBold"/>
              <a:buAutoNum type="arabicPeriod"/>
            </a:pPr>
            <a:r>
              <a:rPr lang="en" sz="18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What is Random Forest?</a:t>
            </a:r>
            <a:endParaRPr sz="18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 SemiBold"/>
              <a:buAutoNum type="arabicPeriod"/>
            </a:pPr>
            <a:r>
              <a:rPr lang="en" sz="18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Drug Store Sales Prediction</a:t>
            </a:r>
            <a:endParaRPr sz="18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 SemiBold"/>
              <a:buAutoNum type="alphaLcPeriod"/>
            </a:pPr>
            <a:r>
              <a:rPr lang="en" sz="18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EDA</a:t>
            </a:r>
            <a:endParaRPr sz="18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 SemiBold"/>
              <a:buAutoNum type="alphaLcPeriod"/>
            </a:pPr>
            <a:r>
              <a:rPr lang="en" sz="18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Implementation</a:t>
            </a:r>
            <a:endParaRPr sz="18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 SemiBold"/>
              <a:buAutoNum type="alphaLcPeriod"/>
            </a:pPr>
            <a:r>
              <a:rPr lang="en" sz="18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Results</a:t>
            </a:r>
            <a:endParaRPr sz="18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 SemiBold"/>
              <a:buAutoNum type="alphaLcPeriod"/>
            </a:pPr>
            <a:r>
              <a:rPr lang="en" sz="18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Further Improvement</a:t>
            </a:r>
            <a:endParaRPr sz="18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1243575" y="942550"/>
            <a:ext cx="6791400" cy="2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Prediction with two Features: </a:t>
            </a:r>
            <a:r>
              <a:rPr lang="en" sz="1600">
                <a:solidFill>
                  <a:srgbClr val="000000"/>
                </a:solidFill>
              </a:rPr>
              <a:t>Promotion &amp; Day of the Week</a:t>
            </a:r>
            <a:endParaRPr sz="1600"/>
          </a:p>
        </p:txBody>
      </p:sp>
      <p:pic>
        <p:nvPicPr>
          <p:cNvPr id="443" name="Shape 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600" y="1460400"/>
            <a:ext cx="5558824" cy="30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Shape 4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03032"/>
            <a:ext cx="9144000" cy="340468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1058650" y="211450"/>
            <a:ext cx="60600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Drug Store Sales - Results </a:t>
            </a:r>
            <a:endParaRPr sz="3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1043075" y="246975"/>
            <a:ext cx="77166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Drug Store Sales - Cross Validation</a:t>
            </a:r>
            <a:endParaRPr sz="35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025" y="1525586"/>
            <a:ext cx="6729925" cy="7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2" name="Shape 452"/>
          <p:cNvGraphicFramePr/>
          <p:nvPr/>
        </p:nvGraphicFramePr>
        <p:xfrm>
          <a:off x="1560463" y="2535250"/>
          <a:ext cx="5646125" cy="1280070"/>
        </p:xfrm>
        <a:graphic>
          <a:graphicData uri="http://schemas.openxmlformats.org/drawingml/2006/table">
            <a:tbl>
              <a:tblPr>
                <a:noFill/>
                <a:tableStyleId>{8A8BD942-841E-4669-B452-45C243008868}</a:tableStyleId>
              </a:tblPr>
              <a:tblGrid>
                <a:gridCol w="1653125"/>
                <a:gridCol w="1996500"/>
                <a:gridCol w="1996500"/>
              </a:tblGrid>
              <a:tr h="42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 </a:t>
                      </a:r>
                      <a:endParaRPr sz="16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Train</a:t>
                      </a:r>
                      <a:endParaRPr sz="16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RMSE</a:t>
                      </a:r>
                      <a:endParaRPr sz="16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582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578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MAPE</a:t>
                      </a:r>
                      <a:endParaRPr sz="16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6.08%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6.04%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453" name="Shape 4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03930"/>
            <a:ext cx="9143999" cy="33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446050" y="851475"/>
            <a:ext cx="7821000" cy="41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</a:endParaRPr>
          </a:p>
          <a:p>
            <a:pPr marL="457200" lvl="0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 b="1" dirty="0">
                <a:solidFill>
                  <a:srgbClr val="434343"/>
                </a:solidFill>
              </a:rPr>
              <a:t>PCA</a:t>
            </a:r>
            <a:endParaRPr sz="1600" b="1" dirty="0">
              <a:solidFill>
                <a:srgbClr val="434343"/>
              </a:solidFill>
            </a:endParaRP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 dirty="0">
                <a:solidFill>
                  <a:srgbClr val="434343"/>
                </a:solidFill>
              </a:rPr>
              <a:t>Dimension Reduction Technique </a:t>
            </a:r>
            <a:endParaRPr sz="1600" dirty="0">
              <a:solidFill>
                <a:srgbClr val="434343"/>
              </a:solidFill>
            </a:endParaRP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 dirty="0">
                <a:solidFill>
                  <a:srgbClr val="434343"/>
                </a:solidFill>
              </a:rPr>
              <a:t>Useful when: p &gt; N</a:t>
            </a:r>
            <a:endParaRPr sz="1600" dirty="0">
              <a:solidFill>
                <a:srgbClr val="434343"/>
              </a:solidFill>
            </a:endParaRP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 dirty="0">
                <a:solidFill>
                  <a:srgbClr val="434343"/>
                </a:solidFill>
              </a:rPr>
              <a:t>R Packages: </a:t>
            </a:r>
            <a:r>
              <a:rPr lang="en" sz="1600" dirty="0" err="1">
                <a:solidFill>
                  <a:srgbClr val="434343"/>
                </a:solidFill>
              </a:rPr>
              <a:t>Prcimp</a:t>
            </a:r>
            <a:r>
              <a:rPr lang="en" sz="1600" dirty="0">
                <a:solidFill>
                  <a:srgbClr val="434343"/>
                </a:solidFill>
              </a:rPr>
              <a:t>, </a:t>
            </a:r>
            <a:r>
              <a:rPr lang="en" sz="1600" dirty="0" err="1">
                <a:solidFill>
                  <a:srgbClr val="434343"/>
                </a:solidFill>
              </a:rPr>
              <a:t>Princomp</a:t>
            </a:r>
            <a:r>
              <a:rPr lang="en" sz="1600" dirty="0">
                <a:solidFill>
                  <a:srgbClr val="434343"/>
                </a:solidFill>
              </a:rPr>
              <a:t>, PCA</a:t>
            </a:r>
            <a:endParaRPr sz="1600" dirty="0">
              <a:solidFill>
                <a:srgbClr val="434343"/>
              </a:solidFill>
            </a:endParaRPr>
          </a:p>
          <a:p>
            <a:pPr marL="457200" lvl="0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 b="1" dirty="0" err="1">
                <a:solidFill>
                  <a:srgbClr val="434343"/>
                </a:solidFill>
              </a:rPr>
              <a:t>Hyperparameter</a:t>
            </a:r>
            <a:r>
              <a:rPr lang="en" sz="1600" b="1" dirty="0">
                <a:solidFill>
                  <a:srgbClr val="434343"/>
                </a:solidFill>
              </a:rPr>
              <a:t> Optimization/ Tuning</a:t>
            </a:r>
            <a:endParaRPr sz="1600" b="1" dirty="0">
              <a:solidFill>
                <a:srgbClr val="434343"/>
              </a:solidFill>
            </a:endParaRP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 dirty="0">
                <a:solidFill>
                  <a:srgbClr val="434343"/>
                </a:solidFill>
              </a:rPr>
              <a:t>Choose a set of optimal </a:t>
            </a:r>
            <a:r>
              <a:rPr lang="en" sz="1600" dirty="0">
                <a:solidFill>
                  <a:schemeClr val="bg2"/>
                </a:solidFill>
                <a:uFill>
                  <a:noFill/>
                </a:uFill>
                <a:hlinkClick r:id="rId3"/>
              </a:rPr>
              <a:t>hyperparameters</a:t>
            </a:r>
            <a:r>
              <a:rPr lang="en" sz="1600" dirty="0">
                <a:solidFill>
                  <a:schemeClr val="bg2"/>
                </a:solidFill>
              </a:rPr>
              <a:t> for a </a:t>
            </a:r>
            <a:r>
              <a:rPr lang="en" sz="1600" dirty="0">
                <a:solidFill>
                  <a:srgbClr val="434343"/>
                </a:solidFill>
              </a:rPr>
              <a:t>learning algorithm</a:t>
            </a:r>
            <a:endParaRPr sz="1600" dirty="0">
              <a:solidFill>
                <a:srgbClr val="434343"/>
              </a:solidFill>
            </a:endParaRP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 dirty="0" err="1">
                <a:solidFill>
                  <a:srgbClr val="434343"/>
                </a:solidFill>
              </a:rPr>
              <a:t>Hyperparameters</a:t>
            </a:r>
            <a:r>
              <a:rPr lang="en" sz="1600" dirty="0">
                <a:solidFill>
                  <a:srgbClr val="434343"/>
                </a:solidFill>
              </a:rPr>
              <a:t> of RF:</a:t>
            </a:r>
            <a:endParaRPr sz="1600" dirty="0">
              <a:solidFill>
                <a:srgbClr val="434343"/>
              </a:solidFill>
            </a:endParaRPr>
          </a:p>
          <a:p>
            <a: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 dirty="0">
                <a:solidFill>
                  <a:srgbClr val="434343"/>
                </a:solidFill>
              </a:rPr>
              <a:t># of Decision Tree, Features, Maximum Depth of Trees</a:t>
            </a:r>
            <a:endParaRPr sz="1600" dirty="0">
              <a:solidFill>
                <a:srgbClr val="434343"/>
              </a:solidFill>
            </a:endParaRP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 dirty="0">
                <a:solidFill>
                  <a:srgbClr val="434343"/>
                </a:solidFill>
              </a:rPr>
              <a:t>K- fold Cross Validation</a:t>
            </a:r>
            <a:endParaRPr sz="1600" dirty="0">
              <a:solidFill>
                <a:srgbClr val="434343"/>
              </a:solidFill>
            </a:endParaRP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 dirty="0">
                <a:solidFill>
                  <a:srgbClr val="434343"/>
                </a:solidFill>
              </a:rPr>
              <a:t>R Package: MLR</a:t>
            </a:r>
            <a:endParaRPr sz="1600" dirty="0">
              <a:solidFill>
                <a:srgbClr val="434343"/>
              </a:solidFill>
            </a:endParaRPr>
          </a:p>
        </p:txBody>
      </p:sp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1062575" y="266325"/>
            <a:ext cx="79617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Drug Store Sales - Further Improvement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60" name="Shape 4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03943"/>
            <a:ext cx="9143999" cy="339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088450" y="197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Regression 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756275" y="1606776"/>
            <a:ext cx="2443500" cy="127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Predictor Variable: 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x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791850" y="3150050"/>
            <a:ext cx="5580900" cy="135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 SemiBold"/>
                <a:ea typeface="Nunito SemiBold"/>
                <a:cs typeface="Nunito SemiBold"/>
                <a:sym typeface="Nunito SemiBold"/>
              </a:rPr>
              <a:t>Goal of Regression: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42900">
              <a:spcBef>
                <a:spcPts val="1000"/>
              </a:spcBef>
              <a:spcAft>
                <a:spcPts val="0"/>
              </a:spcAft>
              <a:buSzPts val="1800"/>
              <a:buFont typeface="Nunito SemiBold"/>
              <a:buChar char="●"/>
            </a:pPr>
            <a:r>
              <a:rPr lang="en" sz="1800">
                <a:latin typeface="Nunito SemiBold"/>
                <a:ea typeface="Nunito SemiBold"/>
                <a:cs typeface="Nunito SemiBold"/>
                <a:sym typeface="Nunito SemiBold"/>
              </a:rPr>
              <a:t>Predict the values of y for new value of x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 SemiBold"/>
              <a:buChar char="●"/>
            </a:pPr>
            <a:r>
              <a:rPr lang="en" sz="1800">
                <a:latin typeface="Nunito SemiBold"/>
                <a:ea typeface="Nunito SemiBold"/>
                <a:cs typeface="Nunito SemiBold"/>
                <a:sym typeface="Nunito SemiBold"/>
              </a:rPr>
              <a:t>Understand the relationship between x and y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3431938" y="2002775"/>
            <a:ext cx="2107800" cy="4857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91802"/>
            <a:ext cx="9143999" cy="35169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5771900" y="1606776"/>
            <a:ext cx="2443500" cy="127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295" name="Shape 295"/>
          <p:cNvSpPr txBox="1"/>
          <p:nvPr/>
        </p:nvSpPr>
        <p:spPr>
          <a:xfrm>
            <a:off x="5811350" y="1530575"/>
            <a:ext cx="2443500" cy="13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Continuous 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Response Variable: 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y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700" y="816975"/>
            <a:ext cx="3162274" cy="18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056750" y="1557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Regression Methods </a:t>
            </a:r>
            <a:endParaRPr sz="4000"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76375" y="1126600"/>
            <a:ext cx="70305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Simple/Multiple Linear Regression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Nonlinear Regression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Nonparametric Regression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Nearest Neighbor Classifier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b="1">
                <a:solidFill>
                  <a:srgbClr val="434343"/>
                </a:solidFill>
                <a:highlight>
                  <a:srgbClr val="FFE599"/>
                </a:highlight>
              </a:rPr>
              <a:t>Trees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1984 “Classification &amp; Regression Trees”</a:t>
            </a:r>
            <a:endParaRPr sz="1800"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Breiman, Friedman, Olshen and Stone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 Methods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Bagging (1996)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>
                <a:highlight>
                  <a:srgbClr val="FFE599"/>
                </a:highlight>
              </a:rPr>
              <a:t>Random Forest</a:t>
            </a:r>
            <a:r>
              <a:rPr lang="en" sz="1800"/>
              <a:t> (2001)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Boosting </a:t>
            </a:r>
            <a:endParaRPr sz="1800"/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91808"/>
            <a:ext cx="9143999" cy="35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850" y="2622187"/>
            <a:ext cx="2230075" cy="22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056750" y="243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Tree-based Regression</a:t>
            </a:r>
            <a:endParaRPr sz="3200"/>
          </a:p>
        </p:txBody>
      </p:sp>
      <p:sp>
        <p:nvSpPr>
          <p:cNvPr id="310" name="Shape 310"/>
          <p:cNvSpPr/>
          <p:nvPr/>
        </p:nvSpPr>
        <p:spPr>
          <a:xfrm>
            <a:off x="893375" y="1512250"/>
            <a:ext cx="3442200" cy="941100"/>
          </a:xfrm>
          <a:prstGeom prst="wedgeRoundRectCallout">
            <a:avLst>
              <a:gd name="adj1" fmla="val 33907"/>
              <a:gd name="adj2" fmla="val 8389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if the data has lots of features which interact in complicated, nonlinear ways?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409850" y="2057700"/>
            <a:ext cx="3329100" cy="849300"/>
          </a:xfrm>
          <a:prstGeom prst="wedgeEllipseCallout">
            <a:avLst>
              <a:gd name="adj1" fmla="val -33452"/>
              <a:gd name="adj2" fmla="val 9436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Single Global Model? </a:t>
            </a:r>
            <a:r>
              <a:rPr lang="en" sz="1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Difficult &amp; Confusing!</a:t>
            </a:r>
            <a:endParaRPr sz="1500" b="1"/>
          </a:p>
        </p:txBody>
      </p:sp>
      <p:sp>
        <p:nvSpPr>
          <p:cNvPr id="312" name="Shape 312"/>
          <p:cNvSpPr/>
          <p:nvPr/>
        </p:nvSpPr>
        <p:spPr>
          <a:xfrm>
            <a:off x="5399675" y="3122925"/>
            <a:ext cx="3442200" cy="999300"/>
          </a:xfrm>
          <a:prstGeom prst="wedgeEllipseCallout">
            <a:avLst>
              <a:gd name="adj1" fmla="val -56107"/>
              <a:gd name="adj2" fmla="val 5030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Multivariable Analysis: </a:t>
            </a:r>
            <a:r>
              <a:rPr lang="en"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Recursive Partitioning!!</a:t>
            </a:r>
            <a:endParaRPr sz="16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025" y="0"/>
            <a:ext cx="2824850" cy="19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91808"/>
            <a:ext cx="9143999" cy="35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1304400" y="1971425"/>
            <a:ext cx="6759300" cy="35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099375" y="23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Recursive Partitioning</a:t>
            </a:r>
            <a:endParaRPr sz="35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 flipH="1">
            <a:off x="1099250" y="1196300"/>
            <a:ext cx="7516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Repeatedly split the records into two parts so as to achieve </a:t>
            </a:r>
            <a:r>
              <a:rPr lang="en" sz="1500" b="1">
                <a:solidFill>
                  <a:srgbClr val="000000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Maximum Purity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within the new parts.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91802"/>
            <a:ext cx="9143999" cy="35169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1168800" y="2415975"/>
            <a:ext cx="7030500" cy="18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/>
              <a:t>RP Algorithm</a:t>
            </a:r>
            <a:endParaRPr sz="1500" b="1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Pick one of predictor variables, Xi</a:t>
            </a:r>
            <a:endParaRPr sz="150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Pick a value from Xi, say Si, which divides training data into two portions</a:t>
            </a:r>
            <a:endParaRPr sz="150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Measure the purity of resulting portions</a:t>
            </a:r>
            <a:endParaRPr sz="150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Try different values of Xi and Si to maximize purity in initial split</a:t>
            </a:r>
            <a:endParaRPr sz="150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Once you get a “maximum purity” split, repeat the process for a next split</a:t>
            </a:r>
            <a:endParaRPr sz="15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1304400" y="1971425"/>
            <a:ext cx="80937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3200"/>
              </a:spcAft>
              <a:buNone/>
            </a:pPr>
            <a:r>
              <a:rPr lang="en" b="1"/>
              <a:t>Information Gain</a:t>
            </a:r>
            <a:r>
              <a:rPr lang="en"/>
              <a:t> = Entropy (Parent Node) - Weighted Sum of Entropy (Child Node)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32950" y="2220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Random Forest</a:t>
            </a:r>
            <a:r>
              <a:rPr lang="en" sz="3500">
                <a:solidFill>
                  <a:srgbClr val="9900FF"/>
                </a:solidFill>
              </a:rPr>
              <a:t> </a:t>
            </a:r>
            <a:endParaRPr sz="3500">
              <a:solidFill>
                <a:srgbClr val="9900FF"/>
              </a:solidFill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90873"/>
            <a:ext cx="9144000" cy="35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169" y="75100"/>
            <a:ext cx="1492782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300" y="2979500"/>
            <a:ext cx="358900" cy="2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725" y="1584577"/>
            <a:ext cx="1023874" cy="4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250" y="2521796"/>
            <a:ext cx="1010378" cy="4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274" y="3463604"/>
            <a:ext cx="997600" cy="4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1462599" y="1556386"/>
            <a:ext cx="7337100" cy="27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A Divide &amp; Conquer approach using an Ensemble of Decision Trees</a:t>
            </a:r>
            <a:endParaRPr sz="18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 smtClean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0000"/>
                </a:solidFill>
              </a:rPr>
              <a:t>Decision </a:t>
            </a:r>
            <a:r>
              <a:rPr lang="en" sz="1800" b="1" dirty="0">
                <a:solidFill>
                  <a:srgbClr val="000000"/>
                </a:solidFill>
              </a:rPr>
              <a:t>Trees suffer from Generalization Error – leads to overfitting</a:t>
            </a:r>
            <a:endParaRPr sz="18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rgbClr val="000000"/>
                </a:solidFill>
              </a:rPr>
              <a:t>                  </a:t>
            </a:r>
            <a:r>
              <a:rPr lang="en" sz="1800" i="1" dirty="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Unstable Tree          	Stable Forest</a:t>
            </a:r>
            <a:endParaRPr sz="1800" i="1" dirty="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12121"/>
                </a:solidFill>
              </a:rPr>
              <a:t>Incorporates a mechanism called </a:t>
            </a:r>
            <a:r>
              <a:rPr lang="en" sz="1800" b="1" dirty="0">
                <a:solidFill>
                  <a:srgbClr val="FF0000"/>
                </a:solidFill>
              </a:rPr>
              <a:t>B</a:t>
            </a:r>
            <a:r>
              <a:rPr lang="en" sz="1800" b="1" dirty="0">
                <a:solidFill>
                  <a:srgbClr val="000000"/>
                </a:solidFill>
              </a:rPr>
              <a:t>ootstrap </a:t>
            </a:r>
            <a:r>
              <a:rPr lang="en" sz="1800" b="1" dirty="0">
                <a:solidFill>
                  <a:srgbClr val="FF0000"/>
                </a:solidFill>
              </a:rPr>
              <a:t>Agg</a:t>
            </a:r>
            <a:r>
              <a:rPr lang="en" sz="1800" b="1" dirty="0">
                <a:solidFill>
                  <a:srgbClr val="000000"/>
                </a:solidFill>
              </a:rPr>
              <a:t>regat</a:t>
            </a:r>
            <a:r>
              <a:rPr lang="en" sz="1800" b="1" dirty="0">
                <a:solidFill>
                  <a:srgbClr val="FF0000"/>
                </a:solidFill>
              </a:rPr>
              <a:t>ing</a:t>
            </a:r>
            <a:endParaRPr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1142000" y="198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Random Forest</a:t>
            </a:r>
            <a:endParaRPr sz="3500"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95211"/>
            <a:ext cx="9144000" cy="35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169" y="75100"/>
            <a:ext cx="1492782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750" y="1093775"/>
            <a:ext cx="6790825" cy="33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1142000" y="198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Improvement over Trees</a:t>
            </a:r>
            <a:endParaRPr sz="3500"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95211"/>
            <a:ext cx="9144000" cy="35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169" y="75100"/>
            <a:ext cx="1492782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1600" y="1350050"/>
            <a:ext cx="6490925" cy="23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1295400" y="1993475"/>
            <a:ext cx="2889142" cy="27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800" b="1" dirty="0">
                <a:solidFill>
                  <a:srgbClr val="000000"/>
                </a:solidFill>
              </a:rPr>
              <a:t>Bootstrap sample :    </a:t>
            </a:r>
            <a:r>
              <a:rPr lang="en" sz="1400" dirty="0">
                <a:solidFill>
                  <a:srgbClr val="000000"/>
                </a:solidFill>
              </a:rPr>
              <a:t>         </a:t>
            </a:r>
            <a:r>
              <a:rPr lang="en" sz="1400" i="1" dirty="0">
                <a:solidFill>
                  <a:srgbClr val="000000"/>
                </a:solidFill>
              </a:rPr>
              <a:t>Creates multisets of training data with N’&lt;= N with replacement</a:t>
            </a:r>
            <a:endParaRPr sz="1400" i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800" b="1" dirty="0">
                <a:solidFill>
                  <a:srgbClr val="000000"/>
                </a:solidFill>
              </a:rPr>
              <a:t>Random “N” :</a:t>
            </a:r>
            <a:r>
              <a:rPr lang="en" sz="1800" b="1" dirty="0"/>
              <a:t>   </a:t>
            </a:r>
            <a:r>
              <a:rPr lang="en" sz="1500" dirty="0"/>
              <a:t>                     </a:t>
            </a:r>
            <a:r>
              <a:rPr lang="en" sz="1400" i="1" dirty="0">
                <a:solidFill>
                  <a:srgbClr val="000000"/>
                </a:solidFill>
              </a:rPr>
              <a:t>Each tree is built using a random sample (R : </a:t>
            </a:r>
            <a:r>
              <a:rPr lang="en" sz="1400" i="1" dirty="0" err="1">
                <a:solidFill>
                  <a:srgbClr val="000000"/>
                </a:solidFill>
              </a:rPr>
              <a:t>sampsize</a:t>
            </a:r>
            <a:r>
              <a:rPr lang="en" sz="1400" i="1" dirty="0">
                <a:solidFill>
                  <a:srgbClr val="000000"/>
                </a:solidFill>
              </a:rPr>
              <a:t>)</a:t>
            </a:r>
            <a:endParaRPr sz="1400" i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5181600" y="1993475"/>
            <a:ext cx="2753100" cy="27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800" b="1">
                <a:solidFill>
                  <a:srgbClr val="000000"/>
                </a:solidFill>
              </a:rPr>
              <a:t>Feature Bagging : </a:t>
            </a:r>
            <a:r>
              <a:rPr lang="en" sz="1400" i="1">
                <a:solidFill>
                  <a:srgbClr val="000000"/>
                </a:solidFill>
              </a:rPr>
              <a:t>Select random subset of candidate variables to de-correlate the trees</a:t>
            </a:r>
            <a:endParaRPr sz="1400" i="1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800" b="1">
                <a:solidFill>
                  <a:srgbClr val="000000"/>
                </a:solidFill>
              </a:rPr>
              <a:t>Random “p” :         </a:t>
            </a:r>
            <a:r>
              <a:rPr lang="en" sz="1400" i="1">
                <a:solidFill>
                  <a:srgbClr val="000000"/>
                </a:solidFill>
              </a:rPr>
              <a:t>Each split uses a random subset of features (R : mtry)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Macintosh PowerPoint</Application>
  <PresentationFormat>On-screen Show (16:9)</PresentationFormat>
  <Paragraphs>120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Maven Pro</vt:lpstr>
      <vt:lpstr>Nunito</vt:lpstr>
      <vt:lpstr>Nunito SemiBold</vt:lpstr>
      <vt:lpstr>Oswald</vt:lpstr>
      <vt:lpstr>Roboto</vt:lpstr>
      <vt:lpstr>Times New Roman</vt:lpstr>
      <vt:lpstr>Momentum</vt:lpstr>
      <vt:lpstr>Demand Forecast using Random Forest</vt:lpstr>
      <vt:lpstr>Agenda </vt:lpstr>
      <vt:lpstr>Regression </vt:lpstr>
      <vt:lpstr>Regression Methods </vt:lpstr>
      <vt:lpstr>Tree-based Regression</vt:lpstr>
      <vt:lpstr>Recursive Partitioning </vt:lpstr>
      <vt:lpstr>Random Forest </vt:lpstr>
      <vt:lpstr>Random Forest</vt:lpstr>
      <vt:lpstr>Improvement over Trees</vt:lpstr>
      <vt:lpstr>Random Forest - Regression</vt:lpstr>
      <vt:lpstr>Drug Store Sales </vt:lpstr>
      <vt:lpstr>Drug Store Sales - EDA</vt:lpstr>
      <vt:lpstr>Drug Store Sales - EDA </vt:lpstr>
      <vt:lpstr>Drug Store Sales - EDA </vt:lpstr>
      <vt:lpstr>Drug Store Sales - EDA </vt:lpstr>
      <vt:lpstr>Drug Store Sales - EDA </vt:lpstr>
      <vt:lpstr>Drug Store Sales - Implementation  </vt:lpstr>
      <vt:lpstr>Drug Store Sales - Results  </vt:lpstr>
      <vt:lpstr>Drug Store Sales - Results  </vt:lpstr>
      <vt:lpstr>Drug Store Sales - Results  </vt:lpstr>
      <vt:lpstr>Drug Store Sales - Cross Validation </vt:lpstr>
      <vt:lpstr>Drug Store Sales - Further Improvement 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 using Random Forest</dc:title>
  <cp:lastModifiedBy>Pallavi Sama</cp:lastModifiedBy>
  <cp:revision>2</cp:revision>
  <dcterms:modified xsi:type="dcterms:W3CDTF">2018-03-11T09:09:08Z</dcterms:modified>
</cp:coreProperties>
</file>