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9144000" cy="5143500" type="screen16x9"/>
  <p:notesSz cx="6858000" cy="9144000"/>
  <p:embeddedFontLst>
    <p:embeddedFont>
      <p:font typeface="Average" panose="020B0604020202020204" charset="0"/>
      <p:regular r:id="rId82"/>
    </p:embeddedFont>
    <p:embeddedFont>
      <p:font typeface="Oswald" panose="020B0604020202020204" charset="0"/>
      <p:regular r:id="rId83"/>
      <p:bold r:id="rId84"/>
    </p:embeddedFont>
    <p:embeddedFont>
      <p:font typeface="Raleway" panose="020B0604020202020204" charset="0"/>
      <p:regular r:id="rId85"/>
      <p:bold r:id="rId86"/>
      <p:italic r:id="rId87"/>
      <p:boldItalic r:id="rId88"/>
    </p:embeddedFont>
    <p:embeddedFont>
      <p:font typeface="Raleway Thin" panose="020B0604020202020204" charset="0"/>
      <p:regular r:id="rId89"/>
      <p:bold r:id="rId90"/>
      <p:italic r:id="rId91"/>
      <p:boldItalic r:id="rId92"/>
    </p:embeddedFont>
    <p:embeddedFont>
      <p:font typeface="Tahoma" panose="020B0604030504040204" pitchFamily="34" charset="0"/>
      <p:regular r:id="rId93"/>
      <p:bold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9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2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00e47e9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00e47e9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00e47e99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00e47e99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0e47e99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0e47e99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00e47e99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00e47e99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0e47e992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00e47e992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0e47e992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0e47e992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00e47e99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00e47e99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00e47e992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00e47e992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00e47e992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00e47e992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00e47e992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00e47e992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00e47e992_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00e47e992_2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0e47e99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00e47e99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00e47e99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00e47e992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00e47e992_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00e47e992_2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00e47e99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00e47e99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00e47e992_2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00e47e992_2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00e47e99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00e47e99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00e47e992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00e47e992_2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00e47e992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00e47e992_2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00e47e992_2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00e47e992_2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00e47e99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00e47e99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00e47e992_2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00e47e992_2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00e47e99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00e47e99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0e47e992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0e47e992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00e47e992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00e47e992_2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00e47e992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00e47e992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00e47e992_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00e47e992_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00e47e992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00e47e992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00e47e992_2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00e47e992_2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00e47e992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00e47e992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00e47e992_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00e47e992_2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00e47e992_2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00e47e992_2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00e47e992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00e47e992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0e47e9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0e47e9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00e47e992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00e47e992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00e47e99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00e47e99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00e47e992_2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00e47e992_2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00e47e992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00e47e992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00e47e992_2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00e47e992_2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09b3efbe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09b3efbe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00e47e99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00e47e99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00e47e992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00e47e992_2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00e47e992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00e47e992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09b3efb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09b3efb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00e47e992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00e47e992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00e47e992_2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00e47e992_2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09b3efb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09b3efb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00e47e992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00e47e992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09b3efbe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09b3efbe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0e47e99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0e47e99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00e47e992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00e47e992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00e47e992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00e47e992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00e47e992_2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00e47e992_2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00e47e992_2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00e47e992_2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00e47e992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00e47e992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00e47e992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00e47e992_2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00e47e99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900e47e99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00e47e99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00e47e99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09b3efbe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909b3efbe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00e47e992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00e47e992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09b3efb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09b3efb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09b3efbe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09b3efbe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09b3efbe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09b3efbe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00e47e992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00e47e992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00e47e99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00e47e99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00e47e992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00e47e992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00e47e99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00e47e99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900e47e992_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900e47e992_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09b3efb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09b3efb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00e47e9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00e47e9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00e47e992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00e47e992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00e47e992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00e47e992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00e47e992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00e47e992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900e47e992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900e47e992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00e47e992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00e47e992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00e47e992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00e47e992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900e47e992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900e47e992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0e47e99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0e47e99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00e47e992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00e47e992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mailto:palomasimoesm@gmail.com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650" y="3782847"/>
            <a:ext cx="1668601" cy="107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550" y="1235250"/>
            <a:ext cx="2764826" cy="22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866725" y="1484538"/>
            <a:ext cx="5022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WORKSHOP </a:t>
            </a:r>
            <a:endParaRPr sz="41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DE GITHUB</a:t>
            </a:r>
            <a:endParaRPr sz="41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25" y="1222075"/>
            <a:ext cx="1843944" cy="6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l="-18307" t="-21403" r="-3095"/>
          <a:stretch/>
        </p:blipFill>
        <p:spPr>
          <a:xfrm>
            <a:off x="6567638" y="581775"/>
            <a:ext cx="2456975" cy="14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50" y="1153500"/>
            <a:ext cx="1554905" cy="8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07802" y="1826457"/>
            <a:ext cx="2331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Documentação (README)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Pull</a:t>
            </a: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Requests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Rastreamento de </a:t>
            </a: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Issues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Gráficos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Seguir um usuário ou repositório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Emojis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Github</a:t>
            </a: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Pages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Integração com outras ferramentas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567638" y="1677151"/>
            <a:ext cx="2331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Documentação (README)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Pipelines: Build, </a:t>
            </a: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test</a:t>
            </a: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deploy</a:t>
            </a: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 a partir do </a:t>
            </a: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Bitbucket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Merge </a:t>
            </a: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Checks</a:t>
            </a: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Code</a:t>
            </a: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Search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Bitbucket</a:t>
            </a: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Pages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LFS (Versionamento de arquivos grandes)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Gratuíto</a:t>
            </a: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 para times de até 5 usuários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334054" y="1897186"/>
            <a:ext cx="27195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Char char="●"/>
            </a:pPr>
            <a:r>
              <a:rPr lang="pt-BR" sz="1100" dirty="0">
                <a:latin typeface="Raleway Thin"/>
                <a:ea typeface="Raleway Thin"/>
                <a:cs typeface="Raleway Thin"/>
                <a:sym typeface="Raleway Thin"/>
              </a:rPr>
              <a:t>Merge </a:t>
            </a:r>
            <a:r>
              <a:rPr lang="pt-BR" sz="1100" dirty="0" err="1">
                <a:latin typeface="Raleway Thin"/>
                <a:ea typeface="Raleway Thin"/>
                <a:cs typeface="Raleway Thin"/>
                <a:sym typeface="Raleway Thin"/>
              </a:rPr>
              <a:t>Requests</a:t>
            </a:r>
            <a:endParaRPr sz="11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pt-BR" sz="1100" b="1" dirty="0">
                <a:latin typeface="Raleway"/>
                <a:ea typeface="Raleway"/>
                <a:cs typeface="Raleway"/>
                <a:sym typeface="Raleway"/>
              </a:rPr>
              <a:t>Repositórios privados no plano </a:t>
            </a:r>
            <a:r>
              <a:rPr lang="pt-BR" sz="1100" b="1" dirty="0" err="1">
                <a:latin typeface="Raleway"/>
                <a:ea typeface="Raleway"/>
                <a:cs typeface="Raleway"/>
                <a:sym typeface="Raleway"/>
              </a:rPr>
              <a:t>gratuíto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923050" y="188625"/>
            <a:ext cx="80571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F56726"/>
                </a:solidFill>
                <a:latin typeface="Raleway"/>
                <a:ea typeface="Raleway"/>
                <a:cs typeface="Raleway"/>
                <a:sym typeface="Raleway"/>
              </a:rPr>
              <a:t>Serviços de gerenciamento de repositórios:</a:t>
            </a:r>
            <a:endParaRPr sz="2800" b="1">
              <a:solidFill>
                <a:srgbClr val="F567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99150" y="2022525"/>
            <a:ext cx="8105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https://stackshare.io/stackups/bitbucket-vs-github-vs-gitlab</a:t>
            </a:r>
            <a:endParaRPr sz="2300" dirty="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2" name="Google Shape;132;p23"/>
          <p:cNvCxnSpPr/>
          <p:nvPr/>
        </p:nvCxnSpPr>
        <p:spPr>
          <a:xfrm>
            <a:off x="1077200" y="1041850"/>
            <a:ext cx="7333500" cy="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3" name="Google Shape;133;p23"/>
          <p:cNvSpPr txBox="1"/>
          <p:nvPr/>
        </p:nvSpPr>
        <p:spPr>
          <a:xfrm>
            <a:off x="178850" y="404500"/>
            <a:ext cx="43521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56726"/>
                </a:solidFill>
                <a:latin typeface="Raleway"/>
                <a:ea typeface="Raleway"/>
                <a:cs typeface="Raleway"/>
                <a:sym typeface="Raleway"/>
              </a:rPr>
              <a:t>Mais informações:</a:t>
            </a:r>
            <a:endParaRPr sz="2400" b="1">
              <a:solidFill>
                <a:srgbClr val="F567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CRIANDO UMA CONTA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NO GITHUB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CONFIGURANDO OS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DADOS NO TERMINAL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311825" y="1267650"/>
            <a:ext cx="69468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highlight>
                  <a:srgbClr val="24292E"/>
                </a:highlight>
                <a:latin typeface="Raleway Thin"/>
                <a:ea typeface="Raleway Thin"/>
                <a:cs typeface="Raleway Thin"/>
                <a:sym typeface="Raleway Thin"/>
              </a:rPr>
              <a:t>git config --global user.name “Seu nome”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highlight>
                  <a:srgbClr val="24292E"/>
                </a:highlight>
                <a:latin typeface="Raleway Thin"/>
                <a:ea typeface="Raleway Thin"/>
                <a:cs typeface="Raleway Thin"/>
                <a:sym typeface="Raleway Thin"/>
              </a:rPr>
              <a:t>git config --global user.email “seuemail@email.com”</a:t>
            </a:r>
            <a:endParaRPr sz="2100">
              <a:solidFill>
                <a:srgbClr val="FFFFFF"/>
              </a:solidFill>
              <a:highlight>
                <a:srgbClr val="24292E"/>
              </a:highlight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149" name="Google Shape;149;p26"/>
          <p:cNvCxnSpPr/>
          <p:nvPr/>
        </p:nvCxnSpPr>
        <p:spPr>
          <a:xfrm rot="10800000">
            <a:off x="3185825" y="924800"/>
            <a:ext cx="6000" cy="419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6"/>
          <p:cNvCxnSpPr/>
          <p:nvPr/>
        </p:nvCxnSpPr>
        <p:spPr>
          <a:xfrm>
            <a:off x="3185825" y="924800"/>
            <a:ext cx="437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2115825" y="2071700"/>
            <a:ext cx="0" cy="54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2115825" y="2621600"/>
            <a:ext cx="597000" cy="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6"/>
          <p:cNvSpPr txBox="1"/>
          <p:nvPr/>
        </p:nvSpPr>
        <p:spPr>
          <a:xfrm>
            <a:off x="3697325" y="655400"/>
            <a:ext cx="1610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782825" y="401150"/>
            <a:ext cx="30000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Diferentemente do nível local, que é aplicada no repositório do contexto, o nível global é aplicada a usuários do sistema operacional. 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2816750" y="2403575"/>
            <a:ext cx="3000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Define valores de configuração,  nos quais serão setados nos seus commits.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CRIANDO UM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REPOSITÓRIO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939325" y="652800"/>
            <a:ext cx="71772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075" y="133775"/>
            <a:ext cx="4365274" cy="34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3132700" y="4277200"/>
            <a:ext cx="2323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init</a:t>
            </a:r>
            <a:endParaRPr sz="270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829050" y="3679850"/>
            <a:ext cx="4930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possível também criar inicializar um repositório executando o seguinte comando no terminal: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750875" y="18409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CONVIDANDO OUTRAS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PESSOAS PARA PARTICIPAREM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DO REPOSITÓRIO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531400" y="1740600"/>
            <a:ext cx="22407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25" y="500625"/>
            <a:ext cx="8727549" cy="41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093F54-52B2-42EB-A73A-54380CAC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390220"/>
            <a:ext cx="5772956" cy="43630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50" y="1433950"/>
            <a:ext cx="1627500" cy="16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288400" y="71020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4C1130"/>
                </a:solidFill>
                <a:latin typeface="Raleway"/>
                <a:ea typeface="Raleway"/>
                <a:cs typeface="Raleway"/>
                <a:sym typeface="Raleway"/>
              </a:rPr>
              <a:t>Paloma Simões</a:t>
            </a:r>
            <a:endParaRPr sz="2300" b="1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72250" y="3347950"/>
            <a:ext cx="55995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Desenvolvedora front-end e uma das coordenadoras da comunidade Nerdzão/Nerdgirlz. Por meio de suas experiências e habilidades, tem como objetivo auxiliar as pessoas que estão ingressando na área de tecnologia e tornar o processo de aprendizagem um pouco mais facilitador e criativo. Apoia e incentiva de forma assídua a inclusão e participação de cada vez mais mulheres nessa área. Gosta de ler, dançar, se aventurar descobrindo alguma habilidade nova e estudar nas horas vagas.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CLONANDO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UM REPOSITÓRIO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075" y="397000"/>
            <a:ext cx="34194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2361063" y="4158300"/>
            <a:ext cx="4084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9F9F9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clone urldoprojeto.git</a:t>
            </a:r>
            <a:endParaRPr sz="2200">
              <a:solidFill>
                <a:srgbClr val="F9F9F9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0" name="Google Shape;200;p34"/>
          <p:cNvCxnSpPr/>
          <p:nvPr/>
        </p:nvCxnSpPr>
        <p:spPr>
          <a:xfrm>
            <a:off x="5997550" y="686225"/>
            <a:ext cx="41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34"/>
          <p:cNvCxnSpPr/>
          <p:nvPr/>
        </p:nvCxnSpPr>
        <p:spPr>
          <a:xfrm>
            <a:off x="6029175" y="1789850"/>
            <a:ext cx="41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34"/>
          <p:cNvSpPr txBox="1"/>
          <p:nvPr/>
        </p:nvSpPr>
        <p:spPr>
          <a:xfrm>
            <a:off x="5965650" y="430975"/>
            <a:ext cx="22353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Acesse o repositório e clique em “Code”, à sua direita.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5997550" y="1511300"/>
            <a:ext cx="19674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Copie a URL do repositório, seja HTTPS ou SSH.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2753875" y="3165350"/>
            <a:ext cx="3000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No terminal, digite git clone, cole a url e execute o comando. ele deve estar conforme mostrado abaixo: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205" name="Google Shape;205;p34"/>
          <p:cNvCxnSpPr>
            <a:stCxn id="204" idx="2"/>
          </p:cNvCxnSpPr>
          <p:nvPr/>
        </p:nvCxnSpPr>
        <p:spPr>
          <a:xfrm>
            <a:off x="4253875" y="3750650"/>
            <a:ext cx="6300" cy="39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670400" y="13172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ENTENDENDO O FLUXO ENTRE O DIRETÓRIO DE TRABALHO,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ÁREA DE STAGING,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REPOSITÓRIO LOCAL E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REPOSITÓRIO REMOTO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/>
          <p:nvPr/>
        </p:nvSpPr>
        <p:spPr>
          <a:xfrm>
            <a:off x="631900" y="2096100"/>
            <a:ext cx="1420200" cy="951300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2793825" y="2096100"/>
            <a:ext cx="1420200" cy="9513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Área de Staging</a:t>
            </a:r>
            <a:endParaRPr sz="1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(Terminal)</a:t>
            </a:r>
            <a:endParaRPr sz="1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4955738" y="2096100"/>
            <a:ext cx="1420200" cy="951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7149850" y="2096100"/>
            <a:ext cx="1420200" cy="951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774575" y="2330550"/>
            <a:ext cx="1134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Diretório de trabalho</a:t>
            </a:r>
            <a:endParaRPr sz="1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(Terminal)</a:t>
            </a:r>
            <a:endParaRPr sz="1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4837438" y="2394525"/>
            <a:ext cx="16890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Repositório Local</a:t>
            </a:r>
            <a:endParaRPr sz="1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(Terminal)</a:t>
            </a:r>
            <a:endParaRPr sz="1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7222750" y="2303100"/>
            <a:ext cx="12744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Repositório Remoto</a:t>
            </a:r>
            <a:endParaRPr sz="1000" b="1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(Github)</a:t>
            </a:r>
            <a:endParaRPr sz="1000" b="1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1875200" y="2238750"/>
            <a:ext cx="1005600" cy="33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4098175" y="2238750"/>
            <a:ext cx="1005600" cy="33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6217150" y="2238750"/>
            <a:ext cx="1005600" cy="33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1858250" y="2738400"/>
            <a:ext cx="1039500" cy="312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4081213" y="2738400"/>
            <a:ext cx="1039500" cy="312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2045175" y="2357725"/>
            <a:ext cx="550500" cy="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2038900" y="2238750"/>
            <a:ext cx="625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git add</a:t>
            </a:r>
            <a:endParaRPr sz="10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4123375" y="2238750"/>
            <a:ext cx="955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git commit</a:t>
            </a:r>
            <a:endParaRPr sz="10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6375950" y="2238750"/>
            <a:ext cx="8298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git push</a:t>
            </a:r>
            <a:endParaRPr sz="10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4244275" y="2738400"/>
            <a:ext cx="786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git reset</a:t>
            </a:r>
            <a:endParaRPr sz="10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1909175" y="2738400"/>
            <a:ext cx="1039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git checkout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ADICIONANDO ARQUIVOS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NA ÁREA DE STAGING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1215725" y="1593275"/>
            <a:ext cx="71622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 comando “git add” diz ao Git que você quer incluir atualizações à um arquivo “x”.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Essas alterações só são efetivamente gravadas após o comando “git commit” ser executado.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2839275" y="3091450"/>
            <a:ext cx="66384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add -a   				</a:t>
            </a:r>
            <a:endParaRPr sz="270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add arquivo.txt</a:t>
            </a:r>
            <a:endParaRPr sz="270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3545125" y="410550"/>
            <a:ext cx="17820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add  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2418150" y="903650"/>
            <a:ext cx="3791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Adiciona uma alteração para a área de staging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246" name="Google Shape;246;p38"/>
          <p:cNvCxnSpPr/>
          <p:nvPr/>
        </p:nvCxnSpPr>
        <p:spPr>
          <a:xfrm rot="10800000" flipH="1">
            <a:off x="4205825" y="2826388"/>
            <a:ext cx="591000" cy="6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8"/>
          <p:cNvCxnSpPr/>
          <p:nvPr/>
        </p:nvCxnSpPr>
        <p:spPr>
          <a:xfrm rot="10800000" flipH="1">
            <a:off x="4796825" y="4646900"/>
            <a:ext cx="605400" cy="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8"/>
          <p:cNvCxnSpPr/>
          <p:nvPr/>
        </p:nvCxnSpPr>
        <p:spPr>
          <a:xfrm>
            <a:off x="4201625" y="2819300"/>
            <a:ext cx="4200" cy="320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8"/>
          <p:cNvCxnSpPr/>
          <p:nvPr/>
        </p:nvCxnSpPr>
        <p:spPr>
          <a:xfrm>
            <a:off x="4796825" y="4097000"/>
            <a:ext cx="0" cy="54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8"/>
          <p:cNvSpPr txBox="1"/>
          <p:nvPr/>
        </p:nvSpPr>
        <p:spPr>
          <a:xfrm>
            <a:off x="4990125" y="2571750"/>
            <a:ext cx="35916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Quando o git add é executado junto com o comando -a, este faz com que todos os arquivos alterados sejam adicionados para área de staging simultaneamente.</a:t>
            </a:r>
            <a:endParaRPr sz="1100"/>
          </a:p>
        </p:txBody>
      </p:sp>
      <p:sp>
        <p:nvSpPr>
          <p:cNvPr id="251" name="Google Shape;251;p38"/>
          <p:cNvSpPr txBox="1"/>
          <p:nvPr/>
        </p:nvSpPr>
        <p:spPr>
          <a:xfrm>
            <a:off x="5734775" y="4208650"/>
            <a:ext cx="30777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Quando um arquivo em específico é mencionado ao executar o git add, somente ele é adicionado para a área de staging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/>
        </p:nvSpPr>
        <p:spPr>
          <a:xfrm>
            <a:off x="739925" y="179082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VERIFICANDO O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STATUS DOS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ARQUIVOS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3655450" y="998850"/>
            <a:ext cx="2242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status </a:t>
            </a:r>
            <a:endParaRPr/>
          </a:p>
        </p:txBody>
      </p:sp>
      <p:sp>
        <p:nvSpPr>
          <p:cNvPr id="262" name="Google Shape;262;p40"/>
          <p:cNvSpPr txBox="1"/>
          <p:nvPr/>
        </p:nvSpPr>
        <p:spPr>
          <a:xfrm>
            <a:off x="1127100" y="1888950"/>
            <a:ext cx="68898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 comando git status é utilizado para mostrar quais arquivos foram alterados e poderão ser adicionados na área de staging, e também quais arquivos já estão na área de staging e deverão ser commitados.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Em resumo, ele te mostra as condições tanto do diretório de trabalho, quanto da área de staging.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 git status </a:t>
            </a: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não mostra o histórico dos arquivos após terem sido commitados.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REMOVENDO ARQUIVOS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DA ÁREA DE STAGING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/>
        </p:nvSpPr>
        <p:spPr>
          <a:xfrm>
            <a:off x="2020650" y="1773400"/>
            <a:ext cx="5188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restore --staged arquivo.txt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2790425" y="2894500"/>
            <a:ext cx="26454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O trecho “restore --staged” indica que o arquivo txt está sendo restaurado para o diretório de trabalho (unstaged area) a partir da staged area.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Logo, o arquivo.txt é retirado da listagem de arquivos que estão no staged area para serem commitados e é devolvido ao ponto anterior.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274" name="Google Shape;274;p42"/>
          <p:cNvCxnSpPr/>
          <p:nvPr/>
        </p:nvCxnSpPr>
        <p:spPr>
          <a:xfrm>
            <a:off x="2711050" y="2378100"/>
            <a:ext cx="2493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42"/>
          <p:cNvCxnSpPr/>
          <p:nvPr/>
        </p:nvCxnSpPr>
        <p:spPr>
          <a:xfrm>
            <a:off x="4022400" y="2384900"/>
            <a:ext cx="6900" cy="50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25" y="1189325"/>
            <a:ext cx="2549800" cy="25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FAZENDO UM COMMIT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1004850" y="1664775"/>
            <a:ext cx="71343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Os commits são as unidades estruturais de uma linha do tempo de projeto Git;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Eles podem ser considerados instantâneos ou marcos ao longo na linha do tempo desse projeto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Commits são criados por meio do comando “git commit”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 commit captura o estado de um projeto naquele momento.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possível acumular commits no repositório local.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Sendo assim, </a:t>
            </a: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é recomendado sempre fazer pequenos commits conforme a alteração é realizada.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930125" y="849325"/>
            <a:ext cx="6951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latin typeface="Raleway"/>
                <a:ea typeface="Raleway"/>
                <a:cs typeface="Raleway"/>
                <a:sym typeface="Raleway"/>
              </a:rPr>
              <a:t>UM POUCO SOBRE OS COMMITS: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/>
        </p:nvSpPr>
        <p:spPr>
          <a:xfrm>
            <a:off x="903650" y="1039575"/>
            <a:ext cx="7263300" cy="1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commit -m ”Inclusão do botão de login” </a:t>
            </a:r>
            <a:endParaRPr sz="270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2068475" y="3318700"/>
            <a:ext cx="479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commit --amend</a:t>
            </a:r>
            <a:endParaRPr sz="270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3" name="Google Shape;293;p45"/>
          <p:cNvCxnSpPr/>
          <p:nvPr/>
        </p:nvCxnSpPr>
        <p:spPr>
          <a:xfrm rot="10800000">
            <a:off x="3192625" y="707375"/>
            <a:ext cx="6000" cy="419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45"/>
          <p:cNvCxnSpPr/>
          <p:nvPr/>
        </p:nvCxnSpPr>
        <p:spPr>
          <a:xfrm rot="10800000">
            <a:off x="5485325" y="3815425"/>
            <a:ext cx="6000" cy="419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45"/>
          <p:cNvCxnSpPr/>
          <p:nvPr/>
        </p:nvCxnSpPr>
        <p:spPr>
          <a:xfrm>
            <a:off x="3198625" y="707375"/>
            <a:ext cx="437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45"/>
          <p:cNvCxnSpPr/>
          <p:nvPr/>
        </p:nvCxnSpPr>
        <p:spPr>
          <a:xfrm>
            <a:off x="5485325" y="4235125"/>
            <a:ext cx="437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45"/>
          <p:cNvSpPr txBox="1"/>
          <p:nvPr/>
        </p:nvSpPr>
        <p:spPr>
          <a:xfrm>
            <a:off x="3709825" y="570750"/>
            <a:ext cx="47940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Comando que permite adicionar uma mensagem ao commit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298" name="Google Shape;298;p45"/>
          <p:cNvCxnSpPr/>
          <p:nvPr/>
        </p:nvCxnSpPr>
        <p:spPr>
          <a:xfrm rot="10800000">
            <a:off x="4774825" y="1548950"/>
            <a:ext cx="6000" cy="419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45"/>
          <p:cNvCxnSpPr/>
          <p:nvPr/>
        </p:nvCxnSpPr>
        <p:spPr>
          <a:xfrm>
            <a:off x="4774825" y="1968650"/>
            <a:ext cx="437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5"/>
          <p:cNvSpPr txBox="1"/>
          <p:nvPr/>
        </p:nvSpPr>
        <p:spPr>
          <a:xfrm>
            <a:off x="5275500" y="1654000"/>
            <a:ext cx="3693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A mensagem deverá estar entre aspas, e indicando qual alteração foi realizada.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É recomendado a mensagem ter até 50 caracteres. Quem for visualizar o histórico de commits, terá toda a informação detalhada sobre todas as alterações feitas.</a:t>
            </a:r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6145225" y="3943775"/>
            <a:ext cx="29988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Em caso de novas alterações no mesmo arquivo, é possível editar o commit já feito anteriormente, em vez de criar um novo commit.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Com o comando --amend, as informações relacionadas ao commit anterior são alteradas.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COMPARANDO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ALTERAÇÕES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(GIT DIFF)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/>
        </p:nvSpPr>
        <p:spPr>
          <a:xfrm>
            <a:off x="733125" y="17050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INSERINDO ARQUIVOS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NO REPOSITÓRIO REMOTO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(PUSH)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/>
        </p:nvSpPr>
        <p:spPr>
          <a:xfrm>
            <a:off x="2303375" y="509575"/>
            <a:ext cx="54762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push origin nome-branch </a:t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1542375" y="1352125"/>
            <a:ext cx="6142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Comando para enviar as alterações de arquivos ao repositório remoto (no nosso caso, enviá-los ao repositório que está no GitHub);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Uma vez que as informações passam a serem disponibilizadas no repositório remoto, todo o time passará a ter acesso a essas modificações;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necessário indicar de qual branch essas alterações estão partindo (e consequentemente direcionadas no repositório remoto)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Não é recomendável realizar o primeiro commit em um branch diferente da master</a:t>
            </a:r>
            <a:endParaRPr sz="1300" u="sng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/>
        </p:nvSpPr>
        <p:spPr>
          <a:xfrm>
            <a:off x="733125" y="19946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VERIFICANDO HISTÓRICO DE COMMITS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/>
        </p:nvSpPr>
        <p:spPr>
          <a:xfrm>
            <a:off x="3743100" y="523175"/>
            <a:ext cx="1657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log </a:t>
            </a:r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1198500" y="1719050"/>
            <a:ext cx="6747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 comando “git log” mostra o histórico dos arquivos </a:t>
            </a: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a partir do momento em que foram commitados.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possível filtrar os resultados do log para buscar informações mais específicas.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Quando é mostrado os resultados sem filtrá-los, é mostrados os commits na ordem dos mais recentes para os mais antigos.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 que contém: hash do commit, autor (nome e e-mail), data, horário, e o que foi realizado. Também indica quando ocorreram merges, etc.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/>
        </p:nvSpPr>
        <p:spPr>
          <a:xfrm>
            <a:off x="2840125" y="672650"/>
            <a:ext cx="31596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Exemplo de log:</a:t>
            </a:r>
            <a:endParaRPr b="1">
              <a:solidFill>
                <a:srgbClr val="24292E"/>
              </a:solidFill>
            </a:endParaRPr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0" y="1632975"/>
            <a:ext cx="4733400" cy="21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756800" y="139162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TRAZENDO ALTERAÇÕES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REALIZADAS POR OUTRA PESSOA PARA 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REPOSITÓRIO LOCAL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58950" y="4767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6726"/>
                </a:solidFill>
                <a:latin typeface="Raleway"/>
                <a:ea typeface="Raleway"/>
                <a:cs typeface="Raleway"/>
                <a:sym typeface="Raleway"/>
              </a:rPr>
              <a:t>Sobre o Git</a:t>
            </a:r>
            <a:endParaRPr sz="3600" b="1">
              <a:solidFill>
                <a:srgbClr val="F567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958950" y="1319700"/>
            <a:ext cx="7333500" cy="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 txBox="1"/>
          <p:nvPr/>
        </p:nvSpPr>
        <p:spPr>
          <a:xfrm>
            <a:off x="1010275" y="1793825"/>
            <a:ext cx="7502400" cy="3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Raleway Thin"/>
              <a:buChar char="●"/>
            </a:pPr>
            <a:r>
              <a:rPr lang="pt-BR" sz="1200">
                <a:solidFill>
                  <a:srgbClr val="24292E"/>
                </a:solidFill>
                <a:latin typeface="Raleway Thin"/>
                <a:ea typeface="Raleway Thin"/>
                <a:cs typeface="Raleway Thin"/>
                <a:sym typeface="Raleway Thin"/>
              </a:rPr>
              <a:t>Sistema de controle de versões de arquivos;</a:t>
            </a:r>
            <a:endParaRPr sz="1200">
              <a:solidFill>
                <a:srgbClr val="24292E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Raleway Thin"/>
              <a:buChar char="●"/>
            </a:pPr>
            <a:r>
              <a:rPr lang="pt-BR" sz="1200">
                <a:solidFill>
                  <a:srgbClr val="24292E"/>
                </a:solidFill>
                <a:latin typeface="Raleway Thin"/>
                <a:ea typeface="Raleway Thin"/>
                <a:cs typeface="Raleway Thin"/>
                <a:sym typeface="Raleway Thin"/>
              </a:rPr>
              <a:t>Criado por Linus Torvalds, em 2005;</a:t>
            </a:r>
            <a:endParaRPr sz="1200">
              <a:solidFill>
                <a:srgbClr val="24292E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Raleway Thin"/>
              <a:buChar char="●"/>
            </a:pPr>
            <a:r>
              <a:rPr lang="pt-BR" sz="1200">
                <a:solidFill>
                  <a:srgbClr val="24292E"/>
                </a:solidFill>
                <a:latin typeface="Raleway Thin"/>
                <a:ea typeface="Raleway Thin"/>
                <a:cs typeface="Raleway Thin"/>
                <a:sym typeface="Raleway Thin"/>
              </a:rPr>
              <a:t>Várias pessoas podem trabalhar simultaneamente em um projeto;</a:t>
            </a:r>
            <a:endParaRPr sz="1200">
              <a:solidFill>
                <a:srgbClr val="24292E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Raleway Thin"/>
              <a:buChar char="●"/>
            </a:pPr>
            <a:r>
              <a:rPr lang="pt-BR" sz="1200" u="sng">
                <a:solidFill>
                  <a:srgbClr val="24292E"/>
                </a:solidFill>
                <a:latin typeface="Raleway Thin"/>
                <a:ea typeface="Raleway Thin"/>
                <a:cs typeface="Raleway Thin"/>
                <a:sym typeface="Raleway Thin"/>
              </a:rPr>
              <a:t>Éum sistema distribuído.</a:t>
            </a:r>
            <a:endParaRPr sz="1200" u="sng">
              <a:solidFill>
                <a:srgbClr val="24292E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/>
        </p:nvSpPr>
        <p:spPr>
          <a:xfrm>
            <a:off x="3743100" y="523175"/>
            <a:ext cx="1657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pull</a:t>
            </a:r>
            <a:endParaRPr/>
          </a:p>
        </p:txBody>
      </p:sp>
      <p:sp>
        <p:nvSpPr>
          <p:cNvPr id="345" name="Google Shape;345;p53"/>
          <p:cNvSpPr txBox="1"/>
          <p:nvPr/>
        </p:nvSpPr>
        <p:spPr>
          <a:xfrm>
            <a:off x="1531650" y="1702625"/>
            <a:ext cx="58986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utilizado para baixar e mesclar todas as atualizações realizadas por outras pessoas do time para o repositório local e assim, deixar o conteúdo igualado.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Equivale ao git fetch + git merge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/>
        </p:nvSpPr>
        <p:spPr>
          <a:xfrm>
            <a:off x="697650" y="13148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ESTOU TENTANDO EXECUTAR O GIT PULL. PORÉM, O GIT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ESTÁ ME FORÇANDO A FAZER UM COMMIT. E AGORA?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/>
        </p:nvSpPr>
        <p:spPr>
          <a:xfrm>
            <a:off x="4673950" y="1691850"/>
            <a:ext cx="1657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5"/>
          <p:cNvSpPr txBox="1"/>
          <p:nvPr/>
        </p:nvSpPr>
        <p:spPr>
          <a:xfrm>
            <a:off x="903675" y="448450"/>
            <a:ext cx="5265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Git commit….será?</a:t>
            </a:r>
            <a:endParaRPr sz="26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676775" y="1645625"/>
            <a:ext cx="6903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Uma vez que você faz o commit de uma alteração, além de criar um commit com uma alteração não significativa, fazendo com que o histórico de commits seja afetado, ainda tem o risco da atualização do projeto com trechos de código instáveis.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Para resolver essa questão, é recomendável executar o comando </a:t>
            </a: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git stash</a:t>
            </a: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 e em seguida, </a:t>
            </a: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git pull</a:t>
            </a: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/>
        </p:nvSpPr>
        <p:spPr>
          <a:xfrm>
            <a:off x="721325" y="17287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GIT STASH: DEIXANDO ARQUIVOS “DE LADO” PARA MEXER NELES DEPOIS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/>
        </p:nvSpPr>
        <p:spPr>
          <a:xfrm>
            <a:off x="3743100" y="523175"/>
            <a:ext cx="1657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stash</a:t>
            </a:r>
            <a:endParaRPr/>
          </a:p>
        </p:txBody>
      </p:sp>
      <p:sp>
        <p:nvSpPr>
          <p:cNvPr id="368" name="Google Shape;368;p57"/>
          <p:cNvSpPr txBox="1"/>
          <p:nvPr/>
        </p:nvSpPr>
        <p:spPr>
          <a:xfrm>
            <a:off x="1565700" y="1588625"/>
            <a:ext cx="6448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Esse comando tem a função de pegar as alterações realizadas em arquivos que não foram commitados</a:t>
            </a: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salva para um uso posterior e reverte da cópia de trabalho;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Quando precisar mexer novamente nesses arquivos, basta “chamá-los” de volta;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 stash faz parte do repositório local. Ou seja, não são transferidos para o servidor quando o push é feito.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/>
        </p:nvSpPr>
        <p:spPr>
          <a:xfrm>
            <a:off x="686750" y="694100"/>
            <a:ext cx="3609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dirty="0" err="1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2700" dirty="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2700" dirty="0" err="1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stash</a:t>
            </a:r>
            <a:r>
              <a:rPr lang="pt-BR" sz="2700" dirty="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2700" dirty="0" err="1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save</a:t>
            </a:r>
            <a:r>
              <a:rPr lang="pt-BR" sz="2700" dirty="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 nome</a:t>
            </a:r>
            <a:endParaRPr dirty="0"/>
          </a:p>
        </p:txBody>
      </p:sp>
      <p:sp>
        <p:nvSpPr>
          <p:cNvPr id="374" name="Google Shape;374;p58"/>
          <p:cNvSpPr txBox="1"/>
          <p:nvPr/>
        </p:nvSpPr>
        <p:spPr>
          <a:xfrm>
            <a:off x="5060025" y="2785475"/>
            <a:ext cx="3980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stash pop stash@{n}</a:t>
            </a:r>
            <a:endParaRPr/>
          </a:p>
        </p:txBody>
      </p:sp>
      <p:sp>
        <p:nvSpPr>
          <p:cNvPr id="375" name="Google Shape;375;p58"/>
          <p:cNvSpPr txBox="1"/>
          <p:nvPr/>
        </p:nvSpPr>
        <p:spPr>
          <a:xfrm>
            <a:off x="5487025" y="694100"/>
            <a:ext cx="3000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stash list</a:t>
            </a:r>
            <a:endParaRPr/>
          </a:p>
        </p:txBody>
      </p:sp>
      <p:sp>
        <p:nvSpPr>
          <p:cNvPr id="376" name="Google Shape;376;p58"/>
          <p:cNvSpPr txBox="1"/>
          <p:nvPr/>
        </p:nvSpPr>
        <p:spPr>
          <a:xfrm>
            <a:off x="298450" y="2785475"/>
            <a:ext cx="44604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stash apply stash@{n}</a:t>
            </a:r>
            <a:endParaRPr/>
          </a:p>
        </p:txBody>
      </p:sp>
      <p:sp>
        <p:nvSpPr>
          <p:cNvPr id="377" name="Google Shape;377;p58"/>
          <p:cNvSpPr txBox="1"/>
          <p:nvPr/>
        </p:nvSpPr>
        <p:spPr>
          <a:xfrm>
            <a:off x="334075" y="1353550"/>
            <a:ext cx="3609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 Thin"/>
                <a:ea typeface="Raleway Thin"/>
                <a:cs typeface="Raleway Thin"/>
                <a:sym typeface="Raleway Thin"/>
              </a:rPr>
              <a:t>Arquiva um arquivo na área de stash. O trecho “save” permite que você acrescente uma mensagem que identifique qual alteração </a:t>
            </a:r>
            <a:endParaRPr sz="1100"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 Thin"/>
                <a:ea typeface="Raleway Thin"/>
                <a:cs typeface="Raleway Thin"/>
                <a:sym typeface="Raleway Thin"/>
              </a:rPr>
              <a:t>se trata.</a:t>
            </a:r>
            <a:endParaRPr sz="11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4666200" y="1484875"/>
            <a:ext cx="31416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 Thin"/>
                <a:ea typeface="Raleway Thin"/>
                <a:cs typeface="Raleway Thin"/>
                <a:sym typeface="Raleway Thin"/>
              </a:rPr>
              <a:t>Lista todos os arquivos que estão na área de stash.</a:t>
            </a:r>
            <a:endParaRPr/>
          </a:p>
        </p:txBody>
      </p:sp>
      <p:sp>
        <p:nvSpPr>
          <p:cNvPr id="379" name="Google Shape;379;p58"/>
          <p:cNvSpPr txBox="1"/>
          <p:nvPr/>
        </p:nvSpPr>
        <p:spPr>
          <a:xfrm>
            <a:off x="762025" y="3429425"/>
            <a:ext cx="33270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 Thin"/>
                <a:ea typeface="Raleway Thin"/>
                <a:cs typeface="Raleway Thin"/>
                <a:sym typeface="Raleway Thin"/>
              </a:rPr>
              <a:t>Determinado arquivo que está a área de stash é trazido de volta para o diretório de trabalho, e uma cópia fica na área de stash.</a:t>
            </a:r>
            <a:endParaRPr/>
          </a:p>
        </p:txBody>
      </p:sp>
      <p:sp>
        <p:nvSpPr>
          <p:cNvPr id="380" name="Google Shape;380;p58"/>
          <p:cNvSpPr txBox="1"/>
          <p:nvPr/>
        </p:nvSpPr>
        <p:spPr>
          <a:xfrm>
            <a:off x="5187800" y="3495125"/>
            <a:ext cx="30000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 Thin"/>
                <a:ea typeface="Raleway Thin"/>
                <a:cs typeface="Raleway Thin"/>
                <a:sym typeface="Raleway Thin"/>
              </a:rPr>
              <a:t>Determinado arquivo que está a área de stash é trazido de volta para o diretório de trabalho, e o arquivo que estava na área de stash é removido da listagem.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/>
        </p:nvSpPr>
        <p:spPr>
          <a:xfrm>
            <a:off x="691725" y="142712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ENTENDENDO AS RAMIFICAÇÕES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DE UM PROJETO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(BRANCHES)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/>
        </p:nvSpPr>
        <p:spPr>
          <a:xfrm>
            <a:off x="1246700" y="1667025"/>
            <a:ext cx="6803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Uma branch é um ponteiro para as alterações feitas nos arquivos de um projeto;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utilizado para adicionar novas funcionalidas ou para corrigir erros;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Quando essas ramificações são criadas, é como se fosse criado também uma cópia dos arquivos principais. Porém, as alterações realizadas dentro dessa ramificação não são adicionadas nos arquivos principais.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Elas só são adicionadas uma vez que é executado o comando para fazer a mesclagem de duas ramificações;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útil para que trechos de código instáveis não interfiram nos arquivos estáveis.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1325050" y="833525"/>
            <a:ext cx="63831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Raleway"/>
                <a:ea typeface="Raleway"/>
                <a:cs typeface="Raleway"/>
                <a:sym typeface="Raleway"/>
              </a:rPr>
              <a:t>Um pouco sobre branches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/>
        </p:nvSpPr>
        <p:spPr>
          <a:xfrm>
            <a:off x="762675" y="20419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ENTENDENDO O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GIT FLOW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/>
        </p:nvSpPr>
        <p:spPr>
          <a:xfrm>
            <a:off x="1113300" y="1581525"/>
            <a:ext cx="6917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Design de fluxo de trabalho Git;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Criado e popularizado por Vincent Driessen no nvie;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definido um modelo de ramificação rigoroso, proejtado com base no lançamento do projeto;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É atribuído funções específicas para cada ramificação e define quando elas devem interagir.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0" y="501250"/>
            <a:ext cx="7272501" cy="39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88" y="705413"/>
            <a:ext cx="8503225" cy="37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/>
        </p:nvSpPr>
        <p:spPr>
          <a:xfrm>
            <a:off x="3305525" y="591275"/>
            <a:ext cx="26787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flow init</a:t>
            </a:r>
            <a:endParaRPr/>
          </a:p>
        </p:txBody>
      </p:sp>
      <p:pic>
        <p:nvPicPr>
          <p:cNvPr id="412" name="Google Shape;4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925" y="1966325"/>
            <a:ext cx="4250200" cy="29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4"/>
          <p:cNvSpPr txBox="1"/>
          <p:nvPr/>
        </p:nvSpPr>
        <p:spPr>
          <a:xfrm>
            <a:off x="2507650" y="1175525"/>
            <a:ext cx="5150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Cria uma ramificação de desenvolvimento (branch develop)</a:t>
            </a:r>
            <a:endParaRPr sz="110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/>
        </p:nvSpPr>
        <p:spPr>
          <a:xfrm>
            <a:off x="762675" y="212472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CRIANDO UM BRANCH</a:t>
            </a:r>
            <a:endParaRPr sz="35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6"/>
          <p:cNvSpPr txBox="1"/>
          <p:nvPr/>
        </p:nvSpPr>
        <p:spPr>
          <a:xfrm>
            <a:off x="2301075" y="1830875"/>
            <a:ext cx="51933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branch nome-branch</a:t>
            </a:r>
            <a:endParaRPr sz="1900"/>
          </a:p>
        </p:txBody>
      </p:sp>
      <p:sp>
        <p:nvSpPr>
          <p:cNvPr id="424" name="Google Shape;424;p66"/>
          <p:cNvSpPr txBox="1"/>
          <p:nvPr/>
        </p:nvSpPr>
        <p:spPr>
          <a:xfrm>
            <a:off x="1894975" y="2571750"/>
            <a:ext cx="5058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Para uma branch ser criada remotamente, é necessário executar o </a:t>
            </a:r>
            <a:r>
              <a:rPr lang="pt-BR" sz="1000" b="1">
                <a:latin typeface="Raleway"/>
                <a:ea typeface="Raleway"/>
                <a:cs typeface="Raleway"/>
                <a:sym typeface="Raleway"/>
              </a:rPr>
              <a:t>git push</a:t>
            </a:r>
            <a:endParaRPr sz="11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 txBox="1"/>
          <p:nvPr/>
        </p:nvSpPr>
        <p:spPr>
          <a:xfrm>
            <a:off x="2178016" y="1109650"/>
            <a:ext cx="5760317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err="1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3200" dirty="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 checkout -b </a:t>
            </a:r>
            <a:r>
              <a:rPr lang="pt-BR" sz="3200" dirty="0" err="1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homolog</a:t>
            </a:r>
            <a:endParaRPr sz="1900" dirty="0"/>
          </a:p>
        </p:txBody>
      </p:sp>
      <p:cxnSp>
        <p:nvCxnSpPr>
          <p:cNvPr id="430" name="Google Shape;430;p67"/>
          <p:cNvCxnSpPr/>
          <p:nvPr/>
        </p:nvCxnSpPr>
        <p:spPr>
          <a:xfrm>
            <a:off x="3512775" y="1734075"/>
            <a:ext cx="6900" cy="50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67"/>
          <p:cNvCxnSpPr/>
          <p:nvPr/>
        </p:nvCxnSpPr>
        <p:spPr>
          <a:xfrm>
            <a:off x="5051275" y="1734075"/>
            <a:ext cx="6900" cy="50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67"/>
          <p:cNvCxnSpPr/>
          <p:nvPr/>
        </p:nvCxnSpPr>
        <p:spPr>
          <a:xfrm>
            <a:off x="6277250" y="1734075"/>
            <a:ext cx="6900" cy="50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67"/>
          <p:cNvSpPr txBox="1"/>
          <p:nvPr/>
        </p:nvSpPr>
        <p:spPr>
          <a:xfrm>
            <a:off x="4572000" y="2406325"/>
            <a:ext cx="13794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-b indica que uma nova branch está sendo criada</a:t>
            </a:r>
            <a:endParaRPr/>
          </a:p>
        </p:txBody>
      </p:sp>
      <p:sp>
        <p:nvSpPr>
          <p:cNvPr id="434" name="Google Shape;434;p67"/>
          <p:cNvSpPr txBox="1"/>
          <p:nvPr/>
        </p:nvSpPr>
        <p:spPr>
          <a:xfrm>
            <a:off x="5951400" y="2415925"/>
            <a:ext cx="14307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o que virá depois de -b será o nome da branch</a:t>
            </a:r>
            <a:endParaRPr/>
          </a:p>
        </p:txBody>
      </p:sp>
      <p:sp>
        <p:nvSpPr>
          <p:cNvPr id="435" name="Google Shape;435;p67"/>
          <p:cNvSpPr txBox="1"/>
          <p:nvPr/>
        </p:nvSpPr>
        <p:spPr>
          <a:xfrm>
            <a:off x="2350925" y="2357725"/>
            <a:ext cx="205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o comando checkout é para indicar que você está saindo da branch atual e indo para a branch indicada (no caso, a homolog).</a:t>
            </a:r>
            <a:endParaRPr/>
          </a:p>
        </p:txBody>
      </p:sp>
      <p:sp>
        <p:nvSpPr>
          <p:cNvPr id="436" name="Google Shape;436;p67"/>
          <p:cNvSpPr txBox="1"/>
          <p:nvPr/>
        </p:nvSpPr>
        <p:spPr>
          <a:xfrm>
            <a:off x="1820975" y="3709850"/>
            <a:ext cx="60063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Ou seja: com uma linha de comando você informará que sairá da branch atual, criará a branch homolog e entrará nela.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7" name="Google Shape;437;p67"/>
          <p:cNvSpPr txBox="1"/>
          <p:nvPr/>
        </p:nvSpPr>
        <p:spPr>
          <a:xfrm>
            <a:off x="3255650" y="1374925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/>
          <p:nvPr/>
        </p:nvSpPr>
        <p:spPr>
          <a:xfrm>
            <a:off x="739050" y="2018325"/>
            <a:ext cx="7226100" cy="8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4292E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MUDANDO DE UMA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BRANCH PARA OUTRA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9"/>
          <p:cNvSpPr txBox="1"/>
          <p:nvPr/>
        </p:nvSpPr>
        <p:spPr>
          <a:xfrm>
            <a:off x="2222400" y="950925"/>
            <a:ext cx="5592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checkout nome-brach</a:t>
            </a:r>
            <a:endParaRPr sz="1900"/>
          </a:p>
        </p:txBody>
      </p:sp>
      <p:sp>
        <p:nvSpPr>
          <p:cNvPr id="448" name="Google Shape;448;p69"/>
          <p:cNvSpPr txBox="1"/>
          <p:nvPr/>
        </p:nvSpPr>
        <p:spPr>
          <a:xfrm>
            <a:off x="1657900" y="2113125"/>
            <a:ext cx="6210300" cy="12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 Thin"/>
                <a:ea typeface="Raleway Thin"/>
                <a:cs typeface="Raleway Thin"/>
                <a:sym typeface="Raleway Thin"/>
              </a:rPr>
              <a:t>E se acontecer do Git pedir para eu fazer o commit das alterações que estão na branch atual antes de eu trocar de branch?</a:t>
            </a:r>
            <a:endParaRPr sz="1300" i="1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Se essas alterações estão prontos, você poderá commitá-las. Do contrário, faça o git stash para arquivá-las temporariamente e assim, “liberar o caminho” para trocar de branch.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0"/>
          <p:cNvSpPr txBox="1"/>
          <p:nvPr/>
        </p:nvSpPr>
        <p:spPr>
          <a:xfrm>
            <a:off x="739050" y="2018325"/>
            <a:ext cx="7226100" cy="8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4292E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LISTANDO BRANCHES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1"/>
          <p:cNvSpPr txBox="1"/>
          <p:nvPr/>
        </p:nvSpPr>
        <p:spPr>
          <a:xfrm>
            <a:off x="3091800" y="634050"/>
            <a:ext cx="34266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branch -a</a:t>
            </a:r>
            <a:endParaRPr sz="1900"/>
          </a:p>
        </p:txBody>
      </p:sp>
      <p:sp>
        <p:nvSpPr>
          <p:cNvPr id="459" name="Google Shape;459;p71"/>
          <p:cNvSpPr txBox="1"/>
          <p:nvPr/>
        </p:nvSpPr>
        <p:spPr>
          <a:xfrm>
            <a:off x="2820925" y="2571750"/>
            <a:ext cx="55824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show-branch</a:t>
            </a:r>
            <a:endParaRPr sz="1900"/>
          </a:p>
        </p:txBody>
      </p:sp>
      <p:sp>
        <p:nvSpPr>
          <p:cNvPr id="460" name="Google Shape;460;p71"/>
          <p:cNvSpPr txBox="1"/>
          <p:nvPr/>
        </p:nvSpPr>
        <p:spPr>
          <a:xfrm>
            <a:off x="2863825" y="3227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Lista todos os branches e seus respectivos commits realizados em cada um deles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61" name="Google Shape;461;p71"/>
          <p:cNvSpPr txBox="1"/>
          <p:nvPr/>
        </p:nvSpPr>
        <p:spPr>
          <a:xfrm>
            <a:off x="2863825" y="1389150"/>
            <a:ext cx="30000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Lista os branches existentes tanto no repositório local quanto remoto.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2"/>
          <p:cNvSpPr txBox="1"/>
          <p:nvPr/>
        </p:nvSpPr>
        <p:spPr>
          <a:xfrm>
            <a:off x="762675" y="20419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RENOMEANDO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UMA BRANCH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958950" y="4767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6726"/>
                </a:solidFill>
                <a:latin typeface="Raleway"/>
                <a:ea typeface="Raleway"/>
                <a:cs typeface="Raleway"/>
                <a:sym typeface="Raleway"/>
              </a:rPr>
              <a:t>Algumas funcionalidades:</a:t>
            </a:r>
            <a:endParaRPr sz="3600" b="1">
              <a:solidFill>
                <a:srgbClr val="F567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958950" y="1319700"/>
            <a:ext cx="7333500" cy="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2" name="Google Shape;92;p18"/>
          <p:cNvSpPr txBox="1"/>
          <p:nvPr/>
        </p:nvSpPr>
        <p:spPr>
          <a:xfrm>
            <a:off x="1004375" y="1728800"/>
            <a:ext cx="7502400" cy="3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Acesso completo ao histórico de projetos (repositórios) de código;</a:t>
            </a:r>
            <a:endParaRPr sz="13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Registrar o histórico de edições de quaisquer tipos de arquivos contidos neles (</a:t>
            </a:r>
            <a:r>
              <a:rPr lang="pt-BR" sz="1300" dirty="0" err="1">
                <a:latin typeface="Raleway Thin"/>
                <a:ea typeface="Raleway Thin"/>
                <a:cs typeface="Raleway Thin"/>
                <a:sym typeface="Raleway Thin"/>
              </a:rPr>
              <a:t>commits</a:t>
            </a: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3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Possui suporte para fazer ramificações (</a:t>
            </a:r>
            <a:r>
              <a:rPr lang="pt-BR" sz="1300" dirty="0" err="1">
                <a:latin typeface="Raleway Thin"/>
                <a:ea typeface="Raleway Thin"/>
                <a:cs typeface="Raleway Thin"/>
                <a:sym typeface="Raleway Thin"/>
              </a:rPr>
              <a:t>branches</a:t>
            </a: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), monitoramento e rastreabilidade de alterações individuais (logs);</a:t>
            </a:r>
            <a:endParaRPr sz="13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Comparação de alterações;</a:t>
            </a:r>
            <a:endParaRPr sz="13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Mesclagem dessas ramificações e seus respectivos trechos de código (merges) </a:t>
            </a:r>
            <a:endParaRPr sz="13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Reescrita do repositório;</a:t>
            </a:r>
            <a:endParaRPr sz="13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É possível fazer a rastreabilidade de </a:t>
            </a:r>
            <a:r>
              <a:rPr lang="pt-BR" sz="1300" dirty="0" err="1">
                <a:latin typeface="Raleway Thin"/>
                <a:ea typeface="Raleway Thin"/>
                <a:cs typeface="Raleway Thin"/>
                <a:sym typeface="Raleway Thin"/>
              </a:rPr>
              <a:t>de</a:t>
            </a: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 alterações individuais;</a:t>
            </a:r>
            <a:endParaRPr sz="12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300" dirty="0">
                <a:latin typeface="Raleway Thin"/>
                <a:ea typeface="Raleway Thin"/>
                <a:cs typeface="Raleway Thin"/>
                <a:sym typeface="Raleway Thin"/>
              </a:rPr>
              <a:t>É possível editar e criar novos arquivos e estes, poderem existir sem o risco de ter alterações sobrescritas.</a:t>
            </a:r>
            <a:endParaRPr sz="1200" dirty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/>
        </p:nvSpPr>
        <p:spPr>
          <a:xfrm>
            <a:off x="991975" y="890100"/>
            <a:ext cx="75963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branch -m nomeantigo nome-novo</a:t>
            </a:r>
            <a:endParaRPr/>
          </a:p>
        </p:txBody>
      </p:sp>
      <p:sp>
        <p:nvSpPr>
          <p:cNvPr id="472" name="Google Shape;472;p73"/>
          <p:cNvSpPr txBox="1"/>
          <p:nvPr/>
        </p:nvSpPr>
        <p:spPr>
          <a:xfrm>
            <a:off x="2431725" y="2206675"/>
            <a:ext cx="44844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Renomeando uma branch remoto: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73"/>
          <p:cNvSpPr txBox="1"/>
          <p:nvPr/>
        </p:nvSpPr>
        <p:spPr>
          <a:xfrm>
            <a:off x="1691100" y="543550"/>
            <a:ext cx="6033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Renomeando uma branch </a:t>
            </a:r>
            <a:r>
              <a:rPr lang="pt-BR" u="sng">
                <a:latin typeface="Raleway"/>
                <a:ea typeface="Raleway"/>
                <a:cs typeface="Raleway"/>
                <a:sym typeface="Raleway"/>
              </a:rPr>
              <a:t>local</a:t>
            </a:r>
            <a:endParaRPr u="sng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73"/>
          <p:cNvSpPr txBox="1"/>
          <p:nvPr/>
        </p:nvSpPr>
        <p:spPr>
          <a:xfrm>
            <a:off x="1411275" y="2655024"/>
            <a:ext cx="6907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push origin :nome-antigo</a:t>
            </a:r>
            <a:endParaRPr sz="270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push --set-upstream origin nome-novo </a:t>
            </a:r>
            <a:endParaRPr sz="270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4"/>
          <p:cNvSpPr txBox="1"/>
          <p:nvPr/>
        </p:nvSpPr>
        <p:spPr>
          <a:xfrm>
            <a:off x="756800" y="17759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MESCLAGEM DAS RAMIFICAÇÕES 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(GIT MERGE)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/>
          <p:nvPr/>
        </p:nvSpPr>
        <p:spPr>
          <a:xfrm>
            <a:off x="1768800" y="1976900"/>
            <a:ext cx="5805900" cy="1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merge branch-x branch-y</a:t>
            </a:r>
            <a:endParaRPr/>
          </a:p>
        </p:txBody>
      </p:sp>
      <p:sp>
        <p:nvSpPr>
          <p:cNvPr id="485" name="Google Shape;485;p75"/>
          <p:cNvSpPr txBox="1"/>
          <p:nvPr/>
        </p:nvSpPr>
        <p:spPr>
          <a:xfrm>
            <a:off x="2108100" y="947450"/>
            <a:ext cx="5041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Por meio do comando git merge, duas ramificações diferentes são integrados em um único branch.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 txBox="1"/>
          <p:nvPr/>
        </p:nvSpPr>
        <p:spPr>
          <a:xfrm>
            <a:off x="733125" y="21502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RESOLVENDO CONFLITOS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/>
          <p:nvPr/>
        </p:nvSpPr>
        <p:spPr>
          <a:xfrm>
            <a:off x="626875" y="819250"/>
            <a:ext cx="8171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Quando dois desenvolvedores alteram o mesmo trecho de código no mesmo arquivo e ocorre a tentativa de mesclagem desse arquivo, surge um conflito.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Para resolver conflitos, é necessário alterar o código em questão e decidir qual dos trechos irá prevalecer e submeter um novo commit após esse processo.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Sempre remova TODAS as marcações de conflito do código antes de fazer o commit.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Do contrário, ocorrerá a quebra do código.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8"/>
          <p:cNvSpPr txBox="1"/>
          <p:nvPr/>
        </p:nvSpPr>
        <p:spPr>
          <a:xfrm>
            <a:off x="664600" y="691000"/>
            <a:ext cx="5041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501" name="Google Shape;50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600" y="408800"/>
            <a:ext cx="6593976" cy="39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9"/>
          <p:cNvSpPr txBox="1"/>
          <p:nvPr/>
        </p:nvSpPr>
        <p:spPr>
          <a:xfrm>
            <a:off x="626875" y="1346425"/>
            <a:ext cx="8171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07" name="Google Shape;507;p79"/>
          <p:cNvSpPr/>
          <p:nvPr/>
        </p:nvSpPr>
        <p:spPr>
          <a:xfrm>
            <a:off x="626875" y="1780975"/>
            <a:ext cx="1652700" cy="969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79"/>
          <p:cNvSpPr/>
          <p:nvPr/>
        </p:nvSpPr>
        <p:spPr>
          <a:xfrm>
            <a:off x="2748350" y="1780975"/>
            <a:ext cx="1652700" cy="969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add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9" name="Google Shape;509;p79"/>
          <p:cNvSpPr/>
          <p:nvPr/>
        </p:nvSpPr>
        <p:spPr>
          <a:xfrm>
            <a:off x="4869825" y="1780975"/>
            <a:ext cx="1652700" cy="969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Git commit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79"/>
          <p:cNvSpPr/>
          <p:nvPr/>
        </p:nvSpPr>
        <p:spPr>
          <a:xfrm>
            <a:off x="6991300" y="1780975"/>
            <a:ext cx="1652700" cy="969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79"/>
          <p:cNvSpPr/>
          <p:nvPr/>
        </p:nvSpPr>
        <p:spPr>
          <a:xfrm>
            <a:off x="2194175" y="2094450"/>
            <a:ext cx="712500" cy="37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79"/>
          <p:cNvSpPr/>
          <p:nvPr/>
        </p:nvSpPr>
        <p:spPr>
          <a:xfrm>
            <a:off x="4356175" y="2094450"/>
            <a:ext cx="712500" cy="37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79"/>
          <p:cNvSpPr/>
          <p:nvPr/>
        </p:nvSpPr>
        <p:spPr>
          <a:xfrm>
            <a:off x="6381525" y="2080225"/>
            <a:ext cx="712500" cy="37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79"/>
          <p:cNvSpPr txBox="1"/>
          <p:nvPr/>
        </p:nvSpPr>
        <p:spPr>
          <a:xfrm>
            <a:off x="776500" y="1971925"/>
            <a:ext cx="1339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Pull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5" name="Google Shape;515;p79"/>
          <p:cNvSpPr txBox="1"/>
          <p:nvPr/>
        </p:nvSpPr>
        <p:spPr>
          <a:xfrm>
            <a:off x="7366150" y="2080225"/>
            <a:ext cx="1211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push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6" name="Google Shape;516;p79"/>
          <p:cNvSpPr txBox="1"/>
          <p:nvPr/>
        </p:nvSpPr>
        <p:spPr>
          <a:xfrm>
            <a:off x="1132700" y="349050"/>
            <a:ext cx="69912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latin typeface="Raleway"/>
                <a:ea typeface="Raleway"/>
                <a:cs typeface="Raleway"/>
                <a:sym typeface="Raleway"/>
              </a:rPr>
              <a:t>EVITANDO CONFLITOS: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/>
        </p:nvSpPr>
        <p:spPr>
          <a:xfrm>
            <a:off x="733125" y="21502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DELETANDO BRANCHES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1"/>
          <p:cNvSpPr txBox="1"/>
          <p:nvPr/>
        </p:nvSpPr>
        <p:spPr>
          <a:xfrm>
            <a:off x="1369725" y="897600"/>
            <a:ext cx="63333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Após ocorrer o merge de dois branches, um desses branches passa a ser obsoleto. Nesse caso, é possível deletá-lo para manter a organização da árvore de arquivos.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27" name="Google Shape;527;p81"/>
          <p:cNvSpPr txBox="1"/>
          <p:nvPr/>
        </p:nvSpPr>
        <p:spPr>
          <a:xfrm>
            <a:off x="992150" y="1980450"/>
            <a:ext cx="75159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branch -D nome-branch</a:t>
            </a:r>
            <a:endParaRPr/>
          </a:p>
        </p:txBody>
      </p:sp>
      <p:sp>
        <p:nvSpPr>
          <p:cNvPr id="528" name="Google Shape;528;p81"/>
          <p:cNvSpPr txBox="1"/>
          <p:nvPr/>
        </p:nvSpPr>
        <p:spPr>
          <a:xfrm>
            <a:off x="1397725" y="3379525"/>
            <a:ext cx="66225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push origin :nome-branch</a:t>
            </a:r>
            <a:endParaRPr/>
          </a:p>
        </p:txBody>
      </p:sp>
      <p:sp>
        <p:nvSpPr>
          <p:cNvPr id="529" name="Google Shape;529;p81"/>
          <p:cNvSpPr txBox="1"/>
          <p:nvPr/>
        </p:nvSpPr>
        <p:spPr>
          <a:xfrm>
            <a:off x="2863825" y="2571750"/>
            <a:ext cx="36903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Deletando um branch no repositório local</a:t>
            </a:r>
            <a:endParaRPr sz="1100" b="1"/>
          </a:p>
        </p:txBody>
      </p:sp>
      <p:sp>
        <p:nvSpPr>
          <p:cNvPr id="530" name="Google Shape;530;p81"/>
          <p:cNvSpPr txBox="1"/>
          <p:nvPr/>
        </p:nvSpPr>
        <p:spPr>
          <a:xfrm>
            <a:off x="2767500" y="3996625"/>
            <a:ext cx="3609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Thin"/>
                <a:ea typeface="Raleway Thin"/>
                <a:cs typeface="Raleway Thin"/>
                <a:sym typeface="Raleway Thin"/>
              </a:rPr>
              <a:t>Deletando um branch no repositório local</a:t>
            </a:r>
            <a:endParaRPr sz="1100"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2"/>
          <p:cNvSpPr txBox="1"/>
          <p:nvPr/>
        </p:nvSpPr>
        <p:spPr>
          <a:xfrm>
            <a:off x="739025" y="20597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REVERTENDO E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RESETANDO COMMITS</a:t>
            </a:r>
            <a:endParaRPr sz="3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958950" y="3643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F56726"/>
                </a:solidFill>
                <a:latin typeface="Raleway"/>
                <a:ea typeface="Raleway"/>
                <a:cs typeface="Raleway"/>
                <a:sym typeface="Raleway"/>
              </a:rPr>
              <a:t>Por que usar Git?</a:t>
            </a:r>
            <a:endParaRPr sz="3400" b="1">
              <a:solidFill>
                <a:srgbClr val="F567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8" name="Google Shape;98;p19"/>
          <p:cNvCxnSpPr/>
          <p:nvPr/>
        </p:nvCxnSpPr>
        <p:spPr>
          <a:xfrm>
            <a:off x="994250" y="1142350"/>
            <a:ext cx="7333500" cy="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" name="Google Shape;99;p19"/>
          <p:cNvSpPr txBox="1"/>
          <p:nvPr/>
        </p:nvSpPr>
        <p:spPr>
          <a:xfrm>
            <a:off x="513650" y="1445000"/>
            <a:ext cx="82947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Histórico de alterações completo e a longo prazo de todos os arquivos.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Fluxos independentes uns dos outros.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Funciona em uma ampla variedade de sistemas operacionais/distris e ambientes de desenvolvimento integrado (IDEs)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Se um erro for cometido, é possível “voltar no tempo” e comparar versões anteriores para ajudar na correção do erro;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Proteção de todo o código contra erros causados por falhas humanas ou outros fatores;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Projetos organizados por meio do que é chamado de “Árvore de arquivos”;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Ajuda a evitar o conflito com trabalhos simultâneos, sem bloquear o trabalho do resto da equipe;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Não tem apenas um único local para o histórico completo da versão do software. Contém tanto o repositório local, quanto o remoto;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Ótimo desempenho;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Todo o conteúdo é protegido com um algoritmo de hash de criptografia chamado SHA1, protegendo o código e o histórico contra alterações maliciosas.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Suporte à comunidade.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3"/>
          <p:cNvSpPr txBox="1"/>
          <p:nvPr/>
        </p:nvSpPr>
        <p:spPr>
          <a:xfrm>
            <a:off x="619775" y="2533375"/>
            <a:ext cx="38043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reset --soft</a:t>
            </a:r>
            <a:endParaRPr sz="1900"/>
          </a:p>
        </p:txBody>
      </p:sp>
      <p:sp>
        <p:nvSpPr>
          <p:cNvPr id="541" name="Google Shape;541;p83"/>
          <p:cNvSpPr txBox="1"/>
          <p:nvPr/>
        </p:nvSpPr>
        <p:spPr>
          <a:xfrm>
            <a:off x="5203300" y="2533375"/>
            <a:ext cx="33099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reset --hard</a:t>
            </a:r>
            <a:endParaRPr sz="1900"/>
          </a:p>
        </p:txBody>
      </p:sp>
      <p:sp>
        <p:nvSpPr>
          <p:cNvPr id="542" name="Google Shape;542;p83"/>
          <p:cNvSpPr txBox="1"/>
          <p:nvPr/>
        </p:nvSpPr>
        <p:spPr>
          <a:xfrm>
            <a:off x="1701000" y="498675"/>
            <a:ext cx="57420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latin typeface="Raleway"/>
                <a:ea typeface="Raleway"/>
                <a:cs typeface="Raleway"/>
                <a:sym typeface="Raleway"/>
              </a:rPr>
              <a:t>GIT RESET: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83"/>
          <p:cNvSpPr txBox="1"/>
          <p:nvPr/>
        </p:nvSpPr>
        <p:spPr>
          <a:xfrm>
            <a:off x="1994700" y="975975"/>
            <a:ext cx="5478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Faz o reset do repositório para o estado do último commit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44" name="Google Shape;544;p83"/>
          <p:cNvSpPr txBox="1"/>
          <p:nvPr/>
        </p:nvSpPr>
        <p:spPr>
          <a:xfrm>
            <a:off x="380375" y="3322550"/>
            <a:ext cx="30000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Opção padrão. Não desfaz as alterações nos arquivos, somente o commit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45" name="Google Shape;545;p83"/>
          <p:cNvSpPr txBox="1"/>
          <p:nvPr/>
        </p:nvSpPr>
        <p:spPr>
          <a:xfrm>
            <a:off x="5153425" y="3352675"/>
            <a:ext cx="30000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Desfaz as alterações dos arquivos que foram inseridos.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4"/>
          <p:cNvSpPr txBox="1"/>
          <p:nvPr/>
        </p:nvSpPr>
        <p:spPr>
          <a:xfrm>
            <a:off x="3070400" y="1800138"/>
            <a:ext cx="38043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git revert (hash)</a:t>
            </a:r>
            <a:endParaRPr sz="1900"/>
          </a:p>
        </p:txBody>
      </p:sp>
      <p:sp>
        <p:nvSpPr>
          <p:cNvPr id="551" name="Google Shape;551;p84"/>
          <p:cNvSpPr txBox="1"/>
          <p:nvPr/>
        </p:nvSpPr>
        <p:spPr>
          <a:xfrm>
            <a:off x="5203300" y="2533375"/>
            <a:ext cx="33099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52" name="Google Shape;552;p84"/>
          <p:cNvSpPr txBox="1"/>
          <p:nvPr/>
        </p:nvSpPr>
        <p:spPr>
          <a:xfrm>
            <a:off x="1701000" y="498675"/>
            <a:ext cx="57420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latin typeface="Raleway"/>
                <a:ea typeface="Raleway"/>
                <a:cs typeface="Raleway"/>
                <a:sym typeface="Raleway"/>
              </a:rPr>
              <a:t>GIT REVERT: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3" name="Google Shape;553;p84"/>
          <p:cNvSpPr txBox="1"/>
          <p:nvPr/>
        </p:nvSpPr>
        <p:spPr>
          <a:xfrm>
            <a:off x="2771200" y="975975"/>
            <a:ext cx="5478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Commits mais antigos são removidos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54" name="Google Shape;554;p84"/>
          <p:cNvSpPr txBox="1"/>
          <p:nvPr/>
        </p:nvSpPr>
        <p:spPr>
          <a:xfrm>
            <a:off x="4348400" y="3023325"/>
            <a:ext cx="30000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5"/>
          <p:cNvSpPr txBox="1"/>
          <p:nvPr/>
        </p:nvSpPr>
        <p:spPr>
          <a:xfrm>
            <a:off x="2612450" y="3171375"/>
            <a:ext cx="34053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Algumas das coisas bem legais que tem no Github</a:t>
            </a:r>
            <a:endParaRPr sz="29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0" name="Google Shape;56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00" y="542575"/>
            <a:ext cx="2910126" cy="241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6"/>
          <p:cNvSpPr txBox="1"/>
          <p:nvPr/>
        </p:nvSpPr>
        <p:spPr>
          <a:xfrm>
            <a:off x="1802500" y="1575125"/>
            <a:ext cx="5049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Fazendo contribuições por meio de pull requests e issues</a:t>
            </a:r>
            <a:endParaRPr sz="34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7"/>
          <p:cNvSpPr txBox="1"/>
          <p:nvPr/>
        </p:nvSpPr>
        <p:spPr>
          <a:xfrm>
            <a:off x="2050775" y="1575100"/>
            <a:ext cx="51495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Gerenciamento de projetos com Kanban e criação de times</a:t>
            </a:r>
            <a:endParaRPr sz="34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8"/>
          <p:cNvSpPr txBox="1"/>
          <p:nvPr/>
        </p:nvSpPr>
        <p:spPr>
          <a:xfrm>
            <a:off x="2778025" y="1592825"/>
            <a:ext cx="34053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Hospedando seu site usando o Github Pages</a:t>
            </a:r>
            <a:endParaRPr sz="38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9"/>
          <p:cNvSpPr txBox="1"/>
          <p:nvPr/>
        </p:nvSpPr>
        <p:spPr>
          <a:xfrm>
            <a:off x="2739950" y="2061525"/>
            <a:ext cx="34053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C0nclusão:</a:t>
            </a:r>
            <a:endParaRPr sz="38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/>
          <p:nvPr/>
        </p:nvSpPr>
        <p:spPr>
          <a:xfrm>
            <a:off x="1568700" y="445900"/>
            <a:ext cx="6006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Materiais para estudo e referências:</a:t>
            </a:r>
            <a:endParaRPr sz="38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6" name="Google Shape;586;p90"/>
          <p:cNvSpPr txBox="1"/>
          <p:nvPr/>
        </p:nvSpPr>
        <p:spPr>
          <a:xfrm>
            <a:off x="903700" y="1888950"/>
            <a:ext cx="60879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Documentação Git (EN):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https://git-scm.com/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Tutorial de Git disponibilizado pelo Atlassian (que possui o Bitbucket) (PT/BR):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 Thin"/>
                <a:ea typeface="Raleway Thin"/>
                <a:cs typeface="Raleway Thin"/>
                <a:sym typeface="Raleway Thin"/>
              </a:rPr>
              <a:t>https://www.atlassian.com/br/git/tutorials</a:t>
            </a:r>
            <a:endParaRPr sz="11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Documentação Github (PT/BR):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https://docs.github.com/pt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latin typeface="Raleway"/>
                <a:ea typeface="Raleway"/>
                <a:cs typeface="Raleway"/>
                <a:sym typeface="Raleway"/>
              </a:rPr>
              <a:t>201 perguntas sobre Git: (PT/BR)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(Disponível em Ebook na Amazon)</a:t>
            </a:r>
            <a:endParaRPr sz="13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1"/>
          <p:cNvSpPr txBox="1"/>
          <p:nvPr/>
        </p:nvSpPr>
        <p:spPr>
          <a:xfrm>
            <a:off x="1367700" y="1758350"/>
            <a:ext cx="6006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Obrigada!</a:t>
            </a:r>
            <a:endParaRPr sz="3800" b="1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49FDAF-24DD-420A-B7AF-5F264013481B}"/>
              </a:ext>
            </a:extLst>
          </p:cNvPr>
          <p:cNvSpPr txBox="1"/>
          <p:nvPr/>
        </p:nvSpPr>
        <p:spPr>
          <a:xfrm>
            <a:off x="3127711" y="2972398"/>
            <a:ext cx="2486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palomasimoesm@gmail.com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Twitter</a:t>
            </a: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psmcsdev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Paloma Simões</a:t>
            </a:r>
          </a:p>
          <a:p>
            <a:r>
              <a:rPr lang="pt-B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p-</a:t>
            </a:r>
            <a:r>
              <a:rPr lang="pt-B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simoes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00" y="479600"/>
            <a:ext cx="7970100" cy="41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958950" y="4767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6726"/>
                </a:solidFill>
                <a:latin typeface="Raleway"/>
                <a:ea typeface="Raleway"/>
                <a:cs typeface="Raleway"/>
                <a:sym typeface="Raleway"/>
              </a:rPr>
              <a:t>Instalação do Git</a:t>
            </a:r>
            <a:endParaRPr sz="3600" b="1">
              <a:solidFill>
                <a:srgbClr val="F567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>
            <a:off x="958950" y="1319700"/>
            <a:ext cx="7333500" cy="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6" name="Google Shape;106;p20"/>
          <p:cNvSpPr txBox="1"/>
          <p:nvPr/>
        </p:nvSpPr>
        <p:spPr>
          <a:xfrm>
            <a:off x="999550" y="2201025"/>
            <a:ext cx="73335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solidFill>
                  <a:srgbClr val="FFFFFF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 https://git-scm.com/downloads       </a:t>
            </a:r>
            <a:endParaRPr sz="3400" b="1" dirty="0">
              <a:solidFill>
                <a:srgbClr val="FFFFFF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307325" y="3975375"/>
            <a:ext cx="2577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9F9F9"/>
                </a:solidFill>
                <a:highlight>
                  <a:srgbClr val="24292E"/>
                </a:highlight>
                <a:latin typeface="Raleway"/>
                <a:ea typeface="Raleway"/>
                <a:cs typeface="Raleway"/>
                <a:sym typeface="Raleway"/>
              </a:rPr>
              <a:t> git --version	 </a:t>
            </a:r>
            <a:endParaRPr sz="1800">
              <a:solidFill>
                <a:srgbClr val="F9F9F9"/>
              </a:solidFill>
              <a:highlight>
                <a:srgbClr val="24292E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913600" y="3297150"/>
            <a:ext cx="3316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Para verificar a versão instalada, execute o seguinte comando no terminal ou Git Bash: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958950" y="4767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6726"/>
                </a:solidFill>
                <a:latin typeface="Raleway"/>
                <a:ea typeface="Raleway"/>
                <a:cs typeface="Raleway"/>
                <a:sym typeface="Raleway"/>
              </a:rPr>
              <a:t>Git Bash (Windows)</a:t>
            </a:r>
            <a:endParaRPr sz="3600" b="1">
              <a:solidFill>
                <a:srgbClr val="F567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958950" y="1319700"/>
            <a:ext cx="7333500" cy="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25" y="1560675"/>
            <a:ext cx="6110150" cy="32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2449</Words>
  <Application>Microsoft Office PowerPoint</Application>
  <PresentationFormat>Apresentação na tela (16:9)</PresentationFormat>
  <Paragraphs>285</Paragraphs>
  <Slides>79</Slides>
  <Notes>79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6" baseType="lpstr">
      <vt:lpstr>Oswald</vt:lpstr>
      <vt:lpstr>Arial</vt:lpstr>
      <vt:lpstr>Raleway</vt:lpstr>
      <vt:lpstr>Tahoma</vt:lpstr>
      <vt:lpstr>Raleway Thin</vt:lpstr>
      <vt:lpstr>Average</vt:lpstr>
      <vt:lpstr>Slate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Paloma Simões</dc:creator>
  <cp:lastModifiedBy>Paloma Simões</cp:lastModifiedBy>
  <cp:revision>5</cp:revision>
  <dcterms:modified xsi:type="dcterms:W3CDTF">2020-08-15T21:49:45Z</dcterms:modified>
</cp:coreProperties>
</file>