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4" r:id="rId1"/>
  </p:sldMasterIdLst>
  <p:sldIdLst>
    <p:sldId id="256" r:id="rId2"/>
    <p:sldId id="273" r:id="rId3"/>
    <p:sldId id="260" r:id="rId4"/>
    <p:sldId id="259" r:id="rId5"/>
    <p:sldId id="261" r:id="rId6"/>
    <p:sldId id="263" r:id="rId7"/>
    <p:sldId id="264" r:id="rId8"/>
    <p:sldId id="265" r:id="rId9"/>
    <p:sldId id="266" r:id="rId10"/>
    <p:sldId id="267"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8" d="100"/>
          <a:sy n="98" d="100"/>
        </p:scale>
        <p:origin x="26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DB58A5-38A4-4E51-9520-EE4E114CB4A0}"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49051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B58A5-38A4-4E51-9520-EE4E114CB4A0}"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268111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B58A5-38A4-4E51-9520-EE4E114CB4A0}"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E1F8CE-11B9-42EA-8E41-FAB2A5E5FC9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41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DB58A5-38A4-4E51-9520-EE4E114CB4A0}"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3515732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DB58A5-38A4-4E51-9520-EE4E114CB4A0}"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1F8CE-11B9-42EA-8E41-FAB2A5E5FC9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920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DB58A5-38A4-4E51-9520-EE4E114CB4A0}"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2800651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B58A5-38A4-4E51-9520-EE4E114CB4A0}"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1466860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B58A5-38A4-4E51-9520-EE4E114CB4A0}"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369638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B58A5-38A4-4E51-9520-EE4E114CB4A0}"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57683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B58A5-38A4-4E51-9520-EE4E114CB4A0}"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220222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DB58A5-38A4-4E51-9520-EE4E114CB4A0}"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264610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DB58A5-38A4-4E51-9520-EE4E114CB4A0}"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235419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DB58A5-38A4-4E51-9520-EE4E114CB4A0}"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42592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B58A5-38A4-4E51-9520-EE4E114CB4A0}"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395232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DB58A5-38A4-4E51-9520-EE4E114CB4A0}"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133510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DB58A5-38A4-4E51-9520-EE4E114CB4A0}"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1F8CE-11B9-42EA-8E41-FAB2A5E5FC9D}" type="slidenum">
              <a:rPr lang="en-US" smtClean="0"/>
              <a:t>‹#›</a:t>
            </a:fld>
            <a:endParaRPr lang="en-US"/>
          </a:p>
        </p:txBody>
      </p:sp>
    </p:spTree>
    <p:extLst>
      <p:ext uri="{BB962C8B-B14F-4D97-AF65-F5344CB8AC3E}">
        <p14:creationId xmlns:p14="http://schemas.microsoft.com/office/powerpoint/2010/main" val="207623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DB58A5-38A4-4E51-9520-EE4E114CB4A0}" type="datetimeFigureOut">
              <a:rPr lang="en-US" smtClean="0"/>
              <a:t>9/11/2023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E1F8CE-11B9-42EA-8E41-FAB2A5E5FC9D}" type="slidenum">
              <a:rPr lang="en-US" smtClean="0"/>
              <a:t>‹#›</a:t>
            </a:fld>
            <a:endParaRPr lang="en-US"/>
          </a:p>
        </p:txBody>
      </p:sp>
    </p:spTree>
    <p:extLst>
      <p:ext uri="{BB962C8B-B14F-4D97-AF65-F5344CB8AC3E}">
        <p14:creationId xmlns:p14="http://schemas.microsoft.com/office/powerpoint/2010/main" val="412693433"/>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69" r:id="rId15"/>
    <p:sldLayoutId id="21474840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2A76F3-6B4C-3C78-B9FC-0CCE7F54F727}"/>
              </a:ext>
            </a:extLst>
          </p:cNvPr>
          <p:cNvSpPr>
            <a:spLocks noGrp="1"/>
          </p:cNvSpPr>
          <p:nvPr>
            <p:ph type="ctrTitle"/>
          </p:nvPr>
        </p:nvSpPr>
        <p:spPr>
          <a:xfrm>
            <a:off x="875323" y="0"/>
            <a:ext cx="11316677" cy="2149230"/>
          </a:xfrm>
        </p:spPr>
        <p:txBody>
          <a:bodyPr>
            <a:normAutofit/>
          </a:bodyPr>
          <a:lstStyle/>
          <a:p>
            <a:r>
              <a:rPr lang="en-US" sz="4800" b="1" i="0" u="sng" dirty="0">
                <a:solidFill>
                  <a:srgbClr val="202124"/>
                </a:solidFill>
                <a:effectLst>
                  <a:outerShdw blurRad="38100" dist="38100" dir="2700000" algn="tl">
                    <a:srgbClr val="000000">
                      <a:alpha val="43137"/>
                    </a:srgbClr>
                  </a:outerShdw>
                </a:effectLst>
                <a:latin typeface="zeitung"/>
              </a:rPr>
              <a:t>Supermarket Store Branches Sales Analysis</a:t>
            </a:r>
            <a:br>
              <a:rPr lang="en-US" b="1" i="0" dirty="0">
                <a:solidFill>
                  <a:srgbClr val="202124"/>
                </a:solidFill>
                <a:effectLst/>
                <a:latin typeface="zeitung"/>
              </a:rPr>
            </a:br>
            <a:endParaRPr lang="en-US" dirty="0"/>
          </a:p>
        </p:txBody>
      </p:sp>
      <p:sp>
        <p:nvSpPr>
          <p:cNvPr id="5" name="Subtitle 4">
            <a:extLst>
              <a:ext uri="{FF2B5EF4-FFF2-40B4-BE49-F238E27FC236}">
                <a16:creationId xmlns:a16="http://schemas.microsoft.com/office/drawing/2014/main" id="{51877CB9-DB08-4EAE-66C1-D52F93080E7D}"/>
              </a:ext>
            </a:extLst>
          </p:cNvPr>
          <p:cNvSpPr>
            <a:spLocks noGrp="1"/>
          </p:cNvSpPr>
          <p:nvPr>
            <p:ph type="subTitle" idx="1"/>
          </p:nvPr>
        </p:nvSpPr>
        <p:spPr>
          <a:xfrm>
            <a:off x="1586523" y="5832763"/>
            <a:ext cx="10480430" cy="886691"/>
          </a:xfrm>
        </p:spPr>
        <p:txBody>
          <a:bodyPr>
            <a:noAutofit/>
          </a:bodyPr>
          <a:lstStyle/>
          <a:p>
            <a:r>
              <a:rPr lang="en-US" sz="2400" b="1" i="1" dirty="0">
                <a:solidFill>
                  <a:schemeClr val="tx1"/>
                </a:solidFill>
              </a:rPr>
              <a:t>Guided By:-                                                                    Present By:-</a:t>
            </a:r>
          </a:p>
          <a:p>
            <a:r>
              <a:rPr lang="en-US" sz="2400" b="1" i="1" dirty="0">
                <a:solidFill>
                  <a:schemeClr val="tx1"/>
                </a:solidFill>
              </a:rPr>
              <a:t>Deepak </a:t>
            </a:r>
            <a:r>
              <a:rPr lang="en-US" sz="2400" b="1" i="1" dirty="0" err="1">
                <a:solidFill>
                  <a:schemeClr val="tx1"/>
                </a:solidFill>
              </a:rPr>
              <a:t>Gurav</a:t>
            </a:r>
            <a:r>
              <a:rPr lang="en-US" sz="2400" b="1" i="1" dirty="0">
                <a:solidFill>
                  <a:schemeClr val="tx1"/>
                </a:solidFill>
              </a:rPr>
              <a:t> Sir.                                                         Prachi </a:t>
            </a:r>
            <a:r>
              <a:rPr lang="en-US" sz="2400" b="1" i="1" dirty="0" err="1">
                <a:solidFill>
                  <a:schemeClr val="tx1"/>
                </a:solidFill>
              </a:rPr>
              <a:t>Sonawane</a:t>
            </a:r>
            <a:r>
              <a:rPr lang="en-US" sz="2400" b="1" i="1" dirty="0">
                <a:solidFill>
                  <a:schemeClr val="tx1"/>
                </a:solidFill>
              </a:rPr>
              <a:t>.   </a:t>
            </a:r>
          </a:p>
        </p:txBody>
      </p:sp>
      <p:pic>
        <p:nvPicPr>
          <p:cNvPr id="1026" name="Picture 2" descr="Cover image">
            <a:extLst>
              <a:ext uri="{FF2B5EF4-FFF2-40B4-BE49-F238E27FC236}">
                <a16:creationId xmlns:a16="http://schemas.microsoft.com/office/drawing/2014/main" id="{2FB75E5E-8CC5-21C3-0BBA-BB2872330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648" y="1936624"/>
            <a:ext cx="7270969" cy="357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33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46A7-8702-9326-739B-695403B14B54}"/>
              </a:ext>
            </a:extLst>
          </p:cNvPr>
          <p:cNvSpPr>
            <a:spLocks noGrp="1"/>
          </p:cNvSpPr>
          <p:nvPr>
            <p:ph type="title"/>
          </p:nvPr>
        </p:nvSpPr>
        <p:spPr>
          <a:xfrm>
            <a:off x="2487994" y="185888"/>
            <a:ext cx="8911687" cy="1042360"/>
          </a:xfrm>
        </p:spPr>
        <p:txBody>
          <a:bodyPr>
            <a:normAutofit fontScale="90000"/>
          </a:bodyPr>
          <a:lstStyle/>
          <a:p>
            <a:pPr marL="342900" indent="-342900">
              <a:buFont typeface="Wingdings" panose="05000000000000000000" pitchFamily="2" charset="2"/>
              <a:buChar char="v"/>
            </a:pPr>
            <a:r>
              <a:rPr lang="en-US" sz="2000" b="1" dirty="0"/>
              <a:t>The graph define Store Sales</a:t>
            </a:r>
            <a:br>
              <a:rPr lang="en-US" sz="2000" dirty="0"/>
            </a:br>
            <a:r>
              <a:rPr lang="en-US" sz="2200" dirty="0" err="1"/>
              <a:t>sns.distplot</a:t>
            </a:r>
            <a:r>
              <a:rPr lang="en-US" sz="2200" dirty="0"/>
              <a:t>(</a:t>
            </a:r>
            <a:r>
              <a:rPr lang="en-US" sz="2200" dirty="0" err="1"/>
              <a:t>df</a:t>
            </a:r>
            <a:r>
              <a:rPr lang="en-US" sz="2200" dirty="0"/>
              <a:t>['</a:t>
            </a:r>
            <a:r>
              <a:rPr lang="en-US" sz="2200" dirty="0" err="1"/>
              <a:t>Store_Sales</a:t>
            </a:r>
            <a:r>
              <a:rPr lang="en-US" sz="2200" dirty="0"/>
              <a:t>’])</a:t>
            </a:r>
            <a:br>
              <a:rPr lang="en-US" sz="2000" dirty="0"/>
            </a:br>
            <a:r>
              <a:rPr kumimoji="0" lang="en-US" altLang="en-US" sz="2000" b="0" i="0" u="none" strike="noStrike" cap="none" normalizeH="0" baseline="0" dirty="0" err="1">
                <a:ln>
                  <a:noFill/>
                </a:ln>
                <a:solidFill>
                  <a:schemeClr val="tx1"/>
                </a:solidFill>
                <a:effectLst/>
                <a:latin typeface="Arial Unicode MS"/>
              </a:rPr>
              <a:t>AxesSubplot:xlabel</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Store_Sales</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ylabel</a:t>
            </a:r>
            <a:r>
              <a:rPr kumimoji="0" lang="en-US" altLang="en-US" sz="2000" b="0" i="0" u="none" strike="noStrike" cap="none" normalizeH="0" baseline="0" dirty="0">
                <a:ln>
                  <a:noFill/>
                </a:ln>
                <a:solidFill>
                  <a:schemeClr val="tx1"/>
                </a:solidFill>
                <a:effectLst/>
                <a:latin typeface="Arial Unicode MS"/>
              </a:rPr>
              <a:t>='Density'&gt;</a:t>
            </a:r>
            <a:br>
              <a:rPr kumimoji="0" lang="en-US" altLang="en-US" sz="2800" b="0" i="0" u="none" strike="noStrike" cap="none" normalizeH="0" baseline="0" dirty="0">
                <a:ln>
                  <a:noFill/>
                </a:ln>
                <a:solidFill>
                  <a:schemeClr val="tx1"/>
                </a:solidFill>
                <a:effectLst/>
              </a:rPr>
            </a:br>
            <a:br>
              <a:rPr lang="en-US" sz="2000" dirty="0"/>
            </a:br>
            <a:endParaRPr lang="en-US" sz="2000" dirty="0"/>
          </a:p>
        </p:txBody>
      </p:sp>
      <p:sp>
        <p:nvSpPr>
          <p:cNvPr id="3" name="Content Placeholder 2">
            <a:extLst>
              <a:ext uri="{FF2B5EF4-FFF2-40B4-BE49-F238E27FC236}">
                <a16:creationId xmlns:a16="http://schemas.microsoft.com/office/drawing/2014/main" id="{F1E3D409-57BB-557C-B284-BD735CA8D3F3}"/>
              </a:ext>
            </a:extLst>
          </p:cNvPr>
          <p:cNvSpPr>
            <a:spLocks noGrp="1"/>
          </p:cNvSpPr>
          <p:nvPr>
            <p:ph idx="1"/>
          </p:nvPr>
        </p:nvSpPr>
        <p:spPr>
          <a:xfrm>
            <a:off x="7692570" y="8548914"/>
            <a:ext cx="7414223" cy="2349944"/>
          </a:xfrm>
        </p:spPr>
        <p:txBody>
          <a:bodyPr/>
          <a:lstStyle/>
          <a:p>
            <a:endParaRPr lang="en-US" dirty="0"/>
          </a:p>
        </p:txBody>
      </p:sp>
      <p:sp>
        <p:nvSpPr>
          <p:cNvPr id="4" name="Rectangle 1">
            <a:extLst>
              <a:ext uri="{FF2B5EF4-FFF2-40B4-BE49-F238E27FC236}">
                <a16:creationId xmlns:a16="http://schemas.microsoft.com/office/drawing/2014/main" id="{1987AB78-367D-0C39-091A-5B1B52E703D2}"/>
              </a:ext>
            </a:extLst>
          </p:cNvPr>
          <p:cNvSpPr>
            <a:spLocks noChangeArrowheads="1"/>
          </p:cNvSpPr>
          <p:nvPr/>
        </p:nvSpPr>
        <p:spPr bwMode="auto">
          <a:xfrm>
            <a:off x="6096000" y="2792289"/>
            <a:ext cx="10139108"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1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EF085C48-41D9-EBF9-5713-2C011CCE4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887" y="1452258"/>
            <a:ext cx="7959794" cy="524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052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F5B2-2B1E-517A-7B52-D06EFDA893BB}"/>
              </a:ext>
            </a:extLst>
          </p:cNvPr>
          <p:cNvSpPr>
            <a:spLocks noGrp="1"/>
          </p:cNvSpPr>
          <p:nvPr>
            <p:ph type="title"/>
          </p:nvPr>
        </p:nvSpPr>
        <p:spPr>
          <a:xfrm>
            <a:off x="2369888" y="386710"/>
            <a:ext cx="8167840" cy="835134"/>
          </a:xfrm>
        </p:spPr>
        <p:txBody>
          <a:bodyPr>
            <a:normAutofit fontScale="90000"/>
          </a:bodyPr>
          <a:lstStyle/>
          <a:p>
            <a:r>
              <a:rPr lang="en-US" sz="2400" dirty="0" err="1"/>
              <a:t>plt.figure</a:t>
            </a:r>
            <a:r>
              <a:rPr lang="en-US" sz="2400" dirty="0"/>
              <a:t>(</a:t>
            </a:r>
            <a:r>
              <a:rPr lang="en-US" sz="2400" dirty="0" err="1"/>
              <a:t>figsize</a:t>
            </a:r>
            <a:r>
              <a:rPr lang="en-US" sz="2400" dirty="0"/>
              <a:t> = (8, 5))</a:t>
            </a:r>
            <a:br>
              <a:rPr lang="en-US" sz="2400" dirty="0"/>
            </a:br>
            <a:r>
              <a:rPr lang="en-US" sz="2400" dirty="0" err="1"/>
              <a:t>sns.heatmap</a:t>
            </a:r>
            <a:r>
              <a:rPr lang="en-US" sz="2400" dirty="0"/>
              <a:t>(</a:t>
            </a:r>
            <a:r>
              <a:rPr lang="en-US" sz="2400" dirty="0" err="1"/>
              <a:t>df.corr</a:t>
            </a:r>
            <a:r>
              <a:rPr lang="en-US" sz="2400" dirty="0"/>
              <a:t>(), </a:t>
            </a:r>
            <a:r>
              <a:rPr lang="en-US" sz="2400" dirty="0" err="1"/>
              <a:t>annot</a:t>
            </a:r>
            <a:r>
              <a:rPr lang="en-US" sz="2400" dirty="0"/>
              <a:t> = True, </a:t>
            </a:r>
            <a:r>
              <a:rPr lang="en-US" sz="2400" dirty="0" err="1"/>
              <a:t>cmap</a:t>
            </a:r>
            <a:r>
              <a:rPr lang="en-US" sz="2400" dirty="0"/>
              <a:t> = '</a:t>
            </a:r>
            <a:r>
              <a:rPr lang="en-US" sz="2400" dirty="0" err="1"/>
              <a:t>rocket_r</a:t>
            </a:r>
            <a:r>
              <a:rPr lang="en-US" sz="2400" dirty="0"/>
              <a:t>')</a:t>
            </a:r>
          </a:p>
        </p:txBody>
      </p:sp>
      <p:sp>
        <p:nvSpPr>
          <p:cNvPr id="3" name="Content Placeholder 2">
            <a:extLst>
              <a:ext uri="{FF2B5EF4-FFF2-40B4-BE49-F238E27FC236}">
                <a16:creationId xmlns:a16="http://schemas.microsoft.com/office/drawing/2014/main" id="{34562282-4C6A-E416-3BE3-F547BF9F3E4A}"/>
              </a:ext>
            </a:extLst>
          </p:cNvPr>
          <p:cNvSpPr>
            <a:spLocks noGrp="1"/>
          </p:cNvSpPr>
          <p:nvPr>
            <p:ph idx="1"/>
          </p:nvPr>
        </p:nvSpPr>
        <p:spPr>
          <a:xfrm>
            <a:off x="2595175" y="1608554"/>
            <a:ext cx="9357760" cy="4692022"/>
          </a:xfrm>
        </p:spPr>
        <p:txBody>
          <a:bodyPr/>
          <a:lstStyle/>
          <a:p>
            <a:r>
              <a:rPr lang="en-US" altLang="en-US" sz="1800" dirty="0" err="1">
                <a:latin typeface="Arial Unicode MS"/>
              </a:rPr>
              <a:t>AxesSubplot</a:t>
            </a:r>
            <a:endParaRPr lang="en-US" dirty="0"/>
          </a:p>
        </p:txBody>
      </p:sp>
      <p:sp>
        <p:nvSpPr>
          <p:cNvPr id="4" name="Rectangle 1">
            <a:extLst>
              <a:ext uri="{FF2B5EF4-FFF2-40B4-BE49-F238E27FC236}">
                <a16:creationId xmlns:a16="http://schemas.microsoft.com/office/drawing/2014/main" id="{FFAE420D-B616-F6C1-7236-E7C638D599DA}"/>
              </a:ext>
            </a:extLst>
          </p:cNvPr>
          <p:cNvSpPr>
            <a:spLocks noChangeArrowheads="1"/>
          </p:cNvSpPr>
          <p:nvPr/>
        </p:nvSpPr>
        <p:spPr bwMode="auto">
          <a:xfrm>
            <a:off x="1" y="-5172878"/>
            <a:ext cx="5910470" cy="1080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000" b="0" i="0" u="none" strike="noStrike" cap="none" normalizeH="0" baseline="0" dirty="0">
                <a:ln>
                  <a:noFill/>
                </a:ln>
                <a:solidFill>
                  <a:schemeClr val="tx1"/>
                </a:solidFill>
                <a:effectLst/>
                <a:latin typeface="Arial Unicode MS"/>
              </a:rPr>
              <a:t>&lt;: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4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7858F263-510D-AB3D-85A2-9A5B13A9F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525" y="2028539"/>
            <a:ext cx="7991060" cy="444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9698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7002-E64B-0CC3-418B-161F007209FA}"/>
              </a:ext>
            </a:extLst>
          </p:cNvPr>
          <p:cNvSpPr>
            <a:spLocks noGrp="1"/>
          </p:cNvSpPr>
          <p:nvPr>
            <p:ph type="title"/>
          </p:nvPr>
        </p:nvSpPr>
        <p:spPr>
          <a:xfrm>
            <a:off x="1640156" y="86796"/>
            <a:ext cx="8911687" cy="772186"/>
          </a:xfrm>
        </p:spPr>
        <p:txBody>
          <a:bodyPr>
            <a:normAutofit fontScale="90000"/>
          </a:bodyPr>
          <a:lstStyle/>
          <a:p>
            <a:r>
              <a:rPr lang="en-US" b="1" dirty="0"/>
              <a:t>Data Preprocessing</a:t>
            </a:r>
            <a:br>
              <a:rPr lang="en-US" b="1" dirty="0"/>
            </a:br>
            <a:endParaRPr lang="en-US" dirty="0"/>
          </a:p>
        </p:txBody>
      </p:sp>
      <p:sp>
        <p:nvSpPr>
          <p:cNvPr id="3" name="Content Placeholder 2">
            <a:extLst>
              <a:ext uri="{FF2B5EF4-FFF2-40B4-BE49-F238E27FC236}">
                <a16:creationId xmlns:a16="http://schemas.microsoft.com/office/drawing/2014/main" id="{7A5B88AD-A61D-67F9-EE8C-91C0ABA32B1A}"/>
              </a:ext>
            </a:extLst>
          </p:cNvPr>
          <p:cNvSpPr>
            <a:spLocks noGrp="1"/>
          </p:cNvSpPr>
          <p:nvPr>
            <p:ph idx="1"/>
          </p:nvPr>
        </p:nvSpPr>
        <p:spPr>
          <a:xfrm>
            <a:off x="2145866" y="749954"/>
            <a:ext cx="9483518" cy="6108046"/>
          </a:xfrm>
        </p:spPr>
        <p:txBody>
          <a:bodyPr>
            <a:normAutofit fontScale="55000" lnSpcReduction="20000"/>
          </a:bodyPr>
          <a:lstStyle/>
          <a:p>
            <a:r>
              <a:rPr lang="en-US" sz="2900" dirty="0"/>
              <a:t>y = </a:t>
            </a:r>
            <a:r>
              <a:rPr lang="en-US" sz="2900" dirty="0" err="1"/>
              <a:t>df</a:t>
            </a:r>
            <a:r>
              <a:rPr lang="en-US" sz="2900" dirty="0"/>
              <a:t>['</a:t>
            </a:r>
            <a:r>
              <a:rPr lang="en-US" sz="2900" dirty="0" err="1"/>
              <a:t>Store_Sales</a:t>
            </a:r>
            <a:r>
              <a:rPr lang="en-US" sz="2900" dirty="0"/>
              <a:t>']</a:t>
            </a:r>
          </a:p>
          <a:p>
            <a:r>
              <a:rPr lang="en-US" sz="2900" dirty="0"/>
              <a:t>X = </a:t>
            </a:r>
            <a:r>
              <a:rPr lang="en-US" sz="2900" dirty="0" err="1"/>
              <a:t>df.drop</a:t>
            </a:r>
            <a:r>
              <a:rPr lang="en-US" sz="2900" dirty="0"/>
              <a:t>('</a:t>
            </a:r>
            <a:r>
              <a:rPr lang="en-US" sz="2900" dirty="0" err="1"/>
              <a:t>Store_Sales',axis</a:t>
            </a:r>
            <a:r>
              <a:rPr lang="en-US" sz="2900" dirty="0"/>
              <a:t>=1)</a:t>
            </a:r>
          </a:p>
          <a:p>
            <a:r>
              <a:rPr lang="en-US" sz="2900" dirty="0" err="1"/>
              <a:t>X_train</a:t>
            </a:r>
            <a:r>
              <a:rPr lang="en-US" sz="2900" dirty="0"/>
              <a:t>, </a:t>
            </a:r>
            <a:r>
              <a:rPr lang="en-US" sz="2900" dirty="0" err="1"/>
              <a:t>X_test</a:t>
            </a:r>
            <a:r>
              <a:rPr lang="en-US" sz="2900" dirty="0"/>
              <a:t>, </a:t>
            </a:r>
            <a:r>
              <a:rPr lang="en-US" sz="2900" dirty="0" err="1"/>
              <a:t>y_train</a:t>
            </a:r>
            <a:r>
              <a:rPr lang="en-US" sz="2900" dirty="0"/>
              <a:t>, </a:t>
            </a:r>
            <a:r>
              <a:rPr lang="en-US" sz="2900" dirty="0" err="1"/>
              <a:t>y_test</a:t>
            </a:r>
            <a:r>
              <a:rPr lang="en-US" sz="2900" dirty="0"/>
              <a:t> = </a:t>
            </a:r>
            <a:r>
              <a:rPr lang="en-US" sz="2900" dirty="0" err="1"/>
              <a:t>train_test_split</a:t>
            </a:r>
            <a:r>
              <a:rPr lang="en-US" sz="2900" dirty="0"/>
              <a:t>(X, y, </a:t>
            </a:r>
            <a:r>
              <a:rPr lang="en-US" sz="2900" dirty="0" err="1"/>
              <a:t>test_size</a:t>
            </a:r>
            <a:r>
              <a:rPr lang="en-US" sz="2900" dirty="0"/>
              <a:t> = 0.20, </a:t>
            </a:r>
            <a:r>
              <a:rPr lang="en-US" sz="2900" dirty="0" err="1"/>
              <a:t>random_state</a:t>
            </a:r>
            <a:r>
              <a:rPr lang="en-US" sz="2900" dirty="0"/>
              <a:t> = 42)</a:t>
            </a:r>
          </a:p>
          <a:p>
            <a:r>
              <a:rPr lang="en-US" sz="2900" dirty="0" err="1"/>
              <a:t>sc</a:t>
            </a:r>
            <a:r>
              <a:rPr lang="en-US" sz="2900" dirty="0"/>
              <a:t> = </a:t>
            </a:r>
            <a:r>
              <a:rPr lang="en-US" sz="2900" dirty="0" err="1"/>
              <a:t>StandardScaler</a:t>
            </a:r>
            <a:r>
              <a:rPr lang="en-US" sz="2900" dirty="0"/>
              <a:t>()</a:t>
            </a:r>
          </a:p>
          <a:p>
            <a:r>
              <a:rPr lang="en-US" sz="2900" dirty="0"/>
              <a:t>X = </a:t>
            </a:r>
            <a:r>
              <a:rPr lang="en-US" sz="2900" dirty="0" err="1"/>
              <a:t>sc.fit_transform</a:t>
            </a:r>
            <a:r>
              <a:rPr lang="en-US" sz="2900" dirty="0"/>
              <a:t>(X)</a:t>
            </a:r>
          </a:p>
          <a:p>
            <a:endParaRPr lang="en-US" sz="2900" dirty="0"/>
          </a:p>
          <a:p>
            <a:r>
              <a:rPr lang="en-US" sz="2900" dirty="0"/>
              <a:t>print('Shape of </a:t>
            </a:r>
            <a:r>
              <a:rPr lang="en-US" sz="2900" dirty="0" err="1"/>
              <a:t>X_train</a:t>
            </a:r>
            <a:r>
              <a:rPr lang="en-US" sz="2900" dirty="0"/>
              <a:t> = ', </a:t>
            </a:r>
            <a:r>
              <a:rPr lang="en-US" sz="2900" dirty="0" err="1"/>
              <a:t>X_train.shape</a:t>
            </a:r>
            <a:r>
              <a:rPr lang="en-US" sz="2900" dirty="0"/>
              <a:t>)</a:t>
            </a:r>
          </a:p>
          <a:p>
            <a:r>
              <a:rPr lang="en-US" sz="2900" dirty="0"/>
              <a:t>print('Shape of </a:t>
            </a:r>
            <a:r>
              <a:rPr lang="en-US" sz="2900" dirty="0" err="1"/>
              <a:t>y_train</a:t>
            </a:r>
            <a:r>
              <a:rPr lang="en-US" sz="2900" dirty="0"/>
              <a:t> = ', </a:t>
            </a:r>
            <a:r>
              <a:rPr lang="en-US" sz="2900" dirty="0" err="1"/>
              <a:t>y_train.shape</a:t>
            </a:r>
            <a:r>
              <a:rPr lang="en-US" sz="2900" dirty="0"/>
              <a:t>)</a:t>
            </a:r>
          </a:p>
          <a:p>
            <a:r>
              <a:rPr lang="en-US" sz="2900" dirty="0"/>
              <a:t>print('Shape of </a:t>
            </a:r>
            <a:r>
              <a:rPr lang="en-US" sz="2900" dirty="0" err="1"/>
              <a:t>X_test</a:t>
            </a:r>
            <a:r>
              <a:rPr lang="en-US" sz="2900" dirty="0"/>
              <a:t> = ', </a:t>
            </a:r>
            <a:r>
              <a:rPr lang="en-US" sz="2900" dirty="0" err="1"/>
              <a:t>X_test.shape</a:t>
            </a:r>
            <a:r>
              <a:rPr lang="en-US" sz="2900" dirty="0"/>
              <a:t>)</a:t>
            </a:r>
          </a:p>
          <a:p>
            <a:r>
              <a:rPr lang="en-US" sz="2900" dirty="0"/>
              <a:t>print('Shape of </a:t>
            </a:r>
            <a:r>
              <a:rPr lang="en-US" sz="2900" dirty="0" err="1"/>
              <a:t>y_test</a:t>
            </a:r>
            <a:r>
              <a:rPr lang="en-US" sz="2900" dirty="0"/>
              <a:t> = ', </a:t>
            </a:r>
            <a:r>
              <a:rPr lang="en-US" sz="2900" dirty="0" err="1"/>
              <a:t>y_test.shape</a:t>
            </a:r>
            <a:r>
              <a:rPr lang="en-US" sz="2900" dirty="0"/>
              <a:t>)</a:t>
            </a:r>
          </a:p>
          <a:p>
            <a:r>
              <a:rPr lang="en-US" sz="2900" b="1" dirty="0"/>
              <a:t>OUTPUT:-</a:t>
            </a:r>
            <a:endParaRPr kumimoji="0" lang="en-US" altLang="en-US" sz="2900" b="0" i="0" u="none" strike="noStrike" cap="none" normalizeH="0" baseline="0" dirty="0">
              <a:ln>
                <a:noFill/>
              </a:ln>
              <a:solidFill>
                <a:schemeClr val="tx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chemeClr val="tx1"/>
                </a:solidFill>
                <a:effectLst/>
                <a:latin typeface="Arial Unicode MS"/>
              </a:rPr>
              <a:t>               Shape of </a:t>
            </a:r>
            <a:r>
              <a:rPr kumimoji="0" lang="en-US" altLang="en-US" sz="2900" b="0" i="0" u="none" strike="noStrike" cap="none" normalizeH="0" baseline="0" dirty="0" err="1">
                <a:ln>
                  <a:noFill/>
                </a:ln>
                <a:solidFill>
                  <a:schemeClr val="tx1"/>
                </a:solidFill>
                <a:effectLst/>
                <a:latin typeface="Arial Unicode MS"/>
              </a:rPr>
              <a:t>X_train</a:t>
            </a:r>
            <a:r>
              <a:rPr kumimoji="0" lang="en-US" altLang="en-US" sz="2900" b="0" i="0" u="none" strike="noStrike" cap="none" normalizeH="0" baseline="0" dirty="0">
                <a:ln>
                  <a:noFill/>
                </a:ln>
                <a:solidFill>
                  <a:schemeClr val="tx1"/>
                </a:solidFill>
                <a:effectLst/>
                <a:latin typeface="Arial Unicode MS"/>
              </a:rPr>
              <a:t> = (716, 3)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chemeClr val="tx1"/>
                </a:solidFill>
                <a:effectLst/>
                <a:latin typeface="Arial Unicode MS"/>
              </a:rPr>
              <a:t>               Shape of </a:t>
            </a:r>
            <a:r>
              <a:rPr kumimoji="0" lang="en-US" altLang="en-US" sz="2900" b="0" i="0" u="none" strike="noStrike" cap="none" normalizeH="0" baseline="0" dirty="0" err="1">
                <a:ln>
                  <a:noFill/>
                </a:ln>
                <a:solidFill>
                  <a:schemeClr val="tx1"/>
                </a:solidFill>
                <a:effectLst/>
                <a:latin typeface="Arial Unicode MS"/>
              </a:rPr>
              <a:t>y_train</a:t>
            </a:r>
            <a:r>
              <a:rPr kumimoji="0" lang="en-US" altLang="en-US" sz="2900" b="0" i="0" u="none" strike="noStrike" cap="none" normalizeH="0" baseline="0" dirty="0">
                <a:ln>
                  <a:noFill/>
                </a:ln>
                <a:solidFill>
                  <a:schemeClr val="tx1"/>
                </a:solidFill>
                <a:effectLst/>
                <a:latin typeface="Arial Unicode MS"/>
              </a:rPr>
              <a:t> = (716,)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chemeClr val="tx1"/>
                </a:solidFill>
                <a:effectLst/>
                <a:latin typeface="Arial Unicode MS"/>
              </a:rPr>
              <a:t>               Shape of </a:t>
            </a:r>
            <a:r>
              <a:rPr kumimoji="0" lang="en-US" altLang="en-US" sz="2900" b="0" i="0" u="none" strike="noStrike" cap="none" normalizeH="0" baseline="0" dirty="0" err="1">
                <a:ln>
                  <a:noFill/>
                </a:ln>
                <a:solidFill>
                  <a:schemeClr val="tx1"/>
                </a:solidFill>
                <a:effectLst/>
                <a:latin typeface="Arial Unicode MS"/>
              </a:rPr>
              <a:t>X_test</a:t>
            </a:r>
            <a:r>
              <a:rPr kumimoji="0" lang="en-US" altLang="en-US" sz="2900" b="0" i="0" u="none" strike="noStrike" cap="none" normalizeH="0" baseline="0" dirty="0">
                <a:ln>
                  <a:noFill/>
                </a:ln>
                <a:solidFill>
                  <a:schemeClr val="tx1"/>
                </a:solidFill>
                <a:effectLst/>
                <a:latin typeface="Arial Unicode MS"/>
              </a:rPr>
              <a:t> = (180, 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chemeClr val="tx1"/>
                </a:solidFill>
                <a:effectLst/>
                <a:latin typeface="Arial Unicode MS"/>
              </a:rPr>
              <a:t>               Shape of </a:t>
            </a:r>
            <a:r>
              <a:rPr kumimoji="0" lang="en-US" altLang="en-US" sz="2900" b="0" i="0" u="none" strike="noStrike" cap="none" normalizeH="0" baseline="0" dirty="0" err="1">
                <a:ln>
                  <a:noFill/>
                </a:ln>
                <a:solidFill>
                  <a:schemeClr val="tx1"/>
                </a:solidFill>
                <a:effectLst/>
                <a:latin typeface="Arial Unicode MS"/>
              </a:rPr>
              <a:t>y_test</a:t>
            </a:r>
            <a:r>
              <a:rPr kumimoji="0" lang="en-US" altLang="en-US" sz="2900" b="0" i="0" u="none" strike="noStrike" cap="none" normalizeH="0" baseline="0" dirty="0">
                <a:ln>
                  <a:noFill/>
                </a:ln>
                <a:solidFill>
                  <a:schemeClr val="tx1"/>
                </a:solidFill>
                <a:effectLst/>
                <a:latin typeface="Arial Unicode MS"/>
              </a:rPr>
              <a:t> = (180,)</a:t>
            </a:r>
          </a:p>
          <a:p>
            <a:pPr marL="0" marR="0" lvl="0" indent="0" defTabSz="914400" rtl="0" eaLnBrk="0" fontAlgn="base" latinLnBrk="0" hangingPunct="0">
              <a:lnSpc>
                <a:spcPct val="100000"/>
              </a:lnSpc>
              <a:spcBef>
                <a:spcPct val="0"/>
              </a:spcBef>
              <a:spcAft>
                <a:spcPct val="0"/>
              </a:spcAft>
              <a:buClrTx/>
              <a:buSzTx/>
              <a:buFontTx/>
              <a:buNone/>
              <a:tabLst/>
            </a:pPr>
            <a:endParaRPr lang="en-US" sz="2900" dirty="0"/>
          </a:p>
          <a:p>
            <a:r>
              <a:rPr lang="en-US" sz="2900" b="1" u="sng" dirty="0"/>
              <a:t># Modeling after clustering</a:t>
            </a:r>
          </a:p>
          <a:p>
            <a:r>
              <a:rPr lang="en-US" sz="2900" dirty="0"/>
              <a:t>#Linear Regression</a:t>
            </a:r>
          </a:p>
          <a:p>
            <a:r>
              <a:rPr lang="en-US" sz="2900" dirty="0" err="1"/>
              <a:t>lr</a:t>
            </a:r>
            <a:r>
              <a:rPr lang="en-US" sz="2900" dirty="0"/>
              <a:t> = </a:t>
            </a:r>
            <a:r>
              <a:rPr lang="en-US" sz="2900" dirty="0" err="1"/>
              <a:t>LinearRegression</a:t>
            </a:r>
            <a:r>
              <a:rPr lang="en-US" sz="2900" dirty="0"/>
              <a:t>()</a:t>
            </a:r>
          </a:p>
          <a:p>
            <a:r>
              <a:rPr lang="en-US" sz="2900" dirty="0" err="1"/>
              <a:t>lr.fit</a:t>
            </a:r>
            <a:r>
              <a:rPr lang="en-US" sz="2900" dirty="0"/>
              <a:t>(</a:t>
            </a:r>
            <a:r>
              <a:rPr lang="en-US" sz="2900" dirty="0" err="1"/>
              <a:t>X_train</a:t>
            </a:r>
            <a:r>
              <a:rPr lang="en-US" sz="2900" dirty="0"/>
              <a:t>, </a:t>
            </a:r>
            <a:r>
              <a:rPr lang="en-US" sz="2900" dirty="0" err="1"/>
              <a:t>y_train</a:t>
            </a:r>
            <a:r>
              <a:rPr lang="en-US" sz="2900" dirty="0"/>
              <a:t>)</a:t>
            </a:r>
          </a:p>
          <a:p>
            <a:r>
              <a:rPr lang="en-US" sz="2900" dirty="0" err="1"/>
              <a:t>lr_pred</a:t>
            </a:r>
            <a:r>
              <a:rPr lang="en-US" sz="2900" dirty="0"/>
              <a:t> =</a:t>
            </a:r>
            <a:r>
              <a:rPr lang="en-US" sz="2900" dirty="0" err="1"/>
              <a:t>lr.predict</a:t>
            </a:r>
            <a:r>
              <a:rPr lang="en-US" sz="2900" dirty="0"/>
              <a:t>(</a:t>
            </a:r>
            <a:r>
              <a:rPr lang="en-US" sz="2900" dirty="0" err="1"/>
              <a:t>X_test</a:t>
            </a:r>
            <a:r>
              <a:rPr lang="en-US" sz="2900" dirty="0"/>
              <a:t>)</a:t>
            </a:r>
          </a:p>
          <a:p>
            <a:endParaRPr lang="en-US" sz="2000" dirty="0"/>
          </a:p>
        </p:txBody>
      </p:sp>
    </p:spTree>
    <p:extLst>
      <p:ext uri="{BB962C8B-B14F-4D97-AF65-F5344CB8AC3E}">
        <p14:creationId xmlns:p14="http://schemas.microsoft.com/office/powerpoint/2010/main" val="2100952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6AA-79F0-3794-316A-0B7DFF1655D0}"/>
              </a:ext>
            </a:extLst>
          </p:cNvPr>
          <p:cNvSpPr>
            <a:spLocks noGrp="1"/>
          </p:cNvSpPr>
          <p:nvPr>
            <p:ph type="title"/>
          </p:nvPr>
        </p:nvSpPr>
        <p:spPr>
          <a:xfrm>
            <a:off x="2089342" y="301109"/>
            <a:ext cx="8911687" cy="839491"/>
          </a:xfrm>
        </p:spPr>
        <p:txBody>
          <a:bodyPr/>
          <a:lstStyle/>
          <a:p>
            <a:r>
              <a:rPr lang="en-US" dirty="0"/>
              <a:t>Linear Regression</a:t>
            </a:r>
          </a:p>
        </p:txBody>
      </p:sp>
      <p:sp>
        <p:nvSpPr>
          <p:cNvPr id="3" name="Content Placeholder 2">
            <a:extLst>
              <a:ext uri="{FF2B5EF4-FFF2-40B4-BE49-F238E27FC236}">
                <a16:creationId xmlns:a16="http://schemas.microsoft.com/office/drawing/2014/main" id="{5D5809F6-3D62-C9C9-6659-D90D0E32B297}"/>
              </a:ext>
            </a:extLst>
          </p:cNvPr>
          <p:cNvSpPr>
            <a:spLocks noGrp="1"/>
          </p:cNvSpPr>
          <p:nvPr>
            <p:ph idx="1"/>
          </p:nvPr>
        </p:nvSpPr>
        <p:spPr>
          <a:xfrm>
            <a:off x="2292626" y="1140600"/>
            <a:ext cx="9899375" cy="5220443"/>
          </a:xfrm>
        </p:spPr>
        <p:txBody>
          <a:bodyPr>
            <a:normAutofit fontScale="62500" lnSpcReduction="20000"/>
          </a:bodyPr>
          <a:lstStyle/>
          <a:p>
            <a:r>
              <a:rPr lang="en-US" sz="2000" dirty="0"/>
              <a:t>print('Linear Regression')</a:t>
            </a:r>
          </a:p>
          <a:p>
            <a:r>
              <a:rPr lang="en-US" sz="2000" dirty="0"/>
              <a:t>print("MSE: %.2f" % </a:t>
            </a:r>
            <a:r>
              <a:rPr lang="en-US" sz="2000" dirty="0" err="1"/>
              <a:t>mse</a:t>
            </a:r>
            <a:r>
              <a:rPr lang="en-US" sz="2000" dirty="0"/>
              <a:t>)</a:t>
            </a:r>
          </a:p>
          <a:p>
            <a:r>
              <a:rPr lang="en-US" sz="2000" dirty="0"/>
              <a:t>print("RMSE: %.2f" % (</a:t>
            </a:r>
            <a:r>
              <a:rPr lang="en-US" sz="2000" dirty="0" err="1"/>
              <a:t>rmse</a:t>
            </a:r>
            <a:r>
              <a:rPr lang="en-US" sz="2000" dirty="0"/>
              <a:t>))</a:t>
            </a:r>
          </a:p>
          <a:p>
            <a:r>
              <a:rPr lang="en-US" sz="2000" dirty="0"/>
              <a:t>print("MAE: %.2f" % (</a:t>
            </a:r>
            <a:r>
              <a:rPr lang="en-US" sz="2000" dirty="0" err="1"/>
              <a:t>mae</a:t>
            </a:r>
            <a:r>
              <a:rPr lang="en-US" sz="2000" dirty="0"/>
              <a:t>))</a:t>
            </a:r>
          </a:p>
          <a:p>
            <a:r>
              <a:rPr lang="en-US" sz="2000" dirty="0"/>
              <a:t>print("Training score: ", score)</a:t>
            </a:r>
          </a:p>
          <a:p>
            <a:r>
              <a:rPr lang="en-US" sz="2000" dirty="0"/>
              <a:t>print("Mean cross-validation score: %.2f" % </a:t>
            </a:r>
            <a:r>
              <a:rPr lang="en-US" sz="2000" dirty="0" err="1"/>
              <a:t>scores.mean</a:t>
            </a:r>
            <a:r>
              <a:rPr lang="en-US" sz="2000" dirty="0"/>
              <a:t>())</a:t>
            </a:r>
          </a:p>
          <a:p>
            <a:r>
              <a:rPr lang="en-US" sz="2000" dirty="0"/>
              <a:t>print("K-fold CV average score: %.2f" % </a:t>
            </a:r>
            <a:r>
              <a:rPr lang="en-US" sz="2000" dirty="0" err="1"/>
              <a:t>kf_cv_scores.mean</a:t>
            </a:r>
            <a:r>
              <a:rPr lang="en-US" sz="2000" dirty="0"/>
              <a:t>())</a:t>
            </a:r>
          </a:p>
          <a:p>
            <a:r>
              <a:rPr lang="en-US" sz="2000" dirty="0"/>
              <a:t>print("</a:t>
            </a:r>
            <a:r>
              <a:rPr lang="en-US" sz="2000" dirty="0" err="1"/>
              <a:t>R_score</a:t>
            </a:r>
            <a:r>
              <a:rPr lang="en-US" sz="2000" dirty="0"/>
              <a:t> : %.2f"%(r2))</a:t>
            </a:r>
          </a:p>
          <a:p>
            <a:endParaRPr lang="en-US" sz="2000" b="1" dirty="0"/>
          </a:p>
          <a:p>
            <a:r>
              <a:rPr lang="en-US" sz="2000" b="1" u="sng" dirty="0"/>
              <a:t>OUTPUT</a:t>
            </a:r>
          </a:p>
          <a:p>
            <a:r>
              <a:rPr kumimoji="0" lang="en-US" altLang="en-US" sz="2000" b="0" i="0" u="none" strike="noStrike" cap="none" normalizeH="0" baseline="0" dirty="0">
                <a:ln>
                  <a:noFill/>
                </a:ln>
                <a:solidFill>
                  <a:schemeClr val="tx1"/>
                </a:solidFill>
                <a:effectLst/>
                <a:latin typeface="Arial Unicode MS"/>
              </a:rPr>
              <a:t>Linear Regression </a:t>
            </a:r>
          </a:p>
          <a:p>
            <a:r>
              <a:rPr kumimoji="0" lang="en-US" altLang="en-US" sz="2000" b="0" i="0" u="none" strike="noStrike" cap="none" normalizeH="0" baseline="0" dirty="0">
                <a:ln>
                  <a:noFill/>
                </a:ln>
                <a:solidFill>
                  <a:schemeClr val="tx1"/>
                </a:solidFill>
                <a:effectLst/>
                <a:latin typeface="Arial Unicode MS"/>
              </a:rPr>
              <a:t>MSE: 361540811.28 </a:t>
            </a:r>
          </a:p>
          <a:p>
            <a:r>
              <a:rPr kumimoji="0" lang="en-US" altLang="en-US" sz="2000" b="0" i="0" u="none" strike="noStrike" cap="none" normalizeH="0" baseline="0" dirty="0">
                <a:ln>
                  <a:noFill/>
                </a:ln>
                <a:solidFill>
                  <a:schemeClr val="tx1"/>
                </a:solidFill>
                <a:effectLst/>
                <a:latin typeface="Arial Unicode MS"/>
              </a:rPr>
              <a:t>RMSE: 19014.23 </a:t>
            </a:r>
          </a:p>
          <a:p>
            <a:r>
              <a:rPr kumimoji="0" lang="en-US" altLang="en-US" sz="2000" b="0" i="0" u="none" strike="noStrike" cap="none" normalizeH="0" baseline="0" dirty="0">
                <a:ln>
                  <a:noFill/>
                </a:ln>
                <a:solidFill>
                  <a:schemeClr val="tx1"/>
                </a:solidFill>
                <a:effectLst/>
                <a:latin typeface="Arial Unicode MS"/>
              </a:rPr>
              <a:t>MAE: 15735.40</a:t>
            </a:r>
          </a:p>
          <a:p>
            <a:r>
              <a:rPr kumimoji="0" lang="en-US" altLang="en-US" sz="2000" b="0" i="0" u="none" strike="noStrike" cap="none" normalizeH="0" baseline="0" dirty="0">
                <a:ln>
                  <a:noFill/>
                </a:ln>
                <a:solidFill>
                  <a:schemeClr val="tx1"/>
                </a:solidFill>
                <a:effectLst/>
                <a:latin typeface="Arial Unicode MS"/>
              </a:rPr>
              <a:t> Training score: 0.8430787450156397 </a:t>
            </a:r>
          </a:p>
          <a:p>
            <a:r>
              <a:rPr kumimoji="0" lang="en-US" altLang="en-US" sz="2000" b="0" i="0" u="none" strike="noStrike" cap="none" normalizeH="0" baseline="0" dirty="0">
                <a:ln>
                  <a:noFill/>
                </a:ln>
                <a:solidFill>
                  <a:schemeClr val="tx1"/>
                </a:solidFill>
                <a:effectLst/>
                <a:latin typeface="Arial Unicode MS"/>
              </a:rPr>
              <a:t>Mean cross-validation score: -0.13 </a:t>
            </a:r>
          </a:p>
          <a:p>
            <a:r>
              <a:rPr kumimoji="0" lang="en-US" altLang="en-US" sz="2000" b="0" i="0" u="none" strike="noStrike" cap="none" normalizeH="0" baseline="0" dirty="0">
                <a:ln>
                  <a:noFill/>
                </a:ln>
                <a:solidFill>
                  <a:schemeClr val="tx1"/>
                </a:solidFill>
                <a:effectLst/>
                <a:latin typeface="Arial Unicode MS"/>
              </a:rPr>
              <a:t>K-fold CV average score: -0.14</a:t>
            </a:r>
          </a:p>
          <a:p>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R_score</a:t>
            </a:r>
            <a:r>
              <a:rPr kumimoji="0" lang="en-US" altLang="en-US" sz="2000" b="0" i="0" u="none" strike="noStrike" cap="none" normalizeH="0" baseline="0" dirty="0">
                <a:ln>
                  <a:noFill/>
                </a:ln>
                <a:solidFill>
                  <a:schemeClr val="tx1"/>
                </a:solidFill>
                <a:effectLst/>
                <a:latin typeface="Arial Unicode MS"/>
              </a:rPr>
              <a:t> : -0.88</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10241" name="DefaultOcx">
            <a:extLst>
              <a:ext uri="{FF2B5EF4-FFF2-40B4-BE49-F238E27FC236}">
                <a16:creationId xmlns:a16="http://schemas.microsoft.com/office/drawing/2014/main" id="{74D75430-1FF8-425B-6232-FFA9C5BCECF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19" cy="11128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0317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EB89-6F1C-D264-0BA7-ABC666D962F9}"/>
              </a:ext>
            </a:extLst>
          </p:cNvPr>
          <p:cNvSpPr>
            <a:spLocks noGrp="1"/>
          </p:cNvSpPr>
          <p:nvPr>
            <p:ph type="ctrTitle"/>
          </p:nvPr>
        </p:nvSpPr>
        <p:spPr/>
        <p:txBody>
          <a:bodyPr/>
          <a:lstStyle/>
          <a:p>
            <a:pPr algn="ctr"/>
            <a:r>
              <a:rPr lang="en-US" b="1" dirty="0">
                <a:solidFill>
                  <a:srgbClr val="00B050"/>
                </a:solidFill>
              </a:rPr>
              <a:t>THANK YOU…</a:t>
            </a:r>
          </a:p>
        </p:txBody>
      </p:sp>
    </p:spTree>
    <p:extLst>
      <p:ext uri="{BB962C8B-B14F-4D97-AF65-F5344CB8AC3E}">
        <p14:creationId xmlns:p14="http://schemas.microsoft.com/office/powerpoint/2010/main" val="3091566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BA61-0E17-E84A-4ACC-69EB5AC1B13F}"/>
              </a:ext>
            </a:extLst>
          </p:cNvPr>
          <p:cNvSpPr>
            <a:spLocks noGrp="1"/>
          </p:cNvSpPr>
          <p:nvPr>
            <p:ph type="title"/>
          </p:nvPr>
        </p:nvSpPr>
        <p:spPr>
          <a:xfrm>
            <a:off x="2213113" y="476954"/>
            <a:ext cx="8150087" cy="939647"/>
          </a:xfrm>
        </p:spPr>
        <p:txBody>
          <a:bodyPr/>
          <a:lstStyle/>
          <a:p>
            <a:r>
              <a:rPr lang="en-US" b="1" dirty="0"/>
              <a:t>Abstract</a:t>
            </a:r>
          </a:p>
        </p:txBody>
      </p:sp>
      <p:sp>
        <p:nvSpPr>
          <p:cNvPr id="3" name="Content Placeholder 2">
            <a:extLst>
              <a:ext uri="{FF2B5EF4-FFF2-40B4-BE49-F238E27FC236}">
                <a16:creationId xmlns:a16="http://schemas.microsoft.com/office/drawing/2014/main" id="{016BA898-23BA-79E5-3ABF-69FFB7B0F2F0}"/>
              </a:ext>
            </a:extLst>
          </p:cNvPr>
          <p:cNvSpPr>
            <a:spLocks noGrp="1"/>
          </p:cNvSpPr>
          <p:nvPr>
            <p:ph idx="1"/>
          </p:nvPr>
        </p:nvSpPr>
        <p:spPr>
          <a:xfrm>
            <a:off x="2509699" y="1524000"/>
            <a:ext cx="8915400" cy="5035826"/>
          </a:xfrm>
        </p:spPr>
        <p:txBody>
          <a:bodyPr>
            <a:noAutofit/>
          </a:bodyPr>
          <a:lstStyle/>
          <a:p>
            <a:r>
              <a:rPr lang="en-US" dirty="0"/>
              <a:t>     The Project “supermarket” deals with the automation of supermarket This software will help sales persons in managing the various types of Records pertaining to his/her customer. The product will help the user to work in a highly effective and efficient environment. The salespersons have been recording the customer information in the past and even in the present through their personal manual efforts. And indeed, it consumes their considerable time and energy that could be utilized in the better  productive activities. Future sales forecasting is a crucial component of every organization. Accurate prediction of future sales help companies to develop and improve business strategies as well as to gain proper market knowledge. Standard sales projections let companies analysis historical scenarios and then apply client purchases. Before budgeting, inferences are used to detect shortfalls and weaknesses, as well as to construct a good strategy for the following year. A detailed knowledge of past opportunities permits one to plan for future market needs and increase the possibility of success.</a:t>
            </a:r>
          </a:p>
        </p:txBody>
      </p:sp>
    </p:spTree>
    <p:extLst>
      <p:ext uri="{BB962C8B-B14F-4D97-AF65-F5344CB8AC3E}">
        <p14:creationId xmlns:p14="http://schemas.microsoft.com/office/powerpoint/2010/main" val="297430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143E-B79C-E461-3711-0A50311824FE}"/>
              </a:ext>
            </a:extLst>
          </p:cNvPr>
          <p:cNvSpPr>
            <a:spLocks noGrp="1"/>
          </p:cNvSpPr>
          <p:nvPr>
            <p:ph type="title"/>
          </p:nvPr>
        </p:nvSpPr>
        <p:spPr/>
        <p:txBody>
          <a:bodyPr>
            <a:noAutofit/>
          </a:bodyPr>
          <a:lstStyle/>
          <a:p>
            <a:pPr marL="571500" indent="-571500">
              <a:buFont typeface="Wingdings" panose="05000000000000000000" pitchFamily="2" charset="2"/>
              <a:buChar char="v"/>
            </a:pPr>
            <a:r>
              <a:rPr lang="en-US" sz="4400" b="1" i="1" dirty="0">
                <a:solidFill>
                  <a:srgbClr val="202124"/>
                </a:solidFill>
                <a:latin typeface="Inter"/>
              </a:rPr>
              <a:t>I</a:t>
            </a:r>
            <a:r>
              <a:rPr lang="en-US" sz="4400" b="1" i="1" dirty="0">
                <a:solidFill>
                  <a:srgbClr val="202124"/>
                </a:solidFill>
                <a:effectLst/>
                <a:latin typeface="Inter"/>
              </a:rPr>
              <a:t>nspiration</a:t>
            </a:r>
            <a:br>
              <a:rPr lang="en-US" sz="4400" b="1" i="1" dirty="0">
                <a:solidFill>
                  <a:srgbClr val="202124"/>
                </a:solidFill>
                <a:effectLst/>
                <a:latin typeface="Inter"/>
              </a:rPr>
            </a:br>
            <a:endParaRPr lang="en-US" sz="4400" b="1" i="1" dirty="0"/>
          </a:p>
        </p:txBody>
      </p:sp>
      <p:sp>
        <p:nvSpPr>
          <p:cNvPr id="3" name="Content Placeholder 2">
            <a:extLst>
              <a:ext uri="{FF2B5EF4-FFF2-40B4-BE49-F238E27FC236}">
                <a16:creationId xmlns:a16="http://schemas.microsoft.com/office/drawing/2014/main" id="{E71C61E8-BD0F-509E-941F-B91C1DC0642E}"/>
              </a:ext>
            </a:extLst>
          </p:cNvPr>
          <p:cNvSpPr>
            <a:spLocks noGrp="1"/>
          </p:cNvSpPr>
          <p:nvPr>
            <p:ph idx="1"/>
          </p:nvPr>
        </p:nvSpPr>
        <p:spPr>
          <a:xfrm>
            <a:off x="2814499" y="2173357"/>
            <a:ext cx="8915400" cy="3127513"/>
          </a:xfrm>
        </p:spPr>
        <p:txBody>
          <a:bodyPr/>
          <a:lstStyle/>
          <a:p>
            <a:pPr algn="l" fontAlgn="base"/>
            <a:r>
              <a:rPr lang="en-US" sz="2800" b="0" i="0" dirty="0">
                <a:solidFill>
                  <a:srgbClr val="3C4043"/>
                </a:solidFill>
                <a:effectLst/>
                <a:latin typeface="Inter"/>
              </a:rPr>
              <a:t>Analyzing the performances of stores in the past on basis of which will try to rectify defects as well as to leverage the positives. Who doesn't want to increase their profits right?</a:t>
            </a:r>
          </a:p>
          <a:p>
            <a:endParaRPr lang="en-US" dirty="0"/>
          </a:p>
        </p:txBody>
      </p:sp>
    </p:spTree>
    <p:extLst>
      <p:ext uri="{BB962C8B-B14F-4D97-AF65-F5344CB8AC3E}">
        <p14:creationId xmlns:p14="http://schemas.microsoft.com/office/powerpoint/2010/main" val="3024980586"/>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3881-18DC-1479-BE95-2DF586616241}"/>
              </a:ext>
            </a:extLst>
          </p:cNvPr>
          <p:cNvSpPr>
            <a:spLocks noGrp="1"/>
          </p:cNvSpPr>
          <p:nvPr>
            <p:ph type="title"/>
          </p:nvPr>
        </p:nvSpPr>
        <p:spPr>
          <a:xfrm>
            <a:off x="2420647" y="610858"/>
            <a:ext cx="8911687" cy="1037833"/>
          </a:xfrm>
        </p:spPr>
        <p:txBody>
          <a:bodyPr>
            <a:normAutofit fontScale="90000"/>
          </a:bodyPr>
          <a:lstStyle/>
          <a:p>
            <a:pPr marL="571500" indent="-571500">
              <a:buFont typeface="Wingdings" panose="05000000000000000000" pitchFamily="2" charset="2"/>
              <a:buChar char="v"/>
            </a:pPr>
            <a:r>
              <a:rPr lang="en-US" b="1" i="0" u="sng" dirty="0">
                <a:solidFill>
                  <a:srgbClr val="202124"/>
                </a:solidFill>
                <a:effectLst/>
                <a:latin typeface="inherit"/>
              </a:rPr>
              <a:t>About Dataset</a:t>
            </a:r>
            <a:br>
              <a:rPr lang="en-US" b="1" i="0" u="sng" dirty="0">
                <a:solidFill>
                  <a:srgbClr val="202124"/>
                </a:solidFill>
                <a:effectLst/>
                <a:latin typeface="inherit"/>
              </a:rPr>
            </a:br>
            <a:endParaRPr lang="en-US" u="sng" dirty="0"/>
          </a:p>
        </p:txBody>
      </p:sp>
      <p:sp>
        <p:nvSpPr>
          <p:cNvPr id="3" name="Content Placeholder 2">
            <a:extLst>
              <a:ext uri="{FF2B5EF4-FFF2-40B4-BE49-F238E27FC236}">
                <a16:creationId xmlns:a16="http://schemas.microsoft.com/office/drawing/2014/main" id="{344B6A2E-FADC-BBC0-8709-06955A3F698F}"/>
              </a:ext>
            </a:extLst>
          </p:cNvPr>
          <p:cNvSpPr>
            <a:spLocks noGrp="1"/>
          </p:cNvSpPr>
          <p:nvPr>
            <p:ph idx="1"/>
          </p:nvPr>
        </p:nvSpPr>
        <p:spPr>
          <a:xfrm>
            <a:off x="2575959" y="1489665"/>
            <a:ext cx="9062461" cy="4378036"/>
          </a:xfrm>
        </p:spPr>
        <p:txBody>
          <a:bodyPr>
            <a:normAutofit/>
          </a:bodyPr>
          <a:lstStyle/>
          <a:p>
            <a:pPr marL="0" indent="0" algn="l" fontAlgn="base">
              <a:buNone/>
            </a:pPr>
            <a:endParaRPr lang="en-US" b="1" i="0" dirty="0">
              <a:solidFill>
                <a:srgbClr val="202124"/>
              </a:solidFill>
              <a:effectLst/>
              <a:latin typeface="inherit"/>
            </a:endParaRPr>
          </a:p>
          <a:p>
            <a:pPr algn="l" fontAlgn="base"/>
            <a:r>
              <a:rPr lang="en-US" sz="2800" b="0" i="0" dirty="0">
                <a:solidFill>
                  <a:srgbClr val="3C4043"/>
                </a:solidFill>
                <a:effectLst/>
                <a:latin typeface="inherit"/>
              </a:rPr>
              <a:t>A supermarket is a self-service shop offering a wide variety of food, beverages and household products, organized into sections. This kind of store is larger and has a wider selection than earlier grocery stores, but is smaller and more limited in the range of merchandise than a hypermarket or big-box market. In everyday U.S. usage, however, "grocery store" is synonymous with supermarket, and is not used to refer to other types of stores that sell groceries.</a:t>
            </a:r>
          </a:p>
          <a:p>
            <a:endParaRPr lang="en-US" dirty="0"/>
          </a:p>
        </p:txBody>
      </p:sp>
    </p:spTree>
    <p:extLst>
      <p:ext uri="{BB962C8B-B14F-4D97-AF65-F5344CB8AC3E}">
        <p14:creationId xmlns:p14="http://schemas.microsoft.com/office/powerpoint/2010/main" val="32719717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AF8E02-D539-BDC3-D800-0F79F49B84EA}"/>
              </a:ext>
            </a:extLst>
          </p:cNvPr>
          <p:cNvSpPr txBox="1"/>
          <p:nvPr/>
        </p:nvSpPr>
        <p:spPr>
          <a:xfrm>
            <a:off x="2594708" y="289168"/>
            <a:ext cx="8182708" cy="5016758"/>
          </a:xfrm>
          <a:prstGeom prst="rect">
            <a:avLst/>
          </a:prstGeom>
          <a:noFill/>
        </p:spPr>
        <p:txBody>
          <a:bodyPr wrap="square">
            <a:spAutoFit/>
          </a:bodyPr>
          <a:lstStyle/>
          <a:p>
            <a:pPr marL="342900" indent="-342900">
              <a:buFont typeface="Wingdings" panose="05000000000000000000" pitchFamily="2" charset="2"/>
              <a:buChar char="Ø"/>
            </a:pPr>
            <a:r>
              <a:rPr lang="en-US" sz="2000" dirty="0"/>
              <a:t>import pandas as pd</a:t>
            </a:r>
          </a:p>
          <a:p>
            <a:pPr marL="342900" indent="-342900">
              <a:buFont typeface="Wingdings" panose="05000000000000000000" pitchFamily="2" charset="2"/>
              <a:buChar char="Ø"/>
            </a:pPr>
            <a:r>
              <a:rPr lang="en-US" sz="2000" dirty="0"/>
              <a:t>import </a:t>
            </a:r>
            <a:r>
              <a:rPr lang="en-US" sz="2000" dirty="0" err="1"/>
              <a:t>numpy</a:t>
            </a:r>
            <a:r>
              <a:rPr lang="en-US" sz="2000" dirty="0"/>
              <a:t> as np</a:t>
            </a:r>
          </a:p>
          <a:p>
            <a:pPr marL="342900" indent="-342900">
              <a:buFont typeface="Wingdings" panose="05000000000000000000" pitchFamily="2" charset="2"/>
              <a:buChar char="Ø"/>
            </a:pPr>
            <a:r>
              <a:rPr lang="en-US" sz="2000" dirty="0"/>
              <a:t>import </a:t>
            </a:r>
            <a:r>
              <a:rPr lang="en-US" sz="2000" dirty="0" err="1"/>
              <a:t>matplotlib.pyplot</a:t>
            </a:r>
            <a:r>
              <a:rPr lang="en-US" sz="2000" dirty="0"/>
              <a:t> as </a:t>
            </a:r>
            <a:r>
              <a:rPr lang="en-US" sz="2000" dirty="0" err="1"/>
              <a:t>plt</a:t>
            </a:r>
            <a:endParaRPr lang="en-US" sz="2000" dirty="0"/>
          </a:p>
          <a:p>
            <a:pPr marL="342900" indent="-342900">
              <a:buFont typeface="Wingdings" panose="05000000000000000000" pitchFamily="2" charset="2"/>
              <a:buChar char="Ø"/>
            </a:pPr>
            <a:r>
              <a:rPr lang="en-US" sz="2000" dirty="0"/>
              <a:t>%matplotlib inline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v"/>
            </a:pPr>
            <a:r>
              <a:rPr lang="en-US" sz="2000" b="1" dirty="0"/>
              <a:t>Preprocessing</a:t>
            </a:r>
          </a:p>
          <a:p>
            <a:r>
              <a:rPr lang="en-US" sz="2000" dirty="0"/>
              <a:t>from </a:t>
            </a:r>
            <a:r>
              <a:rPr lang="en-US" sz="2000" dirty="0" err="1"/>
              <a:t>sklearn.model_selection</a:t>
            </a:r>
            <a:r>
              <a:rPr lang="en-US" sz="2000" dirty="0"/>
              <a:t> import </a:t>
            </a:r>
            <a:r>
              <a:rPr lang="en-US" sz="2000" dirty="0" err="1"/>
              <a:t>cross_val_score</a:t>
            </a:r>
            <a:r>
              <a:rPr lang="en-US" sz="2000" dirty="0"/>
              <a:t>, </a:t>
            </a:r>
            <a:r>
              <a:rPr lang="en-US" sz="2000" dirty="0" err="1"/>
              <a:t>KFold</a:t>
            </a:r>
            <a:endParaRPr lang="en-US" sz="2000" dirty="0"/>
          </a:p>
          <a:p>
            <a:r>
              <a:rPr lang="en-US" sz="2000" dirty="0"/>
              <a:t>from </a:t>
            </a:r>
            <a:r>
              <a:rPr lang="en-US" sz="2000" dirty="0" err="1"/>
              <a:t>sklearn.preprocessing</a:t>
            </a:r>
            <a:r>
              <a:rPr lang="en-US" sz="2000" dirty="0"/>
              <a:t> import </a:t>
            </a:r>
            <a:r>
              <a:rPr lang="en-US" sz="2000" dirty="0" err="1"/>
              <a:t>StandardScaler</a:t>
            </a:r>
            <a:endParaRPr lang="en-US" sz="2000" dirty="0"/>
          </a:p>
          <a:p>
            <a:pPr marL="342900" indent="-342900">
              <a:buFont typeface="Wingdings" panose="05000000000000000000" pitchFamily="2" charset="2"/>
              <a:buChar char="v"/>
            </a:pPr>
            <a:r>
              <a:rPr lang="en-US" sz="2000" b="1" dirty="0"/>
              <a:t>Models</a:t>
            </a:r>
          </a:p>
          <a:p>
            <a:r>
              <a:rPr lang="en-US" sz="2000" dirty="0"/>
              <a:t>from </a:t>
            </a:r>
            <a:r>
              <a:rPr lang="en-US" sz="2000" dirty="0" err="1"/>
              <a:t>sklearn.linear_model</a:t>
            </a:r>
            <a:r>
              <a:rPr lang="en-US" sz="2000" dirty="0"/>
              <a:t> import </a:t>
            </a:r>
            <a:r>
              <a:rPr lang="en-US" sz="2000" dirty="0" err="1"/>
              <a:t>LinearRegression</a:t>
            </a:r>
            <a:endParaRPr lang="en-US" sz="2000" dirty="0"/>
          </a:p>
          <a:p>
            <a:r>
              <a:rPr lang="en-US" sz="2000" dirty="0"/>
              <a:t>from </a:t>
            </a:r>
            <a:r>
              <a:rPr lang="en-US" sz="2000" dirty="0" err="1"/>
              <a:t>sklearn.ensemble</a:t>
            </a:r>
            <a:r>
              <a:rPr lang="en-US" sz="2000" dirty="0"/>
              <a:t> import </a:t>
            </a:r>
            <a:r>
              <a:rPr lang="en-US" sz="2000" dirty="0" err="1"/>
              <a:t>RandomForestRegressor</a:t>
            </a:r>
            <a:endParaRPr lang="en-US" sz="2000" dirty="0"/>
          </a:p>
          <a:p>
            <a:r>
              <a:rPr lang="en-US" sz="2000" dirty="0"/>
              <a:t>from </a:t>
            </a:r>
            <a:r>
              <a:rPr lang="en-US" sz="2000" dirty="0" err="1"/>
              <a:t>sklearn.model_selection</a:t>
            </a:r>
            <a:r>
              <a:rPr lang="en-US" sz="2000" dirty="0"/>
              <a:t> import </a:t>
            </a:r>
            <a:r>
              <a:rPr lang="en-US" sz="2000" dirty="0" err="1"/>
              <a:t>train_test_split</a:t>
            </a:r>
            <a:endParaRPr lang="en-US" sz="2000" dirty="0"/>
          </a:p>
          <a:p>
            <a:r>
              <a:rPr lang="en-US" sz="2000" dirty="0"/>
              <a:t>from </a:t>
            </a:r>
            <a:r>
              <a:rPr lang="en-US" sz="2000" dirty="0" err="1"/>
              <a:t>sklearn.svm</a:t>
            </a:r>
            <a:r>
              <a:rPr lang="en-US" sz="2000" dirty="0"/>
              <a:t> import SVR</a:t>
            </a:r>
          </a:p>
          <a:p>
            <a:pPr marL="342900" indent="-342900">
              <a:buFont typeface="Wingdings" panose="05000000000000000000" pitchFamily="2" charset="2"/>
              <a:buChar char="v"/>
            </a:pPr>
            <a:r>
              <a:rPr lang="en-US" sz="2000" b="1" dirty="0"/>
              <a:t>Model Evaluation</a:t>
            </a:r>
          </a:p>
          <a:p>
            <a:r>
              <a:rPr lang="en-US" sz="2000" dirty="0"/>
              <a:t>from </a:t>
            </a:r>
            <a:r>
              <a:rPr lang="en-US" sz="2000" dirty="0" err="1"/>
              <a:t>sklearn.metrics</a:t>
            </a:r>
            <a:r>
              <a:rPr lang="en-US" sz="2000" dirty="0"/>
              <a:t> import </a:t>
            </a:r>
            <a:r>
              <a:rPr lang="en-US" sz="2000" dirty="0" err="1"/>
              <a:t>mean_absolute_error</a:t>
            </a:r>
            <a:r>
              <a:rPr lang="en-US" sz="2000" dirty="0"/>
              <a:t>, </a:t>
            </a:r>
            <a:r>
              <a:rPr lang="en-US" sz="2000" dirty="0" err="1"/>
              <a:t>mean_squared_error</a:t>
            </a:r>
            <a:r>
              <a:rPr lang="en-US" sz="2000" dirty="0"/>
              <a:t>, r2_score </a:t>
            </a:r>
          </a:p>
        </p:txBody>
      </p:sp>
    </p:spTree>
    <p:extLst>
      <p:ext uri="{BB962C8B-B14F-4D97-AF65-F5344CB8AC3E}">
        <p14:creationId xmlns:p14="http://schemas.microsoft.com/office/powerpoint/2010/main" val="105202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EAF8-A6E3-E9BC-BA08-90CF9A202E4F}"/>
              </a:ext>
            </a:extLst>
          </p:cNvPr>
          <p:cNvSpPr>
            <a:spLocks noGrp="1"/>
          </p:cNvSpPr>
          <p:nvPr>
            <p:ph type="title"/>
          </p:nvPr>
        </p:nvSpPr>
        <p:spPr>
          <a:xfrm>
            <a:off x="2592925" y="624110"/>
            <a:ext cx="8911687" cy="1509490"/>
          </a:xfrm>
        </p:spPr>
        <p:txBody>
          <a:bodyPr>
            <a:normAutofit/>
          </a:bodyPr>
          <a:lstStyle/>
          <a:p>
            <a:pPr marL="342900" indent="-342900">
              <a:buFont typeface="Wingdings" panose="05000000000000000000" pitchFamily="2" charset="2"/>
              <a:buChar char="§"/>
            </a:pPr>
            <a:r>
              <a:rPr lang="en-US" sz="2400" b="1" dirty="0"/>
              <a:t>The head function is used to get the first n rows</a:t>
            </a:r>
            <a:r>
              <a:rPr lang="en-US" sz="1200" dirty="0"/>
              <a:t>.</a:t>
            </a:r>
            <a:br>
              <a:rPr lang="en-IN" sz="1200" dirty="0"/>
            </a:br>
            <a:r>
              <a:rPr lang="en-US" sz="2000" dirty="0" err="1"/>
              <a:t>df</a:t>
            </a:r>
            <a:r>
              <a:rPr lang="en-US" sz="2000" dirty="0"/>
              <a:t> = </a:t>
            </a:r>
            <a:r>
              <a:rPr lang="en-US" sz="2000" dirty="0" err="1"/>
              <a:t>pd.read_csv</a:t>
            </a:r>
            <a:r>
              <a:rPr lang="en-US" sz="2000" dirty="0"/>
              <a:t>("D:\Stores.csv")</a:t>
            </a:r>
            <a:br>
              <a:rPr lang="en-IN" sz="2000" dirty="0"/>
            </a:br>
            <a:r>
              <a:rPr lang="en-IN" sz="2000" dirty="0" err="1"/>
              <a:t>df.head</a:t>
            </a:r>
            <a:r>
              <a:rPr lang="en-IN" sz="2000" dirty="0"/>
              <a:t>()</a:t>
            </a:r>
            <a:br>
              <a:rPr lang="en-IN" sz="2000" dirty="0"/>
            </a:br>
            <a:endParaRPr lang="en-US" sz="2000" dirty="0"/>
          </a:p>
        </p:txBody>
      </p:sp>
      <p:graphicFrame>
        <p:nvGraphicFramePr>
          <p:cNvPr id="4" name="Content Placeholder 3">
            <a:extLst>
              <a:ext uri="{FF2B5EF4-FFF2-40B4-BE49-F238E27FC236}">
                <a16:creationId xmlns:a16="http://schemas.microsoft.com/office/drawing/2014/main" id="{9BC4CE86-C7A7-B303-33D5-A9113E0BCEDB}"/>
              </a:ext>
            </a:extLst>
          </p:cNvPr>
          <p:cNvGraphicFramePr>
            <a:graphicFrameLocks noGrp="1"/>
          </p:cNvGraphicFramePr>
          <p:nvPr>
            <p:ph idx="1"/>
            <p:extLst>
              <p:ext uri="{D42A27DB-BD31-4B8C-83A1-F6EECF244321}">
                <p14:modId xmlns:p14="http://schemas.microsoft.com/office/powerpoint/2010/main" val="1891981037"/>
              </p:ext>
            </p:extLst>
          </p:nvPr>
        </p:nvGraphicFramePr>
        <p:xfrm>
          <a:off x="2589213" y="2424545"/>
          <a:ext cx="8915400" cy="2978728"/>
        </p:xfrm>
        <a:graphic>
          <a:graphicData uri="http://schemas.openxmlformats.org/drawingml/2006/table">
            <a:tbl>
              <a:tblPr>
                <a:tableStyleId>{08FB837D-C827-4EFA-A057-4D05807E0F7C}</a:tableStyleId>
              </a:tblPr>
              <a:tblGrid>
                <a:gridCol w="1485900">
                  <a:extLst>
                    <a:ext uri="{9D8B030D-6E8A-4147-A177-3AD203B41FA5}">
                      <a16:colId xmlns:a16="http://schemas.microsoft.com/office/drawing/2014/main" val="1580903727"/>
                    </a:ext>
                  </a:extLst>
                </a:gridCol>
                <a:gridCol w="1485900">
                  <a:extLst>
                    <a:ext uri="{9D8B030D-6E8A-4147-A177-3AD203B41FA5}">
                      <a16:colId xmlns:a16="http://schemas.microsoft.com/office/drawing/2014/main" val="4279547802"/>
                    </a:ext>
                  </a:extLst>
                </a:gridCol>
                <a:gridCol w="1485900">
                  <a:extLst>
                    <a:ext uri="{9D8B030D-6E8A-4147-A177-3AD203B41FA5}">
                      <a16:colId xmlns:a16="http://schemas.microsoft.com/office/drawing/2014/main" val="4267831767"/>
                    </a:ext>
                  </a:extLst>
                </a:gridCol>
                <a:gridCol w="1485900">
                  <a:extLst>
                    <a:ext uri="{9D8B030D-6E8A-4147-A177-3AD203B41FA5}">
                      <a16:colId xmlns:a16="http://schemas.microsoft.com/office/drawing/2014/main" val="1613738776"/>
                    </a:ext>
                  </a:extLst>
                </a:gridCol>
                <a:gridCol w="1485900">
                  <a:extLst>
                    <a:ext uri="{9D8B030D-6E8A-4147-A177-3AD203B41FA5}">
                      <a16:colId xmlns:a16="http://schemas.microsoft.com/office/drawing/2014/main" val="3994226084"/>
                    </a:ext>
                  </a:extLst>
                </a:gridCol>
                <a:gridCol w="1485900">
                  <a:extLst>
                    <a:ext uri="{9D8B030D-6E8A-4147-A177-3AD203B41FA5}">
                      <a16:colId xmlns:a16="http://schemas.microsoft.com/office/drawing/2014/main" val="1583013171"/>
                    </a:ext>
                  </a:extLst>
                </a:gridCol>
              </a:tblGrid>
              <a:tr h="772263">
                <a:tc>
                  <a:txBody>
                    <a:bodyPr/>
                    <a:lstStyle/>
                    <a:p>
                      <a:r>
                        <a:rPr lang="en-US" b="1" dirty="0"/>
                        <a:t>Store ID</a:t>
                      </a:r>
                    </a:p>
                  </a:txBody>
                  <a:tcPr anchor="ctr"/>
                </a:tc>
                <a:tc>
                  <a:txBody>
                    <a:bodyPr/>
                    <a:lstStyle/>
                    <a:p>
                      <a:r>
                        <a:rPr lang="en-US" b="1" dirty="0" err="1"/>
                        <a:t>Store_Area</a:t>
                      </a:r>
                      <a:endParaRPr lang="en-US" b="1" dirty="0"/>
                    </a:p>
                  </a:txBody>
                  <a:tcPr anchor="ctr"/>
                </a:tc>
                <a:tc>
                  <a:txBody>
                    <a:bodyPr/>
                    <a:lstStyle/>
                    <a:p>
                      <a:r>
                        <a:rPr lang="en-US" b="1" dirty="0" err="1"/>
                        <a:t>Items_Available</a:t>
                      </a:r>
                      <a:endParaRPr lang="en-US" b="1" dirty="0"/>
                    </a:p>
                  </a:txBody>
                  <a:tcPr anchor="ctr"/>
                </a:tc>
                <a:tc>
                  <a:txBody>
                    <a:bodyPr/>
                    <a:lstStyle/>
                    <a:p>
                      <a:r>
                        <a:rPr lang="en-US" b="1" dirty="0" err="1"/>
                        <a:t>Daily_Customer_Count</a:t>
                      </a:r>
                      <a:endParaRPr lang="en-US" b="1" dirty="0"/>
                    </a:p>
                  </a:txBody>
                  <a:tcPr anchor="ctr"/>
                </a:tc>
                <a:tc>
                  <a:txBody>
                    <a:bodyPr/>
                    <a:lstStyle/>
                    <a:p>
                      <a:r>
                        <a:rPr lang="en-US" b="1" dirty="0" err="1"/>
                        <a:t>Store_Sales</a:t>
                      </a:r>
                      <a:endParaRPr lang="en-US" b="1" dirty="0"/>
                    </a:p>
                  </a:txBody>
                  <a:tcPr anchor="ctr"/>
                </a:tc>
                <a:tc>
                  <a:txBody>
                    <a:bodyPr/>
                    <a:lstStyle/>
                    <a:p>
                      <a:endParaRPr lang="en-US" b="1" dirty="0"/>
                    </a:p>
                  </a:txBody>
                  <a:tcPr/>
                </a:tc>
                <a:extLst>
                  <a:ext uri="{0D108BD9-81ED-4DB2-BD59-A6C34878D82A}">
                    <a16:rowId xmlns:a16="http://schemas.microsoft.com/office/drawing/2014/main" val="705271823"/>
                  </a:ext>
                </a:extLst>
              </a:tr>
              <a:tr h="441293">
                <a:tc>
                  <a:txBody>
                    <a:bodyPr/>
                    <a:lstStyle/>
                    <a:p>
                      <a:r>
                        <a:rPr lang="en-US" dirty="0"/>
                        <a:t>0</a:t>
                      </a:r>
                    </a:p>
                  </a:txBody>
                  <a:tcPr anchor="ctr"/>
                </a:tc>
                <a:tc>
                  <a:txBody>
                    <a:bodyPr/>
                    <a:lstStyle/>
                    <a:p>
                      <a:r>
                        <a:rPr lang="en-US"/>
                        <a:t>1</a:t>
                      </a:r>
                    </a:p>
                  </a:txBody>
                  <a:tcPr anchor="ctr"/>
                </a:tc>
                <a:tc>
                  <a:txBody>
                    <a:bodyPr/>
                    <a:lstStyle/>
                    <a:p>
                      <a:r>
                        <a:rPr lang="en-US"/>
                        <a:t>1659</a:t>
                      </a:r>
                    </a:p>
                  </a:txBody>
                  <a:tcPr anchor="ctr"/>
                </a:tc>
                <a:tc>
                  <a:txBody>
                    <a:bodyPr/>
                    <a:lstStyle/>
                    <a:p>
                      <a:r>
                        <a:rPr lang="en-US" dirty="0"/>
                        <a:t>1961</a:t>
                      </a:r>
                    </a:p>
                  </a:txBody>
                  <a:tcPr anchor="ctr"/>
                </a:tc>
                <a:tc>
                  <a:txBody>
                    <a:bodyPr/>
                    <a:lstStyle/>
                    <a:p>
                      <a:r>
                        <a:rPr lang="en-US"/>
                        <a:t>530</a:t>
                      </a:r>
                    </a:p>
                  </a:txBody>
                  <a:tcPr anchor="ctr"/>
                </a:tc>
                <a:tc>
                  <a:txBody>
                    <a:bodyPr/>
                    <a:lstStyle/>
                    <a:p>
                      <a:r>
                        <a:rPr lang="en-US"/>
                        <a:t>66490</a:t>
                      </a:r>
                    </a:p>
                  </a:txBody>
                  <a:tcPr anchor="ctr"/>
                </a:tc>
                <a:extLst>
                  <a:ext uri="{0D108BD9-81ED-4DB2-BD59-A6C34878D82A}">
                    <a16:rowId xmlns:a16="http://schemas.microsoft.com/office/drawing/2014/main" val="4057229388"/>
                  </a:ext>
                </a:extLst>
              </a:tr>
              <a:tr h="441293">
                <a:tc>
                  <a:txBody>
                    <a:bodyPr/>
                    <a:lstStyle/>
                    <a:p>
                      <a:r>
                        <a:rPr lang="en-US" dirty="0"/>
                        <a:t>1</a:t>
                      </a:r>
                    </a:p>
                  </a:txBody>
                  <a:tcPr anchor="ctr"/>
                </a:tc>
                <a:tc>
                  <a:txBody>
                    <a:bodyPr/>
                    <a:lstStyle/>
                    <a:p>
                      <a:r>
                        <a:rPr lang="en-US" dirty="0"/>
                        <a:t>2</a:t>
                      </a:r>
                    </a:p>
                  </a:txBody>
                  <a:tcPr anchor="ctr"/>
                </a:tc>
                <a:tc>
                  <a:txBody>
                    <a:bodyPr/>
                    <a:lstStyle/>
                    <a:p>
                      <a:r>
                        <a:rPr lang="en-US"/>
                        <a:t>1461</a:t>
                      </a:r>
                    </a:p>
                  </a:txBody>
                  <a:tcPr anchor="ctr"/>
                </a:tc>
                <a:tc>
                  <a:txBody>
                    <a:bodyPr/>
                    <a:lstStyle/>
                    <a:p>
                      <a:r>
                        <a:rPr lang="en-US"/>
                        <a:t>1752</a:t>
                      </a:r>
                    </a:p>
                  </a:txBody>
                  <a:tcPr anchor="ctr"/>
                </a:tc>
                <a:tc>
                  <a:txBody>
                    <a:bodyPr/>
                    <a:lstStyle/>
                    <a:p>
                      <a:r>
                        <a:rPr lang="en-US"/>
                        <a:t>210</a:t>
                      </a:r>
                    </a:p>
                  </a:txBody>
                  <a:tcPr anchor="ctr"/>
                </a:tc>
                <a:tc>
                  <a:txBody>
                    <a:bodyPr/>
                    <a:lstStyle/>
                    <a:p>
                      <a:r>
                        <a:rPr lang="en-US"/>
                        <a:t>39820</a:t>
                      </a:r>
                    </a:p>
                  </a:txBody>
                  <a:tcPr anchor="ctr"/>
                </a:tc>
                <a:extLst>
                  <a:ext uri="{0D108BD9-81ED-4DB2-BD59-A6C34878D82A}">
                    <a16:rowId xmlns:a16="http://schemas.microsoft.com/office/drawing/2014/main" val="4017937718"/>
                  </a:ext>
                </a:extLst>
              </a:tr>
              <a:tr h="441293">
                <a:tc>
                  <a:txBody>
                    <a:bodyPr/>
                    <a:lstStyle/>
                    <a:p>
                      <a:r>
                        <a:rPr lang="en-US"/>
                        <a:t>2</a:t>
                      </a:r>
                    </a:p>
                  </a:txBody>
                  <a:tcPr anchor="ctr"/>
                </a:tc>
                <a:tc>
                  <a:txBody>
                    <a:bodyPr/>
                    <a:lstStyle/>
                    <a:p>
                      <a:r>
                        <a:rPr lang="en-US"/>
                        <a:t>3</a:t>
                      </a:r>
                    </a:p>
                  </a:txBody>
                  <a:tcPr anchor="ctr"/>
                </a:tc>
                <a:tc>
                  <a:txBody>
                    <a:bodyPr/>
                    <a:lstStyle/>
                    <a:p>
                      <a:r>
                        <a:rPr lang="en-US"/>
                        <a:t>1340</a:t>
                      </a:r>
                    </a:p>
                  </a:txBody>
                  <a:tcPr anchor="ctr"/>
                </a:tc>
                <a:tc>
                  <a:txBody>
                    <a:bodyPr/>
                    <a:lstStyle/>
                    <a:p>
                      <a:r>
                        <a:rPr lang="en-US"/>
                        <a:t>1609</a:t>
                      </a:r>
                    </a:p>
                  </a:txBody>
                  <a:tcPr anchor="ctr"/>
                </a:tc>
                <a:tc>
                  <a:txBody>
                    <a:bodyPr/>
                    <a:lstStyle/>
                    <a:p>
                      <a:r>
                        <a:rPr lang="en-US"/>
                        <a:t>720</a:t>
                      </a:r>
                    </a:p>
                  </a:txBody>
                  <a:tcPr anchor="ctr"/>
                </a:tc>
                <a:tc>
                  <a:txBody>
                    <a:bodyPr/>
                    <a:lstStyle/>
                    <a:p>
                      <a:r>
                        <a:rPr lang="en-US"/>
                        <a:t>54010</a:t>
                      </a:r>
                    </a:p>
                  </a:txBody>
                  <a:tcPr anchor="ctr"/>
                </a:tc>
                <a:extLst>
                  <a:ext uri="{0D108BD9-81ED-4DB2-BD59-A6C34878D82A}">
                    <a16:rowId xmlns:a16="http://schemas.microsoft.com/office/drawing/2014/main" val="1252205522"/>
                  </a:ext>
                </a:extLst>
              </a:tr>
              <a:tr h="441293">
                <a:tc>
                  <a:txBody>
                    <a:bodyPr/>
                    <a:lstStyle/>
                    <a:p>
                      <a:r>
                        <a:rPr lang="en-US"/>
                        <a:t>3</a:t>
                      </a:r>
                    </a:p>
                  </a:txBody>
                  <a:tcPr anchor="ctr"/>
                </a:tc>
                <a:tc>
                  <a:txBody>
                    <a:bodyPr/>
                    <a:lstStyle/>
                    <a:p>
                      <a:r>
                        <a:rPr lang="en-US" dirty="0"/>
                        <a:t>4</a:t>
                      </a:r>
                    </a:p>
                  </a:txBody>
                  <a:tcPr anchor="ctr"/>
                </a:tc>
                <a:tc>
                  <a:txBody>
                    <a:bodyPr/>
                    <a:lstStyle/>
                    <a:p>
                      <a:r>
                        <a:rPr lang="en-US"/>
                        <a:t>1451</a:t>
                      </a:r>
                    </a:p>
                  </a:txBody>
                  <a:tcPr anchor="ctr"/>
                </a:tc>
                <a:tc>
                  <a:txBody>
                    <a:bodyPr/>
                    <a:lstStyle/>
                    <a:p>
                      <a:r>
                        <a:rPr lang="en-US"/>
                        <a:t>1748</a:t>
                      </a:r>
                    </a:p>
                  </a:txBody>
                  <a:tcPr anchor="ctr"/>
                </a:tc>
                <a:tc>
                  <a:txBody>
                    <a:bodyPr/>
                    <a:lstStyle/>
                    <a:p>
                      <a:r>
                        <a:rPr lang="en-US"/>
                        <a:t>620</a:t>
                      </a:r>
                    </a:p>
                  </a:txBody>
                  <a:tcPr anchor="ctr"/>
                </a:tc>
                <a:tc>
                  <a:txBody>
                    <a:bodyPr/>
                    <a:lstStyle/>
                    <a:p>
                      <a:r>
                        <a:rPr lang="en-US"/>
                        <a:t>53730</a:t>
                      </a:r>
                    </a:p>
                  </a:txBody>
                  <a:tcPr anchor="ctr"/>
                </a:tc>
                <a:extLst>
                  <a:ext uri="{0D108BD9-81ED-4DB2-BD59-A6C34878D82A}">
                    <a16:rowId xmlns:a16="http://schemas.microsoft.com/office/drawing/2014/main" val="1239308674"/>
                  </a:ext>
                </a:extLst>
              </a:tr>
              <a:tr h="441293">
                <a:tc>
                  <a:txBody>
                    <a:bodyPr/>
                    <a:lstStyle/>
                    <a:p>
                      <a:r>
                        <a:rPr lang="en-US"/>
                        <a:t>4</a:t>
                      </a:r>
                    </a:p>
                  </a:txBody>
                  <a:tcPr anchor="ctr"/>
                </a:tc>
                <a:tc>
                  <a:txBody>
                    <a:bodyPr/>
                    <a:lstStyle/>
                    <a:p>
                      <a:r>
                        <a:rPr lang="en-US"/>
                        <a:t>5</a:t>
                      </a:r>
                    </a:p>
                  </a:txBody>
                  <a:tcPr anchor="ctr"/>
                </a:tc>
                <a:tc>
                  <a:txBody>
                    <a:bodyPr/>
                    <a:lstStyle/>
                    <a:p>
                      <a:r>
                        <a:rPr lang="en-US" dirty="0"/>
                        <a:t>1770</a:t>
                      </a:r>
                    </a:p>
                  </a:txBody>
                  <a:tcPr anchor="ctr"/>
                </a:tc>
                <a:tc>
                  <a:txBody>
                    <a:bodyPr/>
                    <a:lstStyle/>
                    <a:p>
                      <a:r>
                        <a:rPr lang="en-US" dirty="0"/>
                        <a:t>2111</a:t>
                      </a:r>
                    </a:p>
                  </a:txBody>
                  <a:tcPr anchor="ctr"/>
                </a:tc>
                <a:tc>
                  <a:txBody>
                    <a:bodyPr/>
                    <a:lstStyle/>
                    <a:p>
                      <a:r>
                        <a:rPr lang="en-US" dirty="0"/>
                        <a:t>450</a:t>
                      </a:r>
                    </a:p>
                  </a:txBody>
                  <a:tcPr anchor="ctr"/>
                </a:tc>
                <a:tc>
                  <a:txBody>
                    <a:bodyPr/>
                    <a:lstStyle/>
                    <a:p>
                      <a:r>
                        <a:rPr lang="en-US" dirty="0"/>
                        <a:t>46620</a:t>
                      </a:r>
                    </a:p>
                  </a:txBody>
                  <a:tcPr anchor="ctr"/>
                </a:tc>
                <a:extLst>
                  <a:ext uri="{0D108BD9-81ED-4DB2-BD59-A6C34878D82A}">
                    <a16:rowId xmlns:a16="http://schemas.microsoft.com/office/drawing/2014/main" val="1734264441"/>
                  </a:ext>
                </a:extLst>
              </a:tr>
            </a:tbl>
          </a:graphicData>
        </a:graphic>
      </p:graphicFrame>
    </p:spTree>
    <p:extLst>
      <p:ext uri="{BB962C8B-B14F-4D97-AF65-F5344CB8AC3E}">
        <p14:creationId xmlns:p14="http://schemas.microsoft.com/office/powerpoint/2010/main" val="13642957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4A3D0-08E6-27E5-08B1-74AACA8FBE98}"/>
              </a:ext>
            </a:extLst>
          </p:cNvPr>
          <p:cNvSpPr>
            <a:spLocks noGrp="1"/>
          </p:cNvSpPr>
          <p:nvPr>
            <p:ph idx="1"/>
          </p:nvPr>
        </p:nvSpPr>
        <p:spPr>
          <a:xfrm>
            <a:off x="3318082" y="1905000"/>
            <a:ext cx="8065535" cy="4164496"/>
          </a:xfrm>
        </p:spPr>
        <p:txBody>
          <a:bodyPr>
            <a:normAutofit fontScale="25000" lnSpcReduction="20000"/>
          </a:bodyPr>
          <a:lstStyle/>
          <a:p>
            <a:pPr marL="285750" indent="-285750">
              <a:lnSpc>
                <a:spcPct val="150000"/>
              </a:lnSpc>
              <a:buFont typeface="Wingdings" panose="05000000000000000000" pitchFamily="2" charset="2"/>
              <a:buChar char="§"/>
            </a:pPr>
            <a:r>
              <a:rPr lang="en-IN" sz="6400" dirty="0" err="1"/>
              <a:t>df.shape</a:t>
            </a:r>
            <a:r>
              <a:rPr lang="en-IN" sz="6400" dirty="0"/>
              <a:t>:- Check shape</a:t>
            </a:r>
          </a:p>
          <a:p>
            <a:pPr marL="285750" indent="-285750">
              <a:lnSpc>
                <a:spcPct val="150000"/>
              </a:lnSpc>
              <a:buFont typeface="Wingdings" panose="05000000000000000000" pitchFamily="2" charset="2"/>
              <a:buChar char="§"/>
            </a:pPr>
            <a:r>
              <a:rPr lang="en-IN" sz="6400" dirty="0"/>
              <a:t>df.info:-It gives a quick overview of the dataset</a:t>
            </a:r>
          </a:p>
          <a:p>
            <a:pPr marL="285750" indent="-285750">
              <a:lnSpc>
                <a:spcPct val="150000"/>
              </a:lnSpc>
              <a:buFont typeface="Wingdings" panose="05000000000000000000" pitchFamily="2" charset="2"/>
              <a:buChar char="§"/>
            </a:pPr>
            <a:r>
              <a:rPr lang="en-US" sz="6400" dirty="0" err="1"/>
              <a:t>df.isnull</a:t>
            </a:r>
            <a:r>
              <a:rPr lang="en-US" sz="6400" dirty="0"/>
              <a:t>().sum():-check missing values</a:t>
            </a:r>
          </a:p>
          <a:p>
            <a:pPr marL="342900" indent="-342900">
              <a:lnSpc>
                <a:spcPct val="150000"/>
              </a:lnSpc>
              <a:buFont typeface="Wingdings" panose="05000000000000000000" pitchFamily="2" charset="2"/>
              <a:buChar char="§"/>
            </a:pPr>
            <a:r>
              <a:rPr lang="en-IN" sz="6400" dirty="0" err="1"/>
              <a:t>df.describe</a:t>
            </a:r>
            <a:r>
              <a:rPr lang="en-IN" sz="6400" dirty="0"/>
              <a:t>():-display a statistical summary</a:t>
            </a:r>
          </a:p>
          <a:p>
            <a:pPr marL="285750" indent="-285750">
              <a:lnSpc>
                <a:spcPct val="150000"/>
              </a:lnSpc>
              <a:buFont typeface="Wingdings" panose="05000000000000000000" pitchFamily="2" charset="2"/>
              <a:buChar char="§"/>
            </a:pPr>
            <a:r>
              <a:rPr lang="en-IN" sz="6400" dirty="0" err="1"/>
              <a:t>df.isna</a:t>
            </a:r>
            <a:r>
              <a:rPr lang="en-IN" sz="6400" dirty="0"/>
              <a:t>().sum():-Used to detect missing values</a:t>
            </a:r>
          </a:p>
          <a:p>
            <a:pPr marL="285750" indent="-285750">
              <a:lnSpc>
                <a:spcPct val="150000"/>
              </a:lnSpc>
              <a:buFont typeface="Wingdings" panose="05000000000000000000" pitchFamily="2" charset="2"/>
              <a:buChar char="§"/>
            </a:pPr>
            <a:r>
              <a:rPr lang="en-IN" sz="6400" dirty="0"/>
              <a:t>df1['sex'].</a:t>
            </a:r>
            <a:r>
              <a:rPr lang="en-IN" sz="6400" dirty="0" err="1"/>
              <a:t>value_counts</a:t>
            </a:r>
            <a:r>
              <a:rPr lang="en-IN" sz="6400" dirty="0"/>
              <a:t>()</a:t>
            </a:r>
          </a:p>
          <a:p>
            <a:pPr marL="285750" indent="-285750">
              <a:lnSpc>
                <a:spcPct val="150000"/>
              </a:lnSpc>
              <a:buFont typeface="Wingdings" panose="05000000000000000000" pitchFamily="2" charset="2"/>
              <a:buChar char="§"/>
            </a:pPr>
            <a:r>
              <a:rPr lang="en-IN" sz="6400" dirty="0"/>
              <a:t>df1.region.value_counts()</a:t>
            </a:r>
          </a:p>
          <a:p>
            <a:pPr marL="285750" indent="-285750">
              <a:lnSpc>
                <a:spcPct val="150000"/>
              </a:lnSpc>
              <a:buFont typeface="Wingdings" panose="05000000000000000000" pitchFamily="2" charset="2"/>
              <a:buChar char="§"/>
            </a:pPr>
            <a:r>
              <a:rPr lang="en-IN" sz="6400" dirty="0" err="1"/>
              <a:t>df.columns</a:t>
            </a:r>
            <a:r>
              <a:rPr lang="en-IN" sz="6400" dirty="0"/>
              <a:t>:-Check columns</a:t>
            </a:r>
          </a:p>
          <a:p>
            <a:pPr marL="285750" indent="-285750">
              <a:lnSpc>
                <a:spcPct val="150000"/>
              </a:lnSpc>
              <a:buFont typeface="Wingdings" panose="05000000000000000000" pitchFamily="2" charset="2"/>
              <a:buChar char="§"/>
            </a:pPr>
            <a:r>
              <a:rPr lang="en-IN" sz="6400" dirty="0" err="1"/>
              <a:t>df.Avgs</a:t>
            </a:r>
            <a:r>
              <a:rPr lang="en-IN" sz="6400" dirty="0"/>
              <a:t>:-Check Average</a:t>
            </a:r>
          </a:p>
          <a:p>
            <a:pPr marL="0" indent="0">
              <a:buNone/>
            </a:pPr>
            <a:endParaRPr lang="en-US" dirty="0"/>
          </a:p>
        </p:txBody>
      </p:sp>
    </p:spTree>
    <p:extLst>
      <p:ext uri="{BB962C8B-B14F-4D97-AF65-F5344CB8AC3E}">
        <p14:creationId xmlns:p14="http://schemas.microsoft.com/office/powerpoint/2010/main" val="1245706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D1F9-B210-3CBA-76B1-F545F4606EC3}"/>
              </a:ext>
            </a:extLst>
          </p:cNvPr>
          <p:cNvSpPr>
            <a:spLocks noGrp="1"/>
          </p:cNvSpPr>
          <p:nvPr>
            <p:ph type="title"/>
          </p:nvPr>
        </p:nvSpPr>
        <p:spPr/>
        <p:txBody>
          <a:bodyPr>
            <a:normAutofit/>
          </a:bodyPr>
          <a:lstStyle/>
          <a:p>
            <a:pPr marL="285750" indent="-285750">
              <a:buFont typeface="Wingdings" panose="05000000000000000000" pitchFamily="2" charset="2"/>
              <a:buChar char="v"/>
            </a:pPr>
            <a:r>
              <a:rPr lang="en-US" sz="1800" b="1" dirty="0"/>
              <a:t>The graph define Store Area</a:t>
            </a:r>
            <a:br>
              <a:rPr lang="en-US" sz="1800" dirty="0"/>
            </a:br>
            <a:r>
              <a:rPr lang="en-US" sz="1800" dirty="0" err="1"/>
              <a:t>sns.color_palette</a:t>
            </a:r>
            <a:r>
              <a:rPr lang="en-US" sz="1800" dirty="0"/>
              <a:t>("rocket")</a:t>
            </a:r>
            <a:br>
              <a:rPr lang="en-US" sz="1800" dirty="0"/>
            </a:br>
            <a:r>
              <a:rPr lang="en-US" sz="1800" dirty="0" err="1"/>
              <a:t>sns.distplot</a:t>
            </a:r>
            <a:r>
              <a:rPr lang="en-US" sz="1800" dirty="0"/>
              <a:t>(</a:t>
            </a:r>
            <a:r>
              <a:rPr lang="en-US" sz="1800" dirty="0" err="1"/>
              <a:t>df</a:t>
            </a:r>
            <a:r>
              <a:rPr lang="en-US" sz="1800" dirty="0"/>
              <a:t>['</a:t>
            </a:r>
            <a:r>
              <a:rPr lang="en-US" sz="1800" dirty="0" err="1"/>
              <a:t>Store_Area</a:t>
            </a:r>
            <a:r>
              <a:rPr lang="en-US" sz="1800" dirty="0"/>
              <a:t>'])</a:t>
            </a:r>
          </a:p>
        </p:txBody>
      </p:sp>
      <p:sp>
        <p:nvSpPr>
          <p:cNvPr id="3" name="Content Placeholder 2">
            <a:extLst>
              <a:ext uri="{FF2B5EF4-FFF2-40B4-BE49-F238E27FC236}">
                <a16:creationId xmlns:a16="http://schemas.microsoft.com/office/drawing/2014/main" id="{DDD159FD-DA8F-7CA9-2681-C88A1F8CAB4E}"/>
              </a:ext>
            </a:extLst>
          </p:cNvPr>
          <p:cNvSpPr>
            <a:spLocks noGrp="1"/>
          </p:cNvSpPr>
          <p:nvPr>
            <p:ph idx="1"/>
          </p:nvPr>
        </p:nvSpPr>
        <p:spPr>
          <a:xfrm>
            <a:off x="2230582" y="1904999"/>
            <a:ext cx="9274030" cy="4204855"/>
          </a:xfrm>
        </p:spPr>
        <p:txBody>
          <a:bodyPr/>
          <a:lstStyle/>
          <a:p>
            <a:endParaRPr lang="en-US" dirty="0"/>
          </a:p>
        </p:txBody>
      </p:sp>
      <p:sp>
        <p:nvSpPr>
          <p:cNvPr id="4" name="Rectangle 1">
            <a:extLst>
              <a:ext uri="{FF2B5EF4-FFF2-40B4-BE49-F238E27FC236}">
                <a16:creationId xmlns:a16="http://schemas.microsoft.com/office/drawing/2014/main" id="{9AE34EBF-D72E-1922-EC26-656154EC8A62}"/>
              </a:ext>
            </a:extLst>
          </p:cNvPr>
          <p:cNvSpPr>
            <a:spLocks noChangeArrowheads="1"/>
          </p:cNvSpPr>
          <p:nvPr/>
        </p:nvSpPr>
        <p:spPr bwMode="auto">
          <a:xfrm>
            <a:off x="0" y="-2909581"/>
            <a:ext cx="4197927" cy="8325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62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6396568B-1DD5-9C71-1B50-DAABDE7B5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741" y="1906946"/>
            <a:ext cx="7051488" cy="420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821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17B-59DC-79FB-B33D-D51F40DC346B}"/>
              </a:ext>
            </a:extLst>
          </p:cNvPr>
          <p:cNvSpPr>
            <a:spLocks noGrp="1"/>
          </p:cNvSpPr>
          <p:nvPr>
            <p:ph type="title"/>
          </p:nvPr>
        </p:nvSpPr>
        <p:spPr>
          <a:xfrm>
            <a:off x="2113954" y="160719"/>
            <a:ext cx="8911687" cy="823689"/>
          </a:xfrm>
        </p:spPr>
        <p:txBody>
          <a:bodyPr>
            <a:normAutofit/>
          </a:bodyPr>
          <a:lstStyle/>
          <a:p>
            <a:pPr marL="342900" indent="-342900">
              <a:buFont typeface="Wingdings" panose="05000000000000000000" pitchFamily="2" charset="2"/>
              <a:buChar char="v"/>
            </a:pPr>
            <a:r>
              <a:rPr lang="en-US" sz="2000" b="1" dirty="0"/>
              <a:t>The graph define Customer Count</a:t>
            </a:r>
            <a:br>
              <a:rPr lang="en-US" sz="2000" dirty="0"/>
            </a:br>
            <a:r>
              <a:rPr lang="en-US" sz="2000" dirty="0" err="1"/>
              <a:t>sns.distplot</a:t>
            </a:r>
            <a:r>
              <a:rPr lang="en-US" sz="2000" dirty="0"/>
              <a:t>(</a:t>
            </a:r>
            <a:r>
              <a:rPr lang="en-US" sz="2000" dirty="0" err="1"/>
              <a:t>df</a:t>
            </a:r>
            <a:r>
              <a:rPr lang="en-US" sz="2000" dirty="0"/>
              <a:t>['</a:t>
            </a:r>
            <a:r>
              <a:rPr lang="en-US" sz="2000" dirty="0" err="1"/>
              <a:t>Daily_Customer_Count</a:t>
            </a:r>
            <a:r>
              <a:rPr lang="en-US" sz="2000" dirty="0"/>
              <a:t>'])</a:t>
            </a:r>
          </a:p>
        </p:txBody>
      </p:sp>
      <p:sp>
        <p:nvSpPr>
          <p:cNvPr id="5" name="Rectangle 3">
            <a:extLst>
              <a:ext uri="{FF2B5EF4-FFF2-40B4-BE49-F238E27FC236}">
                <a16:creationId xmlns:a16="http://schemas.microsoft.com/office/drawing/2014/main" id="{BA7EA88D-BEAF-C226-9E45-DF26648D2C9B}"/>
              </a:ext>
            </a:extLst>
          </p:cNvPr>
          <p:cNvSpPr>
            <a:spLocks noChangeArrowheads="1"/>
          </p:cNvSpPr>
          <p:nvPr/>
        </p:nvSpPr>
        <p:spPr bwMode="auto">
          <a:xfrm>
            <a:off x="3091543" y="1352176"/>
            <a:ext cx="774719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Unicode MS"/>
              </a:rPr>
              <a:t>AxesSubplot:xlabel</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Daily_Customer_Count</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ylabel</a:t>
            </a:r>
            <a:r>
              <a:rPr kumimoji="0" lang="en-US" altLang="en-US" sz="2000" b="0" i="0" u="none" strike="noStrike" cap="none" normalizeH="0" baseline="0" dirty="0">
                <a:ln>
                  <a:noFill/>
                </a:ln>
                <a:solidFill>
                  <a:schemeClr val="tx1"/>
                </a:solidFill>
                <a:effectLst/>
                <a:latin typeface="Arial Unicode MS"/>
              </a:rPr>
              <a:t>='Density'&gt;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62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453D36D5-A843-371D-8F13-9A25C09AA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196" y="1905000"/>
            <a:ext cx="7257143" cy="485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7576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811</TotalTime>
  <Words>1050</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 Unicode MS</vt:lpstr>
      <vt:lpstr>Arial</vt:lpstr>
      <vt:lpstr>Century Gothic</vt:lpstr>
      <vt:lpstr>inherit</vt:lpstr>
      <vt:lpstr>Inter</vt:lpstr>
      <vt:lpstr>Wingdings</vt:lpstr>
      <vt:lpstr>Wingdings 3</vt:lpstr>
      <vt:lpstr>zeitung</vt:lpstr>
      <vt:lpstr>Wisp</vt:lpstr>
      <vt:lpstr>Supermarket Store Branches Sales Analysis </vt:lpstr>
      <vt:lpstr>Abstract</vt:lpstr>
      <vt:lpstr>Inspiration </vt:lpstr>
      <vt:lpstr>About Dataset </vt:lpstr>
      <vt:lpstr>PowerPoint Presentation</vt:lpstr>
      <vt:lpstr>The head function is used to get the first n rows. df = pd.read_csv("D:\Stores.csv") df.head() </vt:lpstr>
      <vt:lpstr>PowerPoint Presentation</vt:lpstr>
      <vt:lpstr>The graph define Store Area sns.color_palette("rocket") sns.distplot(df['Store_Area'])</vt:lpstr>
      <vt:lpstr>The graph define Customer Count sns.distplot(df['Daily_Customer_Count'])</vt:lpstr>
      <vt:lpstr>The graph define Store Sales sns.distplot(df['Store_Sales’]) AxesSubplot:xlabel='Store_Sales', ylabel='Density'&gt;  </vt:lpstr>
      <vt:lpstr>plt.figure(figsize = (8, 5)) sns.heatmap(df.corr(), annot = True, cmap = 'rocket_r')</vt:lpstr>
      <vt:lpstr>Data Preprocessing </vt:lpstr>
      <vt:lpstr>Linear Regression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store branches sales analysis </dc:title>
  <dc:creator>Jayesh Patil</dc:creator>
  <cp:lastModifiedBy>Lalit</cp:lastModifiedBy>
  <cp:revision>14</cp:revision>
  <dcterms:created xsi:type="dcterms:W3CDTF">2023-03-24T04:13:59Z</dcterms:created>
  <dcterms:modified xsi:type="dcterms:W3CDTF">2023-09-11T07:24:38Z</dcterms:modified>
</cp:coreProperties>
</file>