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45"/>
  </p:notesMasterIdLst>
  <p:sldIdLst>
    <p:sldId id="278" r:id="rId2"/>
    <p:sldId id="279" r:id="rId3"/>
    <p:sldId id="280" r:id="rId4"/>
    <p:sldId id="281" r:id="rId5"/>
    <p:sldId id="294" r:id="rId6"/>
    <p:sldId id="283" r:id="rId7"/>
    <p:sldId id="297" r:id="rId8"/>
    <p:sldId id="284" r:id="rId9"/>
    <p:sldId id="363" r:id="rId10"/>
    <p:sldId id="296" r:id="rId11"/>
    <p:sldId id="298" r:id="rId12"/>
    <p:sldId id="332" r:id="rId13"/>
    <p:sldId id="334" r:id="rId14"/>
    <p:sldId id="358" r:id="rId15"/>
    <p:sldId id="369" r:id="rId16"/>
    <p:sldId id="300" r:id="rId17"/>
    <p:sldId id="301" r:id="rId18"/>
    <p:sldId id="351" r:id="rId19"/>
    <p:sldId id="326" r:id="rId20"/>
    <p:sldId id="328" r:id="rId21"/>
    <p:sldId id="375" r:id="rId22"/>
    <p:sldId id="312" r:id="rId23"/>
    <p:sldId id="325" r:id="rId24"/>
    <p:sldId id="373" r:id="rId25"/>
    <p:sldId id="317" r:id="rId26"/>
    <p:sldId id="318" r:id="rId27"/>
    <p:sldId id="313" r:id="rId28"/>
    <p:sldId id="319" r:id="rId29"/>
    <p:sldId id="321" r:id="rId30"/>
    <p:sldId id="324" r:id="rId31"/>
    <p:sldId id="376" r:id="rId32"/>
    <p:sldId id="377" r:id="rId33"/>
    <p:sldId id="322" r:id="rId34"/>
    <p:sldId id="345" r:id="rId35"/>
    <p:sldId id="378" r:id="rId36"/>
    <p:sldId id="379" r:id="rId37"/>
    <p:sldId id="380" r:id="rId38"/>
    <p:sldId id="346" r:id="rId39"/>
    <p:sldId id="347" r:id="rId40"/>
    <p:sldId id="282" r:id="rId41"/>
    <p:sldId id="350" r:id="rId42"/>
    <p:sldId id="370" r:id="rId43"/>
    <p:sldId id="293" r:id="rId4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09" autoAdjust="0"/>
  </p:normalViewPr>
  <p:slideViewPr>
    <p:cSldViewPr snapToGrid="0" snapToObjects="1">
      <p:cViewPr varScale="1">
        <p:scale>
          <a:sx n="85" d="100"/>
          <a:sy n="85" d="100"/>
        </p:scale>
        <p:origin x="590" y="6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3.svg"/><Relationship Id="rId4" Type="http://schemas.openxmlformats.org/officeDocument/2006/relationships/image" Target="../media/image1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7" name="Freeform: Shape 6">
            <a:extLst>
              <a:ext uri="{FF2B5EF4-FFF2-40B4-BE49-F238E27FC236}">
                <a16:creationId xmlns:a16="http://schemas.microsoft.com/office/drawing/2014/main" id="{47D1902F-B75C-5E0C-D544-2343D636864F}"/>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C586D631-F869-717D-3503-67999F380B74}"/>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223301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11/19/2022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51204321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11/19/2022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78648967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11/19/2022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8347512"/>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11/19/2022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92829415"/>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11/19/2022</a:t>
            </a:fld>
            <a:endParaRPr lang="en-US" dirty="0"/>
          </a:p>
        </p:txBody>
      </p:sp>
      <p:sp>
        <p:nvSpPr>
          <p:cNvPr id="4"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309026881"/>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11/19/2022</a:t>
            </a:fld>
            <a:endParaRPr lang="en-US" dirty="0"/>
          </a:p>
        </p:txBody>
      </p:sp>
      <p:sp>
        <p:nvSpPr>
          <p:cNvPr id="4"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85916086"/>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11/19/2022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78929599"/>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11/19/2022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908445424"/>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690415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59562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11/19/2022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197086768"/>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824773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546790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7" name="Freeform: Shape 6">
            <a:extLst>
              <a:ext uri="{FF2B5EF4-FFF2-40B4-BE49-F238E27FC236}">
                <a16:creationId xmlns:a16="http://schemas.microsoft.com/office/drawing/2014/main" id="{A5512C83-959D-68F8-B7FA-83D9861E6425}"/>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8A92B0C0-128D-BF6E-19AB-97F939CE0273}"/>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818FA81A-6212-E64E-09C5-5083FDE4AABD}"/>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122EFA6-6263-71B6-EF2B-70132939CBBA}"/>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CEFD2556-C3B3-6549-AC66-F75206B53DDE}"/>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CE964814-05EF-4268-7402-E804BCA0AD03}"/>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2319265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11/19/2022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64201230"/>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
        <p:nvSpPr>
          <p:cNvPr id="10" name="Image 0" descr="preencoded.png">
            <a:extLst>
              <a:ext uri="{FF2B5EF4-FFF2-40B4-BE49-F238E27FC236}">
                <a16:creationId xmlns:a16="http://schemas.microsoft.com/office/drawing/2014/main" id="{7B40654C-0B36-E2CC-806E-5D41D33F0B5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1090CD76-AA1C-F810-80A8-9693AEF4DAE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a16="http://schemas.microsoft.com/office/drawing/2014/main" id="{AC0F9002-37BB-548A-C3D5-DD5DF9D48710}"/>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id="{113F5AC3-4C7A-D6AF-3199-FDCB95732E9A}"/>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2319077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11/19/2022</a:t>
            </a:fld>
            <a:endParaRPr lang="en-US" dirty="0"/>
          </a:p>
        </p:txBody>
      </p:sp>
      <p:sp>
        <p:nvSpPr>
          <p:cNvPr id="5" name="Footer Placeholder 3"/>
          <p:cNvSpPr>
            <a:spLocks noGrp="1"/>
          </p:cNvSpPr>
          <p:nvPr>
            <p:ph type="ftr" sz="quarter" idx="11"/>
          </p:nvPr>
        </p:nvSpPr>
        <p:spPr/>
        <p:txBody>
          <a:bodyPr/>
          <a:lstStyle/>
          <a:p>
            <a:r>
              <a:rPr lang="en-US"/>
              <a:t>Presentation title</a:t>
            </a:r>
            <a:endParaRPr lang="en-US" dirty="0"/>
          </a:p>
        </p:txBody>
      </p:sp>
      <p:sp>
        <p:nvSpPr>
          <p:cNvPr id="6"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
        <p:nvSpPr>
          <p:cNvPr id="3" name="Freeform: Shape 2">
            <a:extLst>
              <a:ext uri="{FF2B5EF4-FFF2-40B4-BE49-F238E27FC236}">
                <a16:creationId xmlns:a16="http://schemas.microsoft.com/office/drawing/2014/main" id="{3E4B3F56-BB48-FF17-7E77-F9DFE769A633}"/>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Freeform: Shape 3">
            <a:extLst>
              <a:ext uri="{FF2B5EF4-FFF2-40B4-BE49-F238E27FC236}">
                <a16:creationId xmlns:a16="http://schemas.microsoft.com/office/drawing/2014/main" id="{97DB55D2-D3B0-CF5F-C452-88FD54A32F3F}"/>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948597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11/19/2022</a:t>
            </a:fld>
            <a:endParaRPr lang="en-US" dirty="0"/>
          </a:p>
        </p:txBody>
      </p:sp>
      <p:sp>
        <p:nvSpPr>
          <p:cNvPr id="5" name="Footer Placeholder 2"/>
          <p:cNvSpPr>
            <a:spLocks noGrp="1"/>
          </p:cNvSpPr>
          <p:nvPr>
            <p:ph type="ftr" sz="quarter" idx="11"/>
          </p:nvPr>
        </p:nvSpPr>
        <p:spPr/>
        <p:txBody>
          <a:bodyPr/>
          <a:lstStyle/>
          <a:p>
            <a:r>
              <a:rPr lang="en-US"/>
              <a:t>Presentation title</a:t>
            </a:r>
            <a:endParaRPr lang="en-US" dirty="0"/>
          </a:p>
        </p:txBody>
      </p:sp>
      <p:sp>
        <p:nvSpPr>
          <p:cNvPr id="6"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2" name="Freeform: Shape 1">
            <a:extLst>
              <a:ext uri="{FF2B5EF4-FFF2-40B4-BE49-F238E27FC236}">
                <a16:creationId xmlns:a16="http://schemas.microsoft.com/office/drawing/2014/main" id="{ED8B6C5F-F36F-8966-98E7-873FD9846BB3}"/>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reeform: Shape 2">
            <a:extLst>
              <a:ext uri="{FF2B5EF4-FFF2-40B4-BE49-F238E27FC236}">
                <a16:creationId xmlns:a16="http://schemas.microsoft.com/office/drawing/2014/main" id="{C24F8F34-6399-3896-7A2D-F74B5340160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541899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11/19/2022</a:t>
            </a:fld>
            <a:endParaRPr lang="en-US" dirty="0"/>
          </a:p>
        </p:txBody>
      </p:sp>
      <p:sp>
        <p:nvSpPr>
          <p:cNvPr id="5" name="Footer Placeholder 5"/>
          <p:cNvSpPr>
            <a:spLocks noGrp="1"/>
          </p:cNvSpPr>
          <p:nvPr>
            <p:ph type="ftr" sz="quarter" idx="11"/>
          </p:nvPr>
        </p:nvSpPr>
        <p:spPr/>
        <p:txBody>
          <a:bodyPr/>
          <a:lstStyle/>
          <a:p>
            <a:r>
              <a:rPr lang="en-US"/>
              <a:t>Presentation title</a:t>
            </a:r>
            <a:endParaRPr lang="en-US" dirty="0"/>
          </a:p>
        </p:txBody>
      </p:sp>
      <p:sp>
        <p:nvSpPr>
          <p:cNvPr id="6"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99797420-7218-2B79-1273-27D0DF9B2E92}"/>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88437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11/19/2022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36B37F83-BA44-98C1-5C42-21DA0272E8FE}"/>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3415915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3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3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3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11/19/2022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712693462"/>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669" r:id="rId22"/>
    <p:sldLayoutId id="2147483673" r:id="rId23"/>
    <p:sldLayoutId id="2147483670" r:id="rId24"/>
    <p:sldLayoutId id="2147483671" r:id="rId25"/>
    <p:sldLayoutId id="2147483655" r:id="rId26"/>
    <p:sldLayoutId id="2147483674" r:id="rId27"/>
    <p:sldLayoutId id="2147483654" r:id="rId28"/>
  </p:sldLayoutIdLst>
  <p:hf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0.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image" Target="../media/image25.png"/><Relationship Id="rId1" Type="http://schemas.openxmlformats.org/officeDocument/2006/relationships/slideLayout" Target="../slideLayouts/slideLayout20.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0.xml"/><Relationship Id="rId5" Type="http://schemas.openxmlformats.org/officeDocument/2006/relationships/image" Target="../media/image39.png"/><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0.xml"/><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0.xml"/><Relationship Id="rId5" Type="http://schemas.openxmlformats.org/officeDocument/2006/relationships/image" Target="../media/image46.png"/><Relationship Id="rId4" Type="http://schemas.openxmlformats.org/officeDocument/2006/relationships/image" Target="../media/image45.png"/></Relationships>
</file>

<file path=ppt/slides/_rels/slide1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0.xml"/><Relationship Id="rId4" Type="http://schemas.openxmlformats.org/officeDocument/2006/relationships/image" Target="../media/image5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0.xml"/><Relationship Id="rId5" Type="http://schemas.openxmlformats.org/officeDocument/2006/relationships/image" Target="../media/image60.png"/><Relationship Id="rId4" Type="http://schemas.openxmlformats.org/officeDocument/2006/relationships/image" Target="../media/image59.png"/></Relationships>
</file>

<file path=ppt/slides/_rels/slide2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0.xml"/><Relationship Id="rId4" Type="http://schemas.openxmlformats.org/officeDocument/2006/relationships/image" Target="../media/image65.png"/></Relationships>
</file>

<file path=ppt/slides/_rels/slide2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0.xml"/><Relationship Id="rId4" Type="http://schemas.openxmlformats.org/officeDocument/2006/relationships/image" Target="../media/image78.png"/></Relationships>
</file>

<file path=ppt/slides/_rels/slide3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0.xml"/><Relationship Id="rId5" Type="http://schemas.openxmlformats.org/officeDocument/2006/relationships/image" Target="../media/image84.png"/><Relationship Id="rId4" Type="http://schemas.openxmlformats.org/officeDocument/2006/relationships/image" Target="../media/image83.png"/></Relationships>
</file>

<file path=ppt/slides/_rels/slide3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0.xml"/><Relationship Id="rId4" Type="http://schemas.openxmlformats.org/officeDocument/2006/relationships/image" Target="../media/image87.png"/></Relationships>
</file>

<file path=ppt/slides/_rels/slide38.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0.xml"/><Relationship Id="rId4" Type="http://schemas.openxmlformats.org/officeDocument/2006/relationships/image" Target="../media/image90.png"/></Relationships>
</file>

<file path=ppt/slides/_rels/slide39.xml.rels><?xml version="1.0" encoding="UTF-8" standalone="yes"?>
<Relationships xmlns="http://schemas.openxmlformats.org/package/2006/relationships"><Relationship Id="rId3" Type="http://schemas.openxmlformats.org/officeDocument/2006/relationships/image" Target="../media/image92.png"/><Relationship Id="rId7" Type="http://schemas.openxmlformats.org/officeDocument/2006/relationships/image" Target="../media/image96.png"/><Relationship Id="rId2" Type="http://schemas.openxmlformats.org/officeDocument/2006/relationships/image" Target="../media/image91.png"/><Relationship Id="rId1" Type="http://schemas.openxmlformats.org/officeDocument/2006/relationships/slideLayout" Target="../slideLayouts/slideLayout20.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1.xml"/><Relationship Id="rId4" Type="http://schemas.openxmlformats.org/officeDocument/2006/relationships/image" Target="../media/image99.png"/></Relationships>
</file>

<file path=ppt/slides/_rels/slide41.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8A0F1F4A-0645-53F9-4341-904BF8503A05}"/>
              </a:ext>
            </a:extLst>
          </p:cNvPr>
          <p:cNvSpPr>
            <a:spLocks noGrp="1"/>
          </p:cNvSpPr>
          <p:nvPr>
            <p:ph type="ctrTitle"/>
          </p:nvPr>
        </p:nvSpPr>
        <p:spPr>
          <a:xfrm>
            <a:off x="766482" y="533883"/>
            <a:ext cx="10670552" cy="1209821"/>
          </a:xfrm>
        </p:spPr>
        <p:txBody>
          <a:bodyPr/>
          <a:lstStyle/>
          <a:p>
            <a:r>
              <a:rPr lang="en-IN" sz="3200" b="1" i="0" dirty="0">
                <a:solidFill>
                  <a:srgbClr val="00B0F0"/>
                </a:solidFill>
                <a:effectLst/>
                <a:latin typeface="Arial Black" panose="020B0A04020102020204" pitchFamily="34" charset="0"/>
              </a:rPr>
              <a:t>MALIGNANT COMMENTS CLASSIFICATION</a:t>
            </a:r>
            <a:endParaRPr lang="en-IN" sz="3200" dirty="0">
              <a:solidFill>
                <a:srgbClr val="00B0F0"/>
              </a:solidFill>
              <a:latin typeface="Arial Black" panose="020B0A04020102020204" pitchFamily="34" charset="0"/>
            </a:endParaRPr>
          </a:p>
        </p:txBody>
      </p:sp>
      <p:pic>
        <p:nvPicPr>
          <p:cNvPr id="6" name="Picture 5">
            <a:extLst>
              <a:ext uri="{FF2B5EF4-FFF2-40B4-BE49-F238E27FC236}">
                <a16:creationId xmlns:a16="http://schemas.microsoft.com/office/drawing/2014/main" id="{691049F4-AC3B-6181-50CF-14E9D6CE9391}"/>
              </a:ext>
            </a:extLst>
          </p:cNvPr>
          <p:cNvPicPr>
            <a:picLocks noChangeAspect="1"/>
          </p:cNvPicPr>
          <p:nvPr/>
        </p:nvPicPr>
        <p:blipFill>
          <a:blip r:embed="rId2"/>
          <a:stretch>
            <a:fillRect/>
          </a:stretch>
        </p:blipFill>
        <p:spPr>
          <a:xfrm>
            <a:off x="1433566" y="1851283"/>
            <a:ext cx="8015233" cy="4568682"/>
          </a:xfrm>
          <a:prstGeom prst="rect">
            <a:avLst/>
          </a:prstGeom>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591671"/>
            <a:ext cx="10671048" cy="887505"/>
          </a:xfrm>
        </p:spPr>
        <p:txBody>
          <a:bodyPr/>
          <a:lstStyle/>
          <a:p>
            <a:r>
              <a:rPr lang="en-IN" dirty="0"/>
              <a:t>Data-Set Description</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4" name="Picture 3">
            <a:extLst>
              <a:ext uri="{FF2B5EF4-FFF2-40B4-BE49-F238E27FC236}">
                <a16:creationId xmlns:a16="http://schemas.microsoft.com/office/drawing/2014/main" id="{DB5C5C06-6BB6-034F-FDAE-129BAEC17325}"/>
              </a:ext>
            </a:extLst>
          </p:cNvPr>
          <p:cNvPicPr>
            <a:picLocks noChangeAspect="1"/>
          </p:cNvPicPr>
          <p:nvPr/>
        </p:nvPicPr>
        <p:blipFill>
          <a:blip r:embed="rId2"/>
          <a:stretch>
            <a:fillRect/>
          </a:stretch>
        </p:blipFill>
        <p:spPr>
          <a:xfrm>
            <a:off x="588258" y="1341253"/>
            <a:ext cx="5409130" cy="3281083"/>
          </a:xfrm>
          <a:prstGeom prst="rect">
            <a:avLst/>
          </a:prstGeom>
        </p:spPr>
      </p:pic>
      <p:pic>
        <p:nvPicPr>
          <p:cNvPr id="6" name="Picture 5">
            <a:extLst>
              <a:ext uri="{FF2B5EF4-FFF2-40B4-BE49-F238E27FC236}">
                <a16:creationId xmlns:a16="http://schemas.microsoft.com/office/drawing/2014/main" id="{3B0262EC-A027-2BA8-02AF-3ED48578F246}"/>
              </a:ext>
            </a:extLst>
          </p:cNvPr>
          <p:cNvPicPr>
            <a:picLocks noChangeAspect="1"/>
          </p:cNvPicPr>
          <p:nvPr/>
        </p:nvPicPr>
        <p:blipFill>
          <a:blip r:embed="rId3"/>
          <a:stretch>
            <a:fillRect/>
          </a:stretch>
        </p:blipFill>
        <p:spPr>
          <a:xfrm>
            <a:off x="6684644" y="1418844"/>
            <a:ext cx="5248275" cy="1438476"/>
          </a:xfrm>
          <a:prstGeom prst="rect">
            <a:avLst/>
          </a:prstGeom>
        </p:spPr>
      </p:pic>
      <p:pic>
        <p:nvPicPr>
          <p:cNvPr id="1026" name="Picture 2">
            <a:extLst>
              <a:ext uri="{FF2B5EF4-FFF2-40B4-BE49-F238E27FC236}">
                <a16:creationId xmlns:a16="http://schemas.microsoft.com/office/drawing/2014/main" id="{8447893B-6732-8F03-2A81-CBE68EB4A5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4645" y="2796988"/>
            <a:ext cx="5248275" cy="38880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9B10D72C-AE0E-30BA-2771-756F141EC10F}"/>
              </a:ext>
            </a:extLst>
          </p:cNvPr>
          <p:cNvPicPr>
            <a:picLocks noChangeAspect="1"/>
          </p:cNvPicPr>
          <p:nvPr/>
        </p:nvPicPr>
        <p:blipFill>
          <a:blip r:embed="rId5"/>
          <a:stretch>
            <a:fillRect/>
          </a:stretch>
        </p:blipFill>
        <p:spPr>
          <a:xfrm>
            <a:off x="390192" y="4815595"/>
            <a:ext cx="5999543" cy="1378499"/>
          </a:xfrm>
          <a:prstGeom prst="rect">
            <a:avLst/>
          </a:prstGeom>
        </p:spPr>
      </p:pic>
      <p:pic>
        <p:nvPicPr>
          <p:cNvPr id="14" name="Picture 13">
            <a:extLst>
              <a:ext uri="{FF2B5EF4-FFF2-40B4-BE49-F238E27FC236}">
                <a16:creationId xmlns:a16="http://schemas.microsoft.com/office/drawing/2014/main" id="{6BBC9AE5-F839-2205-8FA2-F5879DE48353}"/>
              </a:ext>
            </a:extLst>
          </p:cNvPr>
          <p:cNvPicPr>
            <a:picLocks noChangeAspect="1"/>
          </p:cNvPicPr>
          <p:nvPr/>
        </p:nvPicPr>
        <p:blipFill>
          <a:blip r:embed="rId6"/>
          <a:stretch>
            <a:fillRect/>
          </a:stretch>
        </p:blipFill>
        <p:spPr>
          <a:xfrm>
            <a:off x="242736" y="6348815"/>
            <a:ext cx="6294453" cy="419158"/>
          </a:xfrm>
          <a:prstGeom prst="rect">
            <a:avLst/>
          </a:prstGeom>
        </p:spPr>
      </p:pic>
    </p:spTree>
    <p:extLst>
      <p:ext uri="{BB962C8B-B14F-4D97-AF65-F5344CB8AC3E}">
        <p14:creationId xmlns:p14="http://schemas.microsoft.com/office/powerpoint/2010/main" val="3120265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IN" b="1" i="0" dirty="0">
                <a:effectLst/>
                <a:latin typeface="-apple-system"/>
              </a:rPr>
              <a:t>Data Visualization</a:t>
            </a: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3094613250"/>
              </p:ext>
            </p:extLst>
          </p:nvPr>
        </p:nvGraphicFramePr>
        <p:xfrm>
          <a:off x="2622176" y="2102347"/>
          <a:ext cx="7234517" cy="3679888"/>
        </p:xfrm>
        <a:graphic>
          <a:graphicData uri="http://schemas.openxmlformats.org/drawingml/2006/table">
            <a:tbl>
              <a:tblPr firstRow="1" bandRow="1">
                <a:tableStyleId>{5C22544A-7EE6-4342-B048-85BDC9FD1C3A}</a:tableStyleId>
              </a:tblPr>
              <a:tblGrid>
                <a:gridCol w="7234517">
                  <a:extLst>
                    <a:ext uri="{9D8B030D-6E8A-4147-A177-3AD203B41FA5}">
                      <a16:colId xmlns:a16="http://schemas.microsoft.com/office/drawing/2014/main" val="1689330750"/>
                    </a:ext>
                  </a:extLst>
                </a:gridCol>
              </a:tblGrid>
              <a:tr h="3679888">
                <a:tc>
                  <a:txBody>
                    <a:bodyPr/>
                    <a:lstStyle/>
                    <a:p>
                      <a:pPr marL="342900" indent="-342900">
                        <a:buFont typeface="+mj-lt"/>
                        <a:buAutoNum type="arabicPeriod"/>
                      </a:pPr>
                      <a:r>
                        <a:rPr lang="en-IN" sz="1800" b="1" i="0" kern="1200" dirty="0">
                          <a:solidFill>
                            <a:schemeClr val="tx1"/>
                          </a:solidFill>
                          <a:effectLst/>
                          <a:latin typeface="+mn-lt"/>
                          <a:ea typeface="+mn-ea"/>
                          <a:cs typeface="+mn-cs"/>
                        </a:rPr>
                        <a:t>Univariate Analysis</a:t>
                      </a:r>
                    </a:p>
                    <a:p>
                      <a:pPr marL="285750" indent="-285750">
                        <a:buFont typeface="Wingdings" panose="05000000000000000000" pitchFamily="2" charset="2"/>
                        <a:buChar char="ü"/>
                      </a:pPr>
                      <a:r>
                        <a:rPr lang="en-IN" sz="1800" b="1" i="0" kern="1200" dirty="0">
                          <a:solidFill>
                            <a:schemeClr val="tx1"/>
                          </a:solidFill>
                          <a:effectLst/>
                          <a:latin typeface="+mn-lt"/>
                          <a:ea typeface="+mn-ea"/>
                          <a:cs typeface="+mn-cs"/>
                        </a:rPr>
                        <a:t>Using Count-plot </a:t>
                      </a:r>
                    </a:p>
                    <a:p>
                      <a:pPr marL="0" indent="0">
                        <a:buFont typeface="Wingdings" panose="05000000000000000000" pitchFamily="2" charset="2"/>
                        <a:buNone/>
                      </a:pPr>
                      <a:endParaRPr lang="en-IN" sz="20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sz="2000" b="1" i="0" kern="1200" dirty="0">
                          <a:solidFill>
                            <a:schemeClr val="tx1"/>
                          </a:solidFill>
                          <a:effectLst/>
                          <a:latin typeface="+mn-lt"/>
                          <a:ea typeface="+mn-ea"/>
                          <a:cs typeface="+mn-cs"/>
                        </a:rPr>
                        <a:t>2. Bivariate Analysis (for comparison between two features)</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Bar-plot</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IN" sz="20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sz="2000" b="1" i="0" kern="1200" dirty="0">
                          <a:solidFill>
                            <a:schemeClr val="tx1"/>
                          </a:solidFill>
                          <a:effectLst/>
                          <a:latin typeface="+mn-lt"/>
                          <a:ea typeface="+mn-ea"/>
                          <a:cs typeface="+mn-cs"/>
                        </a:rPr>
                        <a:t>3. Multivariate Analysis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Pie-plot (comparison between all features)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Pair-plot (comparison between all features)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b="1" i="0" kern="1200" dirty="0">
                        <a:solidFill>
                          <a:schemeClr val="tx1"/>
                        </a:solidFill>
                        <a:effectLst/>
                        <a:latin typeface="+mn-lt"/>
                        <a:ea typeface="+mn-ea"/>
                        <a:cs typeface="+mn-cs"/>
                      </a:endParaRP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13487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8" name="Picture 7">
            <a:extLst>
              <a:ext uri="{FF2B5EF4-FFF2-40B4-BE49-F238E27FC236}">
                <a16:creationId xmlns:a16="http://schemas.microsoft.com/office/drawing/2014/main" id="{E88E3FCF-0F9C-FAAC-2C67-D989169C7765}"/>
              </a:ext>
            </a:extLst>
          </p:cNvPr>
          <p:cNvPicPr>
            <a:picLocks noChangeAspect="1"/>
          </p:cNvPicPr>
          <p:nvPr/>
        </p:nvPicPr>
        <p:blipFill>
          <a:blip r:embed="rId2"/>
          <a:stretch>
            <a:fillRect/>
          </a:stretch>
        </p:blipFill>
        <p:spPr>
          <a:xfrm>
            <a:off x="3771576" y="164263"/>
            <a:ext cx="2324424" cy="981212"/>
          </a:xfrm>
          <a:prstGeom prst="rect">
            <a:avLst/>
          </a:prstGeom>
        </p:spPr>
      </p:pic>
      <p:pic>
        <p:nvPicPr>
          <p:cNvPr id="15" name="Picture 14">
            <a:extLst>
              <a:ext uri="{FF2B5EF4-FFF2-40B4-BE49-F238E27FC236}">
                <a16:creationId xmlns:a16="http://schemas.microsoft.com/office/drawing/2014/main" id="{05D213AC-E988-EA04-2D46-8DD2C995BFDD}"/>
              </a:ext>
            </a:extLst>
          </p:cNvPr>
          <p:cNvPicPr>
            <a:picLocks noChangeAspect="1"/>
          </p:cNvPicPr>
          <p:nvPr/>
        </p:nvPicPr>
        <p:blipFill>
          <a:blip r:embed="rId3"/>
          <a:stretch>
            <a:fillRect/>
          </a:stretch>
        </p:blipFill>
        <p:spPr>
          <a:xfrm>
            <a:off x="4008478" y="1108176"/>
            <a:ext cx="1524213" cy="390580"/>
          </a:xfrm>
          <a:prstGeom prst="rect">
            <a:avLst/>
          </a:prstGeom>
        </p:spPr>
      </p:pic>
      <p:pic>
        <p:nvPicPr>
          <p:cNvPr id="3" name="Picture 2">
            <a:extLst>
              <a:ext uri="{FF2B5EF4-FFF2-40B4-BE49-F238E27FC236}">
                <a16:creationId xmlns:a16="http://schemas.microsoft.com/office/drawing/2014/main" id="{6E6FF6F6-9870-9ADC-0C3E-5021937C9389}"/>
              </a:ext>
            </a:extLst>
          </p:cNvPr>
          <p:cNvPicPr>
            <a:picLocks noChangeAspect="1"/>
          </p:cNvPicPr>
          <p:nvPr/>
        </p:nvPicPr>
        <p:blipFill>
          <a:blip r:embed="rId4"/>
          <a:stretch>
            <a:fillRect/>
          </a:stretch>
        </p:blipFill>
        <p:spPr>
          <a:xfrm>
            <a:off x="1023230" y="1498756"/>
            <a:ext cx="3267531" cy="782564"/>
          </a:xfrm>
          <a:prstGeom prst="rect">
            <a:avLst/>
          </a:prstGeom>
        </p:spPr>
      </p:pic>
      <p:pic>
        <p:nvPicPr>
          <p:cNvPr id="7" name="Picture 6">
            <a:extLst>
              <a:ext uri="{FF2B5EF4-FFF2-40B4-BE49-F238E27FC236}">
                <a16:creationId xmlns:a16="http://schemas.microsoft.com/office/drawing/2014/main" id="{E0D095C7-1917-2593-B3DA-0A8EDD7968EE}"/>
              </a:ext>
            </a:extLst>
          </p:cNvPr>
          <p:cNvPicPr>
            <a:picLocks noChangeAspect="1"/>
          </p:cNvPicPr>
          <p:nvPr/>
        </p:nvPicPr>
        <p:blipFill>
          <a:blip r:embed="rId5"/>
          <a:stretch>
            <a:fillRect/>
          </a:stretch>
        </p:blipFill>
        <p:spPr>
          <a:xfrm>
            <a:off x="1047001" y="2556985"/>
            <a:ext cx="2724575" cy="596350"/>
          </a:xfrm>
          <a:prstGeom prst="rect">
            <a:avLst/>
          </a:prstGeom>
        </p:spPr>
      </p:pic>
      <p:pic>
        <p:nvPicPr>
          <p:cNvPr id="3074" name="Picture 2">
            <a:extLst>
              <a:ext uri="{FF2B5EF4-FFF2-40B4-BE49-F238E27FC236}">
                <a16:creationId xmlns:a16="http://schemas.microsoft.com/office/drawing/2014/main" id="{16A93FAD-CAAF-B179-8A72-1DF1B2342D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7961" y="3429000"/>
            <a:ext cx="3352800" cy="30194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7D24DF6B-C3B9-7F04-136F-7F02DAE5FA27}"/>
              </a:ext>
            </a:extLst>
          </p:cNvPr>
          <p:cNvPicPr>
            <a:picLocks noChangeAspect="1"/>
          </p:cNvPicPr>
          <p:nvPr/>
        </p:nvPicPr>
        <p:blipFill>
          <a:blip r:embed="rId7"/>
          <a:stretch>
            <a:fillRect/>
          </a:stretch>
        </p:blipFill>
        <p:spPr>
          <a:xfrm>
            <a:off x="5003104" y="1520970"/>
            <a:ext cx="3102271" cy="788481"/>
          </a:xfrm>
          <a:prstGeom prst="rect">
            <a:avLst/>
          </a:prstGeom>
        </p:spPr>
      </p:pic>
      <p:pic>
        <p:nvPicPr>
          <p:cNvPr id="12" name="Picture 11">
            <a:extLst>
              <a:ext uri="{FF2B5EF4-FFF2-40B4-BE49-F238E27FC236}">
                <a16:creationId xmlns:a16="http://schemas.microsoft.com/office/drawing/2014/main" id="{9A980555-1595-F30D-8348-4C63F1704A18}"/>
              </a:ext>
            </a:extLst>
          </p:cNvPr>
          <p:cNvPicPr>
            <a:picLocks noChangeAspect="1"/>
          </p:cNvPicPr>
          <p:nvPr/>
        </p:nvPicPr>
        <p:blipFill>
          <a:blip r:embed="rId8"/>
          <a:stretch>
            <a:fillRect/>
          </a:stretch>
        </p:blipFill>
        <p:spPr>
          <a:xfrm>
            <a:off x="5003104" y="2556985"/>
            <a:ext cx="2410219" cy="504895"/>
          </a:xfrm>
          <a:prstGeom prst="rect">
            <a:avLst/>
          </a:prstGeom>
        </p:spPr>
      </p:pic>
      <p:pic>
        <p:nvPicPr>
          <p:cNvPr id="3076" name="Picture 4">
            <a:extLst>
              <a:ext uri="{FF2B5EF4-FFF2-40B4-BE49-F238E27FC236}">
                <a16:creationId xmlns:a16="http://schemas.microsoft.com/office/drawing/2014/main" id="{2C25822F-C01C-6FAF-7DFB-6EB2DFE0B00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59040" y="3428999"/>
            <a:ext cx="3352800" cy="301942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B1827F75-91B4-8C94-5233-0F97C2065C49}"/>
              </a:ext>
            </a:extLst>
          </p:cNvPr>
          <p:cNvPicPr>
            <a:picLocks noChangeAspect="1"/>
          </p:cNvPicPr>
          <p:nvPr/>
        </p:nvPicPr>
        <p:blipFill>
          <a:blip r:embed="rId10"/>
          <a:stretch>
            <a:fillRect/>
          </a:stretch>
        </p:blipFill>
        <p:spPr>
          <a:xfrm>
            <a:off x="8604512" y="1520970"/>
            <a:ext cx="2943636" cy="788481"/>
          </a:xfrm>
          <a:prstGeom prst="rect">
            <a:avLst/>
          </a:prstGeom>
        </p:spPr>
      </p:pic>
      <p:pic>
        <p:nvPicPr>
          <p:cNvPr id="18" name="Picture 17">
            <a:extLst>
              <a:ext uri="{FF2B5EF4-FFF2-40B4-BE49-F238E27FC236}">
                <a16:creationId xmlns:a16="http://schemas.microsoft.com/office/drawing/2014/main" id="{9FD73934-9FFF-54B2-0C1A-A49206599A45}"/>
              </a:ext>
            </a:extLst>
          </p:cNvPr>
          <p:cNvPicPr>
            <a:picLocks noChangeAspect="1"/>
          </p:cNvPicPr>
          <p:nvPr/>
        </p:nvPicPr>
        <p:blipFill>
          <a:blip r:embed="rId11"/>
          <a:stretch>
            <a:fillRect/>
          </a:stretch>
        </p:blipFill>
        <p:spPr>
          <a:xfrm>
            <a:off x="8644850" y="2537932"/>
            <a:ext cx="2300517" cy="523948"/>
          </a:xfrm>
          <a:prstGeom prst="rect">
            <a:avLst/>
          </a:prstGeom>
        </p:spPr>
      </p:pic>
      <p:pic>
        <p:nvPicPr>
          <p:cNvPr id="3078" name="Picture 6">
            <a:extLst>
              <a:ext uri="{FF2B5EF4-FFF2-40B4-BE49-F238E27FC236}">
                <a16:creationId xmlns:a16="http://schemas.microsoft.com/office/drawing/2014/main" id="{C3BF39AB-39AA-C0D4-6F77-284CD562A62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99930" y="3428998"/>
            <a:ext cx="3352800"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864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3" name="Picture 2">
            <a:extLst>
              <a:ext uri="{FF2B5EF4-FFF2-40B4-BE49-F238E27FC236}">
                <a16:creationId xmlns:a16="http://schemas.microsoft.com/office/drawing/2014/main" id="{81DB6F95-0166-D14F-4684-4D49F074D13D}"/>
              </a:ext>
            </a:extLst>
          </p:cNvPr>
          <p:cNvPicPr>
            <a:picLocks noChangeAspect="1"/>
          </p:cNvPicPr>
          <p:nvPr/>
        </p:nvPicPr>
        <p:blipFill>
          <a:blip r:embed="rId2"/>
          <a:stretch>
            <a:fillRect/>
          </a:stretch>
        </p:blipFill>
        <p:spPr>
          <a:xfrm>
            <a:off x="4303058" y="370491"/>
            <a:ext cx="2783541" cy="651485"/>
          </a:xfrm>
          <a:prstGeom prst="rect">
            <a:avLst/>
          </a:prstGeom>
        </p:spPr>
      </p:pic>
      <p:pic>
        <p:nvPicPr>
          <p:cNvPr id="9" name="Picture 8">
            <a:extLst>
              <a:ext uri="{FF2B5EF4-FFF2-40B4-BE49-F238E27FC236}">
                <a16:creationId xmlns:a16="http://schemas.microsoft.com/office/drawing/2014/main" id="{83F0407C-110B-089A-AE8C-07528891FD6C}"/>
              </a:ext>
            </a:extLst>
          </p:cNvPr>
          <p:cNvPicPr>
            <a:picLocks noChangeAspect="1"/>
          </p:cNvPicPr>
          <p:nvPr/>
        </p:nvPicPr>
        <p:blipFill>
          <a:blip r:embed="rId3"/>
          <a:stretch>
            <a:fillRect/>
          </a:stretch>
        </p:blipFill>
        <p:spPr>
          <a:xfrm>
            <a:off x="4914734" y="1021977"/>
            <a:ext cx="1391937" cy="530624"/>
          </a:xfrm>
          <a:prstGeom prst="rect">
            <a:avLst/>
          </a:prstGeom>
        </p:spPr>
      </p:pic>
      <p:pic>
        <p:nvPicPr>
          <p:cNvPr id="4" name="Picture 3">
            <a:extLst>
              <a:ext uri="{FF2B5EF4-FFF2-40B4-BE49-F238E27FC236}">
                <a16:creationId xmlns:a16="http://schemas.microsoft.com/office/drawing/2014/main" id="{0F8407A0-2923-578A-19D7-2B115AB00031}"/>
              </a:ext>
            </a:extLst>
          </p:cNvPr>
          <p:cNvPicPr>
            <a:picLocks noChangeAspect="1"/>
          </p:cNvPicPr>
          <p:nvPr/>
        </p:nvPicPr>
        <p:blipFill>
          <a:blip r:embed="rId4"/>
          <a:stretch>
            <a:fillRect/>
          </a:stretch>
        </p:blipFill>
        <p:spPr>
          <a:xfrm>
            <a:off x="877379" y="1552601"/>
            <a:ext cx="4601217" cy="3658111"/>
          </a:xfrm>
          <a:prstGeom prst="rect">
            <a:avLst/>
          </a:prstGeom>
        </p:spPr>
      </p:pic>
      <p:pic>
        <p:nvPicPr>
          <p:cNvPr id="7" name="Picture 6">
            <a:extLst>
              <a:ext uri="{FF2B5EF4-FFF2-40B4-BE49-F238E27FC236}">
                <a16:creationId xmlns:a16="http://schemas.microsoft.com/office/drawing/2014/main" id="{F5AE7E19-04ED-1070-9316-9329464B1F1A}"/>
              </a:ext>
            </a:extLst>
          </p:cNvPr>
          <p:cNvPicPr>
            <a:picLocks noChangeAspect="1"/>
          </p:cNvPicPr>
          <p:nvPr/>
        </p:nvPicPr>
        <p:blipFill>
          <a:blip r:embed="rId5"/>
          <a:stretch>
            <a:fillRect/>
          </a:stretch>
        </p:blipFill>
        <p:spPr>
          <a:xfrm>
            <a:off x="6477513" y="1571366"/>
            <a:ext cx="4696480" cy="3715268"/>
          </a:xfrm>
          <a:prstGeom prst="rect">
            <a:avLst/>
          </a:prstGeom>
        </p:spPr>
      </p:pic>
    </p:spTree>
    <p:extLst>
      <p:ext uri="{BB962C8B-B14F-4D97-AF65-F5344CB8AC3E}">
        <p14:creationId xmlns:p14="http://schemas.microsoft.com/office/powerpoint/2010/main" val="2270517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11" name="Picture 10">
            <a:extLst>
              <a:ext uri="{FF2B5EF4-FFF2-40B4-BE49-F238E27FC236}">
                <a16:creationId xmlns:a16="http://schemas.microsoft.com/office/drawing/2014/main" id="{C6F65406-9038-1D0F-BF5C-D51F8E18E0DC}"/>
              </a:ext>
            </a:extLst>
          </p:cNvPr>
          <p:cNvPicPr>
            <a:picLocks noChangeAspect="1"/>
          </p:cNvPicPr>
          <p:nvPr/>
        </p:nvPicPr>
        <p:blipFill>
          <a:blip r:embed="rId2"/>
          <a:stretch>
            <a:fillRect/>
          </a:stretch>
        </p:blipFill>
        <p:spPr>
          <a:xfrm>
            <a:off x="4262719" y="457199"/>
            <a:ext cx="3186952" cy="685801"/>
          </a:xfrm>
          <a:prstGeom prst="rect">
            <a:avLst/>
          </a:prstGeom>
        </p:spPr>
      </p:pic>
      <p:pic>
        <p:nvPicPr>
          <p:cNvPr id="4" name="Picture 3">
            <a:extLst>
              <a:ext uri="{FF2B5EF4-FFF2-40B4-BE49-F238E27FC236}">
                <a16:creationId xmlns:a16="http://schemas.microsoft.com/office/drawing/2014/main" id="{D5B12671-08FB-58AE-E457-21216F78E0D1}"/>
              </a:ext>
            </a:extLst>
          </p:cNvPr>
          <p:cNvPicPr>
            <a:picLocks noChangeAspect="1"/>
          </p:cNvPicPr>
          <p:nvPr/>
        </p:nvPicPr>
        <p:blipFill>
          <a:blip r:embed="rId3"/>
          <a:stretch>
            <a:fillRect/>
          </a:stretch>
        </p:blipFill>
        <p:spPr>
          <a:xfrm>
            <a:off x="1586707" y="1285576"/>
            <a:ext cx="8668960" cy="4286848"/>
          </a:xfrm>
          <a:prstGeom prst="rect">
            <a:avLst/>
          </a:prstGeom>
        </p:spPr>
      </p:pic>
      <p:pic>
        <p:nvPicPr>
          <p:cNvPr id="7" name="Picture 6">
            <a:extLst>
              <a:ext uri="{FF2B5EF4-FFF2-40B4-BE49-F238E27FC236}">
                <a16:creationId xmlns:a16="http://schemas.microsoft.com/office/drawing/2014/main" id="{59325AA8-1A09-F144-0B57-0A40BAEFDEAA}"/>
              </a:ext>
            </a:extLst>
          </p:cNvPr>
          <p:cNvPicPr>
            <a:picLocks noChangeAspect="1"/>
          </p:cNvPicPr>
          <p:nvPr/>
        </p:nvPicPr>
        <p:blipFill>
          <a:blip r:embed="rId4"/>
          <a:stretch>
            <a:fillRect/>
          </a:stretch>
        </p:blipFill>
        <p:spPr>
          <a:xfrm>
            <a:off x="1215180" y="5715000"/>
            <a:ext cx="9412013" cy="438211"/>
          </a:xfrm>
          <a:prstGeom prst="rect">
            <a:avLst/>
          </a:prstGeom>
        </p:spPr>
      </p:pic>
    </p:spTree>
    <p:extLst>
      <p:ext uri="{BB962C8B-B14F-4D97-AF65-F5344CB8AC3E}">
        <p14:creationId xmlns:p14="http://schemas.microsoft.com/office/powerpoint/2010/main" val="2088520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15</a:t>
            </a:fld>
            <a:endParaRPr lang="en-US" dirty="0"/>
          </a:p>
        </p:txBody>
      </p:sp>
      <p:pic>
        <p:nvPicPr>
          <p:cNvPr id="4" name="Picture 3">
            <a:extLst>
              <a:ext uri="{FF2B5EF4-FFF2-40B4-BE49-F238E27FC236}">
                <a16:creationId xmlns:a16="http://schemas.microsoft.com/office/drawing/2014/main" id="{26E2595D-853B-741D-51F7-BDE4F926BBF8}"/>
              </a:ext>
            </a:extLst>
          </p:cNvPr>
          <p:cNvPicPr>
            <a:picLocks noChangeAspect="1"/>
          </p:cNvPicPr>
          <p:nvPr/>
        </p:nvPicPr>
        <p:blipFill>
          <a:blip r:embed="rId2"/>
          <a:stretch>
            <a:fillRect/>
          </a:stretch>
        </p:blipFill>
        <p:spPr>
          <a:xfrm>
            <a:off x="4329392" y="594360"/>
            <a:ext cx="2729753" cy="723452"/>
          </a:xfrm>
          <a:prstGeom prst="rect">
            <a:avLst/>
          </a:prstGeom>
        </p:spPr>
      </p:pic>
      <p:pic>
        <p:nvPicPr>
          <p:cNvPr id="8" name="Picture 7">
            <a:extLst>
              <a:ext uri="{FF2B5EF4-FFF2-40B4-BE49-F238E27FC236}">
                <a16:creationId xmlns:a16="http://schemas.microsoft.com/office/drawing/2014/main" id="{4F578615-421B-E515-4BF3-E5473C06BB83}"/>
              </a:ext>
            </a:extLst>
          </p:cNvPr>
          <p:cNvPicPr>
            <a:picLocks noChangeAspect="1"/>
          </p:cNvPicPr>
          <p:nvPr/>
        </p:nvPicPr>
        <p:blipFill>
          <a:blip r:embed="rId3"/>
          <a:stretch>
            <a:fillRect/>
          </a:stretch>
        </p:blipFill>
        <p:spPr>
          <a:xfrm>
            <a:off x="4488381" y="1512195"/>
            <a:ext cx="1924319" cy="552527"/>
          </a:xfrm>
          <a:prstGeom prst="rect">
            <a:avLst/>
          </a:prstGeom>
        </p:spPr>
      </p:pic>
      <p:pic>
        <p:nvPicPr>
          <p:cNvPr id="4098" name="Picture 2">
            <a:extLst>
              <a:ext uri="{FF2B5EF4-FFF2-40B4-BE49-F238E27FC236}">
                <a16:creationId xmlns:a16="http://schemas.microsoft.com/office/drawing/2014/main" id="{4CE0E9E6-FE01-45B9-22A7-D21E83FDD4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8702" y="2223248"/>
            <a:ext cx="7854203" cy="373828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1921B492-A158-6960-611E-1B49DAE020FF}"/>
              </a:ext>
            </a:extLst>
          </p:cNvPr>
          <p:cNvPicPr>
            <a:picLocks noChangeAspect="1"/>
          </p:cNvPicPr>
          <p:nvPr/>
        </p:nvPicPr>
        <p:blipFill>
          <a:blip r:embed="rId5"/>
          <a:stretch>
            <a:fillRect/>
          </a:stretch>
        </p:blipFill>
        <p:spPr>
          <a:xfrm>
            <a:off x="3877498" y="6209852"/>
            <a:ext cx="4248743" cy="438211"/>
          </a:xfrm>
          <a:prstGeom prst="rect">
            <a:avLst/>
          </a:prstGeom>
        </p:spPr>
      </p:pic>
    </p:spTree>
    <p:extLst>
      <p:ext uri="{BB962C8B-B14F-4D97-AF65-F5344CB8AC3E}">
        <p14:creationId xmlns:p14="http://schemas.microsoft.com/office/powerpoint/2010/main" val="4028634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349624"/>
            <a:ext cx="10671048" cy="900952"/>
          </a:xfrm>
        </p:spPr>
        <p:txBody>
          <a:bodyPr/>
          <a:lstStyle/>
          <a:p>
            <a:r>
              <a:rPr lang="en-IN" b="1" i="0" dirty="0">
                <a:effectLst/>
                <a:latin typeface="-apple-system"/>
              </a:rPr>
              <a:t>Checking Correlation</a:t>
            </a:r>
          </a:p>
        </p:txBody>
      </p:sp>
      <p:graphicFrame>
        <p:nvGraphicFramePr>
          <p:cNvPr id="6" name="Table 4">
            <a:extLst>
              <a:ext uri="{FF2B5EF4-FFF2-40B4-BE49-F238E27FC236}">
                <a16:creationId xmlns:a16="http://schemas.microsoft.com/office/drawing/2014/main" id="{79EF5781-BC28-8985-5B31-9C1D072AB990}"/>
              </a:ext>
            </a:extLst>
          </p:cNvPr>
          <p:cNvGraphicFramePr>
            <a:graphicFrameLocks noGrp="1"/>
          </p:cNvGraphicFramePr>
          <p:nvPr>
            <p:ph sz="half" idx="1"/>
            <p:extLst>
              <p:ext uri="{D42A27DB-BD31-4B8C-83A1-F6EECF244321}">
                <p14:modId xmlns:p14="http://schemas.microsoft.com/office/powerpoint/2010/main" val="1068044784"/>
              </p:ext>
            </p:extLst>
          </p:nvPr>
        </p:nvGraphicFramePr>
        <p:xfrm>
          <a:off x="1038214" y="1076984"/>
          <a:ext cx="10400930" cy="1314634"/>
        </p:xfrm>
        <a:graphic>
          <a:graphicData uri="http://schemas.openxmlformats.org/drawingml/2006/table">
            <a:tbl>
              <a:tblPr firstRow="1" bandRow="1">
                <a:tableStyleId>{5C22544A-7EE6-4342-B048-85BDC9FD1C3A}</a:tableStyleId>
              </a:tblPr>
              <a:tblGrid>
                <a:gridCol w="10400930">
                  <a:extLst>
                    <a:ext uri="{9D8B030D-6E8A-4147-A177-3AD203B41FA5}">
                      <a16:colId xmlns:a16="http://schemas.microsoft.com/office/drawing/2014/main" val="1689330750"/>
                    </a:ext>
                  </a:extLst>
                </a:gridCol>
              </a:tblGrid>
              <a:tr h="1314634">
                <a:tc>
                  <a:txBody>
                    <a:bodyPr/>
                    <a:lstStyle/>
                    <a:p>
                      <a:pPr marL="342900" indent="-342900" algn="l">
                        <a:buFont typeface="Arial" panose="020B0604020202020204" pitchFamily="34" charset="0"/>
                        <a:buChar char="•"/>
                      </a:pPr>
                      <a:r>
                        <a:rPr lang="en-US" sz="1800" b="0" i="0" kern="1200" dirty="0">
                          <a:solidFill>
                            <a:schemeClr val="tx1"/>
                          </a:solidFill>
                          <a:effectLst/>
                          <a:latin typeface="+mn-lt"/>
                          <a:ea typeface="+mn-ea"/>
                          <a:cs typeface="+mn-cs"/>
                        </a:rPr>
                        <a:t>Correlation is checked for relation between features. </a:t>
                      </a:r>
                    </a:p>
                    <a:p>
                      <a:pPr marL="342900" indent="-342900" algn="l">
                        <a:buFont typeface="Arial" panose="020B0604020202020204" pitchFamily="34" charset="0"/>
                        <a:buChar char="•"/>
                      </a:pPr>
                      <a:r>
                        <a:rPr lang="en-US" sz="1800" b="0" i="0" kern="1200" dirty="0">
                          <a:solidFill>
                            <a:schemeClr val="tx1"/>
                          </a:solidFill>
                          <a:effectLst/>
                          <a:latin typeface="+mn-lt"/>
                          <a:ea typeface="+mn-ea"/>
                          <a:cs typeface="+mn-cs"/>
                        </a:rPr>
                        <a:t>Also Checked through Visualization (</a:t>
                      </a:r>
                      <a:r>
                        <a:rPr lang="en-US" sz="1800" b="0" i="0" kern="1200" dirty="0" err="1">
                          <a:solidFill>
                            <a:schemeClr val="tx1"/>
                          </a:solidFill>
                          <a:effectLst/>
                          <a:latin typeface="+mn-lt"/>
                          <a:ea typeface="+mn-ea"/>
                          <a:cs typeface="+mn-cs"/>
                        </a:rPr>
                        <a:t>HeatMap</a:t>
                      </a:r>
                      <a:r>
                        <a:rPr lang="en-US" sz="1800" b="0" i="0" kern="1200" dirty="0">
                          <a:solidFill>
                            <a:schemeClr val="tx1"/>
                          </a:solidFill>
                          <a:effectLst/>
                          <a:latin typeface="+mn-lt"/>
                          <a:ea typeface="+mn-ea"/>
                          <a:cs typeface="+mn-cs"/>
                        </a:rPr>
                        <a:t>)</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16</a:t>
            </a:fld>
            <a:endParaRPr lang="en-US" dirty="0"/>
          </a:p>
        </p:txBody>
      </p:sp>
      <p:pic>
        <p:nvPicPr>
          <p:cNvPr id="4" name="Picture 3">
            <a:extLst>
              <a:ext uri="{FF2B5EF4-FFF2-40B4-BE49-F238E27FC236}">
                <a16:creationId xmlns:a16="http://schemas.microsoft.com/office/drawing/2014/main" id="{D5895F77-92E8-DB80-46D9-32B33EB5CBDD}"/>
              </a:ext>
            </a:extLst>
          </p:cNvPr>
          <p:cNvPicPr>
            <a:picLocks noChangeAspect="1"/>
          </p:cNvPicPr>
          <p:nvPr/>
        </p:nvPicPr>
        <p:blipFill>
          <a:blip r:embed="rId2"/>
          <a:stretch>
            <a:fillRect/>
          </a:stretch>
        </p:blipFill>
        <p:spPr>
          <a:xfrm>
            <a:off x="2931460" y="2856774"/>
            <a:ext cx="6037728" cy="2737202"/>
          </a:xfrm>
          <a:prstGeom prst="rect">
            <a:avLst/>
          </a:prstGeom>
        </p:spPr>
      </p:pic>
    </p:spTree>
    <p:extLst>
      <p:ext uri="{BB962C8B-B14F-4D97-AF65-F5344CB8AC3E}">
        <p14:creationId xmlns:p14="http://schemas.microsoft.com/office/powerpoint/2010/main" val="3270869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17</a:t>
            </a:fld>
            <a:endParaRPr lang="en-US" dirty="0"/>
          </a:p>
        </p:txBody>
      </p:sp>
      <p:pic>
        <p:nvPicPr>
          <p:cNvPr id="2" name="Picture 1">
            <a:extLst>
              <a:ext uri="{FF2B5EF4-FFF2-40B4-BE49-F238E27FC236}">
                <a16:creationId xmlns:a16="http://schemas.microsoft.com/office/drawing/2014/main" id="{82A8D22A-F9A9-61BF-BF61-7ADE07D9E3FE}"/>
              </a:ext>
            </a:extLst>
          </p:cNvPr>
          <p:cNvPicPr>
            <a:picLocks noChangeAspect="1"/>
          </p:cNvPicPr>
          <p:nvPr/>
        </p:nvPicPr>
        <p:blipFill>
          <a:blip r:embed="rId2"/>
          <a:stretch>
            <a:fillRect/>
          </a:stretch>
        </p:blipFill>
        <p:spPr>
          <a:xfrm>
            <a:off x="3339230" y="1054868"/>
            <a:ext cx="5782482" cy="1114581"/>
          </a:xfrm>
          <a:prstGeom prst="rect">
            <a:avLst/>
          </a:prstGeom>
        </p:spPr>
      </p:pic>
      <p:pic>
        <p:nvPicPr>
          <p:cNvPr id="5122" name="Picture 2">
            <a:extLst>
              <a:ext uri="{FF2B5EF4-FFF2-40B4-BE49-F238E27FC236}">
                <a16:creationId xmlns:a16="http://schemas.microsoft.com/office/drawing/2014/main" id="{53CBAEA1-29DF-1D5A-8494-F50E980791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488" y="2599775"/>
            <a:ext cx="8201025"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854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60FBD-DBF8-72A7-4ABF-EE419141049D}"/>
              </a:ext>
            </a:extLst>
          </p:cNvPr>
          <p:cNvSpPr>
            <a:spLocks noGrp="1"/>
          </p:cNvSpPr>
          <p:nvPr>
            <p:ph type="sldNum" sz="quarter" idx="12"/>
          </p:nvPr>
        </p:nvSpPr>
        <p:spPr/>
        <p:txBody>
          <a:bodyPr/>
          <a:lstStyle/>
          <a:p>
            <a:fld id="{48F63A3B-78C7-47BE-AE5E-E10140E04643}" type="slidenum">
              <a:rPr lang="en-US" smtClean="0"/>
              <a:t>18</a:t>
            </a:fld>
            <a:endParaRPr lang="en-US" dirty="0"/>
          </a:p>
        </p:txBody>
      </p:sp>
      <p:pic>
        <p:nvPicPr>
          <p:cNvPr id="4" name="Picture 3">
            <a:extLst>
              <a:ext uri="{FF2B5EF4-FFF2-40B4-BE49-F238E27FC236}">
                <a16:creationId xmlns:a16="http://schemas.microsoft.com/office/drawing/2014/main" id="{5A4C67FD-975D-B86C-1EA6-9871155AF93F}"/>
              </a:ext>
            </a:extLst>
          </p:cNvPr>
          <p:cNvPicPr>
            <a:picLocks noChangeAspect="1"/>
          </p:cNvPicPr>
          <p:nvPr/>
        </p:nvPicPr>
        <p:blipFill>
          <a:blip r:embed="rId2"/>
          <a:stretch>
            <a:fillRect/>
          </a:stretch>
        </p:blipFill>
        <p:spPr>
          <a:xfrm>
            <a:off x="2514600" y="1635358"/>
            <a:ext cx="6801299" cy="2412206"/>
          </a:xfrm>
          <a:prstGeom prst="rect">
            <a:avLst/>
          </a:prstGeom>
        </p:spPr>
      </p:pic>
    </p:spTree>
    <p:extLst>
      <p:ext uri="{BB962C8B-B14F-4D97-AF65-F5344CB8AC3E}">
        <p14:creationId xmlns:p14="http://schemas.microsoft.com/office/powerpoint/2010/main" val="148612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19</a:t>
            </a:fld>
            <a:endParaRPr lang="en-US" dirty="0"/>
          </a:p>
        </p:txBody>
      </p:sp>
      <p:pic>
        <p:nvPicPr>
          <p:cNvPr id="5" name="Picture 4">
            <a:extLst>
              <a:ext uri="{FF2B5EF4-FFF2-40B4-BE49-F238E27FC236}">
                <a16:creationId xmlns:a16="http://schemas.microsoft.com/office/drawing/2014/main" id="{3D597F7B-B438-B47B-480C-905E58694845}"/>
              </a:ext>
            </a:extLst>
          </p:cNvPr>
          <p:cNvPicPr>
            <a:picLocks noChangeAspect="1"/>
          </p:cNvPicPr>
          <p:nvPr/>
        </p:nvPicPr>
        <p:blipFill>
          <a:blip r:embed="rId2"/>
          <a:stretch>
            <a:fillRect/>
          </a:stretch>
        </p:blipFill>
        <p:spPr>
          <a:xfrm>
            <a:off x="3642540" y="283927"/>
            <a:ext cx="4492931" cy="906672"/>
          </a:xfrm>
          <a:prstGeom prst="rect">
            <a:avLst/>
          </a:prstGeom>
        </p:spPr>
      </p:pic>
      <p:pic>
        <p:nvPicPr>
          <p:cNvPr id="4" name="Picture 3">
            <a:extLst>
              <a:ext uri="{FF2B5EF4-FFF2-40B4-BE49-F238E27FC236}">
                <a16:creationId xmlns:a16="http://schemas.microsoft.com/office/drawing/2014/main" id="{75071456-DB28-FA4F-BFDA-5B88BC6641EA}"/>
              </a:ext>
            </a:extLst>
          </p:cNvPr>
          <p:cNvPicPr>
            <a:picLocks noChangeAspect="1"/>
          </p:cNvPicPr>
          <p:nvPr/>
        </p:nvPicPr>
        <p:blipFill>
          <a:blip r:embed="rId3"/>
          <a:stretch>
            <a:fillRect/>
          </a:stretch>
        </p:blipFill>
        <p:spPr>
          <a:xfrm>
            <a:off x="4182036" y="1190599"/>
            <a:ext cx="2449188" cy="651648"/>
          </a:xfrm>
          <a:prstGeom prst="rect">
            <a:avLst/>
          </a:prstGeom>
        </p:spPr>
      </p:pic>
      <p:pic>
        <p:nvPicPr>
          <p:cNvPr id="12" name="Picture 11">
            <a:extLst>
              <a:ext uri="{FF2B5EF4-FFF2-40B4-BE49-F238E27FC236}">
                <a16:creationId xmlns:a16="http://schemas.microsoft.com/office/drawing/2014/main" id="{3C123B87-72C0-D631-C99C-7257916067C9}"/>
              </a:ext>
            </a:extLst>
          </p:cNvPr>
          <p:cNvPicPr>
            <a:picLocks noChangeAspect="1"/>
          </p:cNvPicPr>
          <p:nvPr/>
        </p:nvPicPr>
        <p:blipFill>
          <a:blip r:embed="rId4"/>
          <a:stretch>
            <a:fillRect/>
          </a:stretch>
        </p:blipFill>
        <p:spPr>
          <a:xfrm>
            <a:off x="1513835" y="1842247"/>
            <a:ext cx="9164329" cy="4467849"/>
          </a:xfrm>
          <a:prstGeom prst="rect">
            <a:avLst/>
          </a:prstGeom>
        </p:spPr>
      </p:pic>
    </p:spTree>
    <p:extLst>
      <p:ext uri="{BB962C8B-B14F-4D97-AF65-F5344CB8AC3E}">
        <p14:creationId xmlns:p14="http://schemas.microsoft.com/office/powerpoint/2010/main" val="3875231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351698" y="718611"/>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486707"/>
            <a:ext cx="5693664" cy="5169587"/>
          </a:xfrm>
        </p:spPr>
        <p:txBody>
          <a:bodyPr/>
          <a:lstStyle/>
          <a:p>
            <a:pPr marL="342900" indent="-342900">
              <a:buFont typeface="Wingdings" panose="05000000000000000000" pitchFamily="2" charset="2"/>
              <a:buChar char="§"/>
            </a:pPr>
            <a:r>
              <a:rPr lang="en-US" sz="2000" dirty="0"/>
              <a:t>Introduction​</a:t>
            </a:r>
          </a:p>
          <a:p>
            <a:pPr marL="342900" indent="-342900">
              <a:buFont typeface="Wingdings" panose="05000000000000000000" pitchFamily="2" charset="2"/>
              <a:buChar char="§"/>
            </a:pPr>
            <a:r>
              <a:rPr lang="en-US" sz="2000" dirty="0"/>
              <a:t>Problem Statement</a:t>
            </a:r>
          </a:p>
          <a:p>
            <a:pPr marL="342900" indent="-342900">
              <a:buFont typeface="Wingdings" panose="05000000000000000000" pitchFamily="2" charset="2"/>
              <a:buChar char="§"/>
            </a:pPr>
            <a:r>
              <a:rPr lang="en-US" sz="2000" dirty="0"/>
              <a:t>Business Goal</a:t>
            </a:r>
          </a:p>
          <a:p>
            <a:pPr marL="342900" indent="-342900">
              <a:buFont typeface="Wingdings" panose="05000000000000000000" pitchFamily="2" charset="2"/>
              <a:buChar char="§"/>
            </a:pPr>
            <a:r>
              <a:rPr lang="en-US" sz="2000" dirty="0"/>
              <a:t>Technical Requirement</a:t>
            </a:r>
          </a:p>
          <a:p>
            <a:pPr marL="342900" indent="-342900">
              <a:buFont typeface="Wingdings" panose="05000000000000000000" pitchFamily="2" charset="2"/>
              <a:buChar char="§"/>
            </a:pPr>
            <a:r>
              <a:rPr lang="en-US" sz="2000" dirty="0"/>
              <a:t>Exploratory Data Analysis (EDA)</a:t>
            </a:r>
          </a:p>
          <a:p>
            <a:pPr marL="342900" indent="-342900">
              <a:buFont typeface="Wingdings" panose="05000000000000000000" pitchFamily="2" charset="2"/>
              <a:buChar char="§"/>
            </a:pPr>
            <a:r>
              <a:rPr lang="en-US" sz="2000" dirty="0"/>
              <a:t>Data Cleaning </a:t>
            </a:r>
          </a:p>
          <a:p>
            <a:pPr marL="342900" indent="-342900">
              <a:buFont typeface="Wingdings" panose="05000000000000000000" pitchFamily="2" charset="2"/>
              <a:buChar char="§"/>
            </a:pPr>
            <a:r>
              <a:rPr lang="en-US" sz="2000" dirty="0"/>
              <a:t>Visualization </a:t>
            </a:r>
          </a:p>
          <a:p>
            <a:pPr marL="342900" indent="-342900">
              <a:buFont typeface="Wingdings" panose="05000000000000000000" pitchFamily="2" charset="2"/>
              <a:buChar char="§"/>
            </a:pPr>
            <a:r>
              <a:rPr lang="en-US" sz="2000" dirty="0"/>
              <a:t>Data Pre-Processing</a:t>
            </a:r>
          </a:p>
          <a:p>
            <a:pPr marL="342900" indent="-342900">
              <a:buFont typeface="Wingdings" panose="05000000000000000000" pitchFamily="2" charset="2"/>
              <a:buChar char="§"/>
            </a:pPr>
            <a:r>
              <a:rPr lang="en-US" sz="2000" dirty="0"/>
              <a:t>Build Model </a:t>
            </a:r>
          </a:p>
          <a:p>
            <a:pPr marL="342900" indent="-342900">
              <a:buFont typeface="Wingdings" panose="05000000000000000000" pitchFamily="2" charset="2"/>
              <a:buChar char="§"/>
            </a:pPr>
            <a:r>
              <a:rPr lang="en-US" sz="2000" dirty="0"/>
              <a:t>Saved Best Model</a:t>
            </a:r>
          </a:p>
          <a:p>
            <a:pPr marL="342900" indent="-342900">
              <a:buFont typeface="Wingdings" panose="05000000000000000000" pitchFamily="2" charset="2"/>
              <a:buChar char="§"/>
            </a:pPr>
            <a:r>
              <a:rPr lang="en-US" sz="2000" dirty="0"/>
              <a:t>Summary​</a:t>
            </a:r>
          </a:p>
          <a:p>
            <a:endParaRPr lang="en-US" sz="2000"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20</a:t>
            </a:fld>
            <a:endParaRPr lang="en-US" dirty="0"/>
          </a:p>
        </p:txBody>
      </p:sp>
      <p:pic>
        <p:nvPicPr>
          <p:cNvPr id="6" name="Picture 5">
            <a:extLst>
              <a:ext uri="{FF2B5EF4-FFF2-40B4-BE49-F238E27FC236}">
                <a16:creationId xmlns:a16="http://schemas.microsoft.com/office/drawing/2014/main" id="{F43CD1C8-C257-2337-0A6B-6BC555A64020}"/>
              </a:ext>
            </a:extLst>
          </p:cNvPr>
          <p:cNvPicPr>
            <a:picLocks noChangeAspect="1"/>
          </p:cNvPicPr>
          <p:nvPr/>
        </p:nvPicPr>
        <p:blipFill>
          <a:blip r:embed="rId2"/>
          <a:stretch>
            <a:fillRect/>
          </a:stretch>
        </p:blipFill>
        <p:spPr>
          <a:xfrm>
            <a:off x="989951" y="1065007"/>
            <a:ext cx="9297698" cy="3877216"/>
          </a:xfrm>
          <a:prstGeom prst="rect">
            <a:avLst/>
          </a:prstGeom>
        </p:spPr>
      </p:pic>
    </p:spTree>
    <p:extLst>
      <p:ext uri="{BB962C8B-B14F-4D97-AF65-F5344CB8AC3E}">
        <p14:creationId xmlns:p14="http://schemas.microsoft.com/office/powerpoint/2010/main" val="3930478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21</a:t>
            </a:fld>
            <a:endParaRPr lang="en-US" dirty="0"/>
          </a:p>
        </p:txBody>
      </p:sp>
      <p:pic>
        <p:nvPicPr>
          <p:cNvPr id="3" name="Picture 2">
            <a:extLst>
              <a:ext uri="{FF2B5EF4-FFF2-40B4-BE49-F238E27FC236}">
                <a16:creationId xmlns:a16="http://schemas.microsoft.com/office/drawing/2014/main" id="{CF593EB0-CB32-944A-FE11-1AD5D039A6CB}"/>
              </a:ext>
            </a:extLst>
          </p:cNvPr>
          <p:cNvPicPr>
            <a:picLocks noChangeAspect="1"/>
          </p:cNvPicPr>
          <p:nvPr/>
        </p:nvPicPr>
        <p:blipFill>
          <a:blip r:embed="rId2"/>
          <a:stretch>
            <a:fillRect/>
          </a:stretch>
        </p:blipFill>
        <p:spPr>
          <a:xfrm>
            <a:off x="1049928" y="594360"/>
            <a:ext cx="8935697" cy="3343742"/>
          </a:xfrm>
          <a:prstGeom prst="rect">
            <a:avLst/>
          </a:prstGeom>
        </p:spPr>
      </p:pic>
      <p:pic>
        <p:nvPicPr>
          <p:cNvPr id="5" name="Picture 4">
            <a:extLst>
              <a:ext uri="{FF2B5EF4-FFF2-40B4-BE49-F238E27FC236}">
                <a16:creationId xmlns:a16="http://schemas.microsoft.com/office/drawing/2014/main" id="{3FD4F8E5-6134-4226-0310-956D3C435A9A}"/>
              </a:ext>
            </a:extLst>
          </p:cNvPr>
          <p:cNvPicPr>
            <a:picLocks noChangeAspect="1"/>
          </p:cNvPicPr>
          <p:nvPr/>
        </p:nvPicPr>
        <p:blipFill>
          <a:blip r:embed="rId3"/>
          <a:stretch>
            <a:fillRect/>
          </a:stretch>
        </p:blipFill>
        <p:spPr>
          <a:xfrm>
            <a:off x="1049928" y="4038461"/>
            <a:ext cx="8935697" cy="1981477"/>
          </a:xfrm>
          <a:prstGeom prst="rect">
            <a:avLst/>
          </a:prstGeom>
        </p:spPr>
      </p:pic>
    </p:spTree>
    <p:extLst>
      <p:ext uri="{BB962C8B-B14F-4D97-AF65-F5344CB8AC3E}">
        <p14:creationId xmlns:p14="http://schemas.microsoft.com/office/powerpoint/2010/main" val="2451481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22</a:t>
            </a:fld>
            <a:endParaRPr lang="en-US" dirty="0"/>
          </a:p>
        </p:txBody>
      </p:sp>
      <p:pic>
        <p:nvPicPr>
          <p:cNvPr id="4" name="Picture 3">
            <a:extLst>
              <a:ext uri="{FF2B5EF4-FFF2-40B4-BE49-F238E27FC236}">
                <a16:creationId xmlns:a16="http://schemas.microsoft.com/office/drawing/2014/main" id="{0F48F0C7-733F-6954-C32B-D1204DDE9FE0}"/>
              </a:ext>
            </a:extLst>
          </p:cNvPr>
          <p:cNvPicPr>
            <a:picLocks noChangeAspect="1"/>
          </p:cNvPicPr>
          <p:nvPr/>
        </p:nvPicPr>
        <p:blipFill>
          <a:blip r:embed="rId2"/>
          <a:stretch>
            <a:fillRect/>
          </a:stretch>
        </p:blipFill>
        <p:spPr>
          <a:xfrm>
            <a:off x="699300" y="594360"/>
            <a:ext cx="5396700" cy="2029108"/>
          </a:xfrm>
          <a:prstGeom prst="rect">
            <a:avLst/>
          </a:prstGeom>
        </p:spPr>
      </p:pic>
      <p:pic>
        <p:nvPicPr>
          <p:cNvPr id="6146" name="Picture 2">
            <a:extLst>
              <a:ext uri="{FF2B5EF4-FFF2-40B4-BE49-F238E27FC236}">
                <a16:creationId xmlns:a16="http://schemas.microsoft.com/office/drawing/2014/main" id="{DF370F2B-0105-3189-E347-CE88100D2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300" y="2958182"/>
            <a:ext cx="5396700" cy="344261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E5210C33-5FCB-247D-D905-31688DD664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3580" y="2958183"/>
            <a:ext cx="5275020" cy="344261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59D694AD-58A5-A7E3-8379-2D0781389C61}"/>
              </a:ext>
            </a:extLst>
          </p:cNvPr>
          <p:cNvPicPr>
            <a:picLocks noChangeAspect="1"/>
          </p:cNvPicPr>
          <p:nvPr/>
        </p:nvPicPr>
        <p:blipFill>
          <a:blip r:embed="rId5"/>
          <a:stretch>
            <a:fillRect/>
          </a:stretch>
        </p:blipFill>
        <p:spPr>
          <a:xfrm>
            <a:off x="6152033" y="594360"/>
            <a:ext cx="5780887" cy="2048161"/>
          </a:xfrm>
          <a:prstGeom prst="rect">
            <a:avLst/>
          </a:prstGeom>
        </p:spPr>
      </p:pic>
    </p:spTree>
    <p:extLst>
      <p:ext uri="{BB962C8B-B14F-4D97-AF65-F5344CB8AC3E}">
        <p14:creationId xmlns:p14="http://schemas.microsoft.com/office/powerpoint/2010/main" val="3393514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B9482A7-1662-C1D3-6D75-9930EDBF903E}"/>
              </a:ext>
            </a:extLst>
          </p:cNvPr>
          <p:cNvSpPr>
            <a:spLocks noGrp="1"/>
          </p:cNvSpPr>
          <p:nvPr>
            <p:ph type="sldNum" sz="quarter" idx="12"/>
          </p:nvPr>
        </p:nvSpPr>
        <p:spPr/>
        <p:txBody>
          <a:bodyPr/>
          <a:lstStyle/>
          <a:p>
            <a:fld id="{48F63A3B-78C7-47BE-AE5E-E10140E04643}" type="slidenum">
              <a:rPr lang="en-US" smtClean="0"/>
              <a:t>23</a:t>
            </a:fld>
            <a:endParaRPr lang="en-US" dirty="0"/>
          </a:p>
        </p:txBody>
      </p:sp>
      <p:pic>
        <p:nvPicPr>
          <p:cNvPr id="4" name="Picture 3">
            <a:extLst>
              <a:ext uri="{FF2B5EF4-FFF2-40B4-BE49-F238E27FC236}">
                <a16:creationId xmlns:a16="http://schemas.microsoft.com/office/drawing/2014/main" id="{84946A2E-91B1-14DF-2295-43386A4D885B}"/>
              </a:ext>
            </a:extLst>
          </p:cNvPr>
          <p:cNvPicPr>
            <a:picLocks noChangeAspect="1"/>
          </p:cNvPicPr>
          <p:nvPr/>
        </p:nvPicPr>
        <p:blipFill>
          <a:blip r:embed="rId2"/>
          <a:stretch>
            <a:fillRect/>
          </a:stretch>
        </p:blipFill>
        <p:spPr>
          <a:xfrm>
            <a:off x="1418859" y="771861"/>
            <a:ext cx="5239481" cy="1352739"/>
          </a:xfrm>
          <a:prstGeom prst="rect">
            <a:avLst/>
          </a:prstGeom>
        </p:spPr>
      </p:pic>
      <p:pic>
        <p:nvPicPr>
          <p:cNvPr id="8" name="Picture 7">
            <a:extLst>
              <a:ext uri="{FF2B5EF4-FFF2-40B4-BE49-F238E27FC236}">
                <a16:creationId xmlns:a16="http://schemas.microsoft.com/office/drawing/2014/main" id="{CD87A978-346D-7974-5EE9-3E459E22E81B}"/>
              </a:ext>
            </a:extLst>
          </p:cNvPr>
          <p:cNvPicPr>
            <a:picLocks noChangeAspect="1"/>
          </p:cNvPicPr>
          <p:nvPr/>
        </p:nvPicPr>
        <p:blipFill>
          <a:blip r:embed="rId3"/>
          <a:stretch>
            <a:fillRect/>
          </a:stretch>
        </p:blipFill>
        <p:spPr>
          <a:xfrm>
            <a:off x="1418859" y="2235003"/>
            <a:ext cx="8697539" cy="4163006"/>
          </a:xfrm>
          <a:prstGeom prst="rect">
            <a:avLst/>
          </a:prstGeom>
        </p:spPr>
      </p:pic>
    </p:spTree>
    <p:extLst>
      <p:ext uri="{BB962C8B-B14F-4D97-AF65-F5344CB8AC3E}">
        <p14:creationId xmlns:p14="http://schemas.microsoft.com/office/powerpoint/2010/main" val="525936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B9482A7-1662-C1D3-6D75-9930EDBF903E}"/>
              </a:ext>
            </a:extLst>
          </p:cNvPr>
          <p:cNvSpPr>
            <a:spLocks noGrp="1"/>
          </p:cNvSpPr>
          <p:nvPr>
            <p:ph type="sldNum" sz="quarter" idx="12"/>
          </p:nvPr>
        </p:nvSpPr>
        <p:spPr/>
        <p:txBody>
          <a:bodyPr/>
          <a:lstStyle/>
          <a:p>
            <a:fld id="{48F63A3B-78C7-47BE-AE5E-E10140E04643}" type="slidenum">
              <a:rPr lang="en-US" smtClean="0"/>
              <a:t>24</a:t>
            </a:fld>
            <a:endParaRPr lang="en-US" dirty="0"/>
          </a:p>
        </p:txBody>
      </p:sp>
      <p:pic>
        <p:nvPicPr>
          <p:cNvPr id="3" name="Picture 2">
            <a:extLst>
              <a:ext uri="{FF2B5EF4-FFF2-40B4-BE49-F238E27FC236}">
                <a16:creationId xmlns:a16="http://schemas.microsoft.com/office/drawing/2014/main" id="{1D0781B7-B7C9-287F-BC5B-10F4631EFAB3}"/>
              </a:ext>
            </a:extLst>
          </p:cNvPr>
          <p:cNvPicPr>
            <a:picLocks noChangeAspect="1"/>
          </p:cNvPicPr>
          <p:nvPr/>
        </p:nvPicPr>
        <p:blipFill>
          <a:blip r:embed="rId2"/>
          <a:stretch>
            <a:fillRect/>
          </a:stretch>
        </p:blipFill>
        <p:spPr>
          <a:xfrm>
            <a:off x="919378" y="594360"/>
            <a:ext cx="8954750" cy="4382112"/>
          </a:xfrm>
          <a:prstGeom prst="rect">
            <a:avLst/>
          </a:prstGeom>
        </p:spPr>
      </p:pic>
      <p:pic>
        <p:nvPicPr>
          <p:cNvPr id="6" name="Picture 5">
            <a:extLst>
              <a:ext uri="{FF2B5EF4-FFF2-40B4-BE49-F238E27FC236}">
                <a16:creationId xmlns:a16="http://schemas.microsoft.com/office/drawing/2014/main" id="{FF87223A-B6C5-94AA-2409-FA157DE6B9CC}"/>
              </a:ext>
            </a:extLst>
          </p:cNvPr>
          <p:cNvPicPr>
            <a:picLocks noChangeAspect="1"/>
          </p:cNvPicPr>
          <p:nvPr/>
        </p:nvPicPr>
        <p:blipFill>
          <a:blip r:embed="rId3"/>
          <a:stretch>
            <a:fillRect/>
          </a:stretch>
        </p:blipFill>
        <p:spPr>
          <a:xfrm>
            <a:off x="919378" y="4976472"/>
            <a:ext cx="4391638" cy="1600423"/>
          </a:xfrm>
          <a:prstGeom prst="rect">
            <a:avLst/>
          </a:prstGeom>
        </p:spPr>
      </p:pic>
      <p:pic>
        <p:nvPicPr>
          <p:cNvPr id="8" name="Picture 7">
            <a:extLst>
              <a:ext uri="{FF2B5EF4-FFF2-40B4-BE49-F238E27FC236}">
                <a16:creationId xmlns:a16="http://schemas.microsoft.com/office/drawing/2014/main" id="{AC99E61D-0492-7B93-03E0-C956F8B7EB9B}"/>
              </a:ext>
            </a:extLst>
          </p:cNvPr>
          <p:cNvPicPr>
            <a:picLocks noChangeAspect="1"/>
          </p:cNvPicPr>
          <p:nvPr/>
        </p:nvPicPr>
        <p:blipFill>
          <a:blip r:embed="rId4"/>
          <a:stretch>
            <a:fillRect/>
          </a:stretch>
        </p:blipFill>
        <p:spPr>
          <a:xfrm>
            <a:off x="5756167" y="5115133"/>
            <a:ext cx="4229690" cy="1038370"/>
          </a:xfrm>
          <a:prstGeom prst="rect">
            <a:avLst/>
          </a:prstGeom>
        </p:spPr>
      </p:pic>
    </p:spTree>
    <p:extLst>
      <p:ext uri="{BB962C8B-B14F-4D97-AF65-F5344CB8AC3E}">
        <p14:creationId xmlns:p14="http://schemas.microsoft.com/office/powerpoint/2010/main" val="1828580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25</a:t>
            </a:fld>
            <a:endParaRPr lang="en-US" dirty="0"/>
          </a:p>
        </p:txBody>
      </p:sp>
      <p:pic>
        <p:nvPicPr>
          <p:cNvPr id="10" name="Picture 9">
            <a:extLst>
              <a:ext uri="{FF2B5EF4-FFF2-40B4-BE49-F238E27FC236}">
                <a16:creationId xmlns:a16="http://schemas.microsoft.com/office/drawing/2014/main" id="{CFD2881F-2EBE-927D-02D3-33264552703E}"/>
              </a:ext>
            </a:extLst>
          </p:cNvPr>
          <p:cNvPicPr>
            <a:picLocks noChangeAspect="1"/>
          </p:cNvPicPr>
          <p:nvPr/>
        </p:nvPicPr>
        <p:blipFill>
          <a:blip r:embed="rId2"/>
          <a:stretch>
            <a:fillRect/>
          </a:stretch>
        </p:blipFill>
        <p:spPr>
          <a:xfrm>
            <a:off x="1442388" y="1358153"/>
            <a:ext cx="9307224" cy="3823691"/>
          </a:xfrm>
          <a:prstGeom prst="rect">
            <a:avLst/>
          </a:prstGeom>
        </p:spPr>
      </p:pic>
    </p:spTree>
    <p:extLst>
      <p:ext uri="{BB962C8B-B14F-4D97-AF65-F5344CB8AC3E}">
        <p14:creationId xmlns:p14="http://schemas.microsoft.com/office/powerpoint/2010/main" val="3278032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26</a:t>
            </a:fld>
            <a:endParaRPr lang="en-US" dirty="0"/>
          </a:p>
        </p:txBody>
      </p:sp>
      <p:pic>
        <p:nvPicPr>
          <p:cNvPr id="3" name="Picture 2">
            <a:extLst>
              <a:ext uri="{FF2B5EF4-FFF2-40B4-BE49-F238E27FC236}">
                <a16:creationId xmlns:a16="http://schemas.microsoft.com/office/drawing/2014/main" id="{FFE4634E-D082-3D79-34ED-0AF0DE615314}"/>
              </a:ext>
            </a:extLst>
          </p:cNvPr>
          <p:cNvPicPr>
            <a:picLocks noChangeAspect="1"/>
          </p:cNvPicPr>
          <p:nvPr/>
        </p:nvPicPr>
        <p:blipFill>
          <a:blip r:embed="rId2"/>
          <a:stretch>
            <a:fillRect/>
          </a:stretch>
        </p:blipFill>
        <p:spPr>
          <a:xfrm>
            <a:off x="3338127" y="1371313"/>
            <a:ext cx="5515745" cy="4115374"/>
          </a:xfrm>
          <a:prstGeom prst="rect">
            <a:avLst/>
          </a:prstGeom>
        </p:spPr>
      </p:pic>
    </p:spTree>
    <p:extLst>
      <p:ext uri="{BB962C8B-B14F-4D97-AF65-F5344CB8AC3E}">
        <p14:creationId xmlns:p14="http://schemas.microsoft.com/office/powerpoint/2010/main" val="23506384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27</a:t>
            </a:fld>
            <a:endParaRPr lang="en-US" dirty="0"/>
          </a:p>
        </p:txBody>
      </p:sp>
      <p:pic>
        <p:nvPicPr>
          <p:cNvPr id="3" name="Picture 2">
            <a:extLst>
              <a:ext uri="{FF2B5EF4-FFF2-40B4-BE49-F238E27FC236}">
                <a16:creationId xmlns:a16="http://schemas.microsoft.com/office/drawing/2014/main" id="{86146F12-3C8B-70E7-2553-6AD7D2A344F3}"/>
              </a:ext>
            </a:extLst>
          </p:cNvPr>
          <p:cNvPicPr>
            <a:picLocks noChangeAspect="1"/>
          </p:cNvPicPr>
          <p:nvPr/>
        </p:nvPicPr>
        <p:blipFill>
          <a:blip r:embed="rId2"/>
          <a:stretch>
            <a:fillRect/>
          </a:stretch>
        </p:blipFill>
        <p:spPr>
          <a:xfrm>
            <a:off x="2918012" y="1199871"/>
            <a:ext cx="5926334" cy="4001058"/>
          </a:xfrm>
          <a:prstGeom prst="rect">
            <a:avLst/>
          </a:prstGeom>
        </p:spPr>
      </p:pic>
    </p:spTree>
    <p:extLst>
      <p:ext uri="{BB962C8B-B14F-4D97-AF65-F5344CB8AC3E}">
        <p14:creationId xmlns:p14="http://schemas.microsoft.com/office/powerpoint/2010/main" val="2486720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28</a:t>
            </a:fld>
            <a:endParaRPr lang="en-US" dirty="0"/>
          </a:p>
        </p:txBody>
      </p:sp>
      <p:pic>
        <p:nvPicPr>
          <p:cNvPr id="3" name="Picture 2">
            <a:extLst>
              <a:ext uri="{FF2B5EF4-FFF2-40B4-BE49-F238E27FC236}">
                <a16:creationId xmlns:a16="http://schemas.microsoft.com/office/drawing/2014/main" id="{454057DC-A2FF-53B9-0B36-B60D87A53903}"/>
              </a:ext>
            </a:extLst>
          </p:cNvPr>
          <p:cNvPicPr>
            <a:picLocks noChangeAspect="1"/>
          </p:cNvPicPr>
          <p:nvPr/>
        </p:nvPicPr>
        <p:blipFill>
          <a:blip r:embed="rId2"/>
          <a:stretch>
            <a:fillRect/>
          </a:stretch>
        </p:blipFill>
        <p:spPr>
          <a:xfrm>
            <a:off x="2783541" y="1442760"/>
            <a:ext cx="6084621" cy="3972479"/>
          </a:xfrm>
          <a:prstGeom prst="rect">
            <a:avLst/>
          </a:prstGeom>
        </p:spPr>
      </p:pic>
    </p:spTree>
    <p:extLst>
      <p:ext uri="{BB962C8B-B14F-4D97-AF65-F5344CB8AC3E}">
        <p14:creationId xmlns:p14="http://schemas.microsoft.com/office/powerpoint/2010/main" val="22244372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29</a:t>
            </a:fld>
            <a:endParaRPr lang="en-US" dirty="0"/>
          </a:p>
        </p:txBody>
      </p:sp>
      <p:pic>
        <p:nvPicPr>
          <p:cNvPr id="4" name="Picture 3">
            <a:extLst>
              <a:ext uri="{FF2B5EF4-FFF2-40B4-BE49-F238E27FC236}">
                <a16:creationId xmlns:a16="http://schemas.microsoft.com/office/drawing/2014/main" id="{F7A2484D-715D-F9E0-4ED0-BDB37F8A1784}"/>
              </a:ext>
            </a:extLst>
          </p:cNvPr>
          <p:cNvPicPr>
            <a:picLocks noChangeAspect="1"/>
          </p:cNvPicPr>
          <p:nvPr/>
        </p:nvPicPr>
        <p:blipFill>
          <a:blip r:embed="rId2"/>
          <a:stretch>
            <a:fillRect/>
          </a:stretch>
        </p:blipFill>
        <p:spPr>
          <a:xfrm>
            <a:off x="2783541" y="1404655"/>
            <a:ext cx="6113200" cy="4048690"/>
          </a:xfrm>
          <a:prstGeom prst="rect">
            <a:avLst/>
          </a:prstGeom>
        </p:spPr>
      </p:pic>
    </p:spTree>
    <p:extLst>
      <p:ext uri="{BB962C8B-B14F-4D97-AF65-F5344CB8AC3E}">
        <p14:creationId xmlns:p14="http://schemas.microsoft.com/office/powerpoint/2010/main" val="3058947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758952" y="422238"/>
            <a:ext cx="10671048" cy="768096"/>
          </a:xfrm>
        </p:spPr>
        <p:txBody>
          <a:bodyPr/>
          <a:lstStyle/>
          <a:p>
            <a:pPr algn="ctr"/>
            <a:r>
              <a:rPr lang="en-US" dirty="0"/>
              <a:t>Introduction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5" name="TextBox 4">
            <a:extLst>
              <a:ext uri="{FF2B5EF4-FFF2-40B4-BE49-F238E27FC236}">
                <a16:creationId xmlns:a16="http://schemas.microsoft.com/office/drawing/2014/main" id="{F929DD8E-766C-14EF-5680-56C9C94455F1}"/>
              </a:ext>
            </a:extLst>
          </p:cNvPr>
          <p:cNvSpPr txBox="1"/>
          <p:nvPr/>
        </p:nvSpPr>
        <p:spPr>
          <a:xfrm>
            <a:off x="925697" y="1371217"/>
            <a:ext cx="10504303" cy="5632311"/>
          </a:xfrm>
          <a:prstGeom prst="rect">
            <a:avLst/>
          </a:prstGeom>
          <a:noFill/>
        </p:spPr>
        <p:txBody>
          <a:bodyPr wrap="square" rtlCol="0">
            <a:spAutoFit/>
          </a:bodyPr>
          <a:lstStyle/>
          <a:p>
            <a:pPr algn="just"/>
            <a:r>
              <a:rPr lang="en-US" sz="2400" b="0" i="0" dirty="0">
                <a:effectLst/>
                <a:latin typeface="-apple-system"/>
              </a:rPr>
              <a:t>The proliferation of social media enables people to express their opinions widely online. However, at the same time, this has resulted in the emergence of conflict and hate, making online environments uninviting for users.</a:t>
            </a:r>
          </a:p>
          <a:p>
            <a:pPr algn="just"/>
            <a:endParaRPr lang="en-US" sz="2400" dirty="0">
              <a:latin typeface="-apple-system"/>
              <a:cs typeface="Calibri" panose="020F0502020204030204" pitchFamily="34" charset="0"/>
            </a:endParaRPr>
          </a:p>
          <a:p>
            <a:pPr algn="l"/>
            <a:r>
              <a:rPr lang="en-US" sz="2400" b="0" i="0" dirty="0">
                <a:effectLst/>
                <a:latin typeface="-apple-system"/>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algn="l"/>
            <a:endParaRPr lang="en-US" sz="2400" b="0" i="0" dirty="0">
              <a:effectLst/>
              <a:latin typeface="-apple-system"/>
            </a:endParaRPr>
          </a:p>
          <a:p>
            <a:pPr algn="l"/>
            <a:r>
              <a:rPr lang="en-US" sz="2400" b="0" i="0" dirty="0">
                <a:effectLst/>
                <a:latin typeface="-apple-system"/>
              </a:rPr>
              <a:t>Our goal is to build a prototype of online hate and abuse comment classifier which can used to classify hate and offensive comments so that it can be controlled and restricted from spreading hatred and cyberbullying.</a:t>
            </a:r>
          </a:p>
          <a:p>
            <a:pPr algn="just"/>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30</a:t>
            </a:fld>
            <a:endParaRPr lang="en-US" dirty="0"/>
          </a:p>
        </p:txBody>
      </p:sp>
      <p:pic>
        <p:nvPicPr>
          <p:cNvPr id="4" name="Picture 3">
            <a:extLst>
              <a:ext uri="{FF2B5EF4-FFF2-40B4-BE49-F238E27FC236}">
                <a16:creationId xmlns:a16="http://schemas.microsoft.com/office/drawing/2014/main" id="{D02EDF19-7F24-74B6-7C19-D770B3CF56B4}"/>
              </a:ext>
            </a:extLst>
          </p:cNvPr>
          <p:cNvPicPr>
            <a:picLocks noChangeAspect="1"/>
          </p:cNvPicPr>
          <p:nvPr/>
        </p:nvPicPr>
        <p:blipFill>
          <a:blip r:embed="rId2"/>
          <a:stretch>
            <a:fillRect/>
          </a:stretch>
        </p:blipFill>
        <p:spPr>
          <a:xfrm>
            <a:off x="3042811" y="1323681"/>
            <a:ext cx="6106377" cy="4210638"/>
          </a:xfrm>
          <a:prstGeom prst="rect">
            <a:avLst/>
          </a:prstGeom>
        </p:spPr>
      </p:pic>
    </p:spTree>
    <p:extLst>
      <p:ext uri="{BB962C8B-B14F-4D97-AF65-F5344CB8AC3E}">
        <p14:creationId xmlns:p14="http://schemas.microsoft.com/office/powerpoint/2010/main" val="37734941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31</a:t>
            </a:fld>
            <a:endParaRPr lang="en-US" dirty="0"/>
          </a:p>
        </p:txBody>
      </p:sp>
      <p:pic>
        <p:nvPicPr>
          <p:cNvPr id="3" name="Picture 2">
            <a:extLst>
              <a:ext uri="{FF2B5EF4-FFF2-40B4-BE49-F238E27FC236}">
                <a16:creationId xmlns:a16="http://schemas.microsoft.com/office/drawing/2014/main" id="{870DCD6C-5480-605A-91AB-2A87F24FEC04}"/>
              </a:ext>
            </a:extLst>
          </p:cNvPr>
          <p:cNvPicPr>
            <a:picLocks noChangeAspect="1"/>
          </p:cNvPicPr>
          <p:nvPr/>
        </p:nvPicPr>
        <p:blipFill>
          <a:blip r:embed="rId2"/>
          <a:stretch>
            <a:fillRect/>
          </a:stretch>
        </p:blipFill>
        <p:spPr>
          <a:xfrm>
            <a:off x="2931460" y="1390365"/>
            <a:ext cx="5960518" cy="4077269"/>
          </a:xfrm>
          <a:prstGeom prst="rect">
            <a:avLst/>
          </a:prstGeom>
        </p:spPr>
      </p:pic>
    </p:spTree>
    <p:extLst>
      <p:ext uri="{BB962C8B-B14F-4D97-AF65-F5344CB8AC3E}">
        <p14:creationId xmlns:p14="http://schemas.microsoft.com/office/powerpoint/2010/main" val="7688982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32</a:t>
            </a:fld>
            <a:endParaRPr lang="en-US" dirty="0"/>
          </a:p>
        </p:txBody>
      </p:sp>
      <p:pic>
        <p:nvPicPr>
          <p:cNvPr id="3" name="Picture 2">
            <a:extLst>
              <a:ext uri="{FF2B5EF4-FFF2-40B4-BE49-F238E27FC236}">
                <a16:creationId xmlns:a16="http://schemas.microsoft.com/office/drawing/2014/main" id="{75D77A96-B5D9-9B39-EC0D-F41AAFB39FCF}"/>
              </a:ext>
            </a:extLst>
          </p:cNvPr>
          <p:cNvPicPr>
            <a:picLocks noChangeAspect="1"/>
          </p:cNvPicPr>
          <p:nvPr/>
        </p:nvPicPr>
        <p:blipFill>
          <a:blip r:embed="rId2"/>
          <a:stretch>
            <a:fillRect/>
          </a:stretch>
        </p:blipFill>
        <p:spPr>
          <a:xfrm>
            <a:off x="2608729" y="1309391"/>
            <a:ext cx="6264196" cy="4239217"/>
          </a:xfrm>
          <a:prstGeom prst="rect">
            <a:avLst/>
          </a:prstGeom>
        </p:spPr>
      </p:pic>
    </p:spTree>
    <p:extLst>
      <p:ext uri="{BB962C8B-B14F-4D97-AF65-F5344CB8AC3E}">
        <p14:creationId xmlns:p14="http://schemas.microsoft.com/office/powerpoint/2010/main" val="360530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33</a:t>
            </a:fld>
            <a:endParaRPr lang="en-US" dirty="0"/>
          </a:p>
        </p:txBody>
      </p:sp>
      <p:pic>
        <p:nvPicPr>
          <p:cNvPr id="3" name="Picture 2">
            <a:extLst>
              <a:ext uri="{FF2B5EF4-FFF2-40B4-BE49-F238E27FC236}">
                <a16:creationId xmlns:a16="http://schemas.microsoft.com/office/drawing/2014/main" id="{8836B154-230B-0087-9D15-78BB4E09826B}"/>
              </a:ext>
            </a:extLst>
          </p:cNvPr>
          <p:cNvPicPr>
            <a:picLocks noChangeAspect="1"/>
          </p:cNvPicPr>
          <p:nvPr/>
        </p:nvPicPr>
        <p:blipFill>
          <a:blip r:embed="rId2"/>
          <a:stretch>
            <a:fillRect/>
          </a:stretch>
        </p:blipFill>
        <p:spPr>
          <a:xfrm>
            <a:off x="2693447" y="355002"/>
            <a:ext cx="6401693" cy="3820058"/>
          </a:xfrm>
          <a:prstGeom prst="rect">
            <a:avLst/>
          </a:prstGeom>
        </p:spPr>
      </p:pic>
      <p:pic>
        <p:nvPicPr>
          <p:cNvPr id="6" name="Picture 5">
            <a:extLst>
              <a:ext uri="{FF2B5EF4-FFF2-40B4-BE49-F238E27FC236}">
                <a16:creationId xmlns:a16="http://schemas.microsoft.com/office/drawing/2014/main" id="{67B4A2E7-5498-02E6-C082-09F388D37E91}"/>
              </a:ext>
            </a:extLst>
          </p:cNvPr>
          <p:cNvPicPr>
            <a:picLocks noChangeAspect="1"/>
          </p:cNvPicPr>
          <p:nvPr/>
        </p:nvPicPr>
        <p:blipFill>
          <a:blip r:embed="rId3"/>
          <a:stretch>
            <a:fillRect/>
          </a:stretch>
        </p:blipFill>
        <p:spPr>
          <a:xfrm>
            <a:off x="2693447" y="4175060"/>
            <a:ext cx="6611273" cy="2514951"/>
          </a:xfrm>
          <a:prstGeom prst="rect">
            <a:avLst/>
          </a:prstGeom>
        </p:spPr>
      </p:pic>
      <p:pic>
        <p:nvPicPr>
          <p:cNvPr id="2" name="Picture 1">
            <a:extLst>
              <a:ext uri="{FF2B5EF4-FFF2-40B4-BE49-F238E27FC236}">
                <a16:creationId xmlns:a16="http://schemas.microsoft.com/office/drawing/2014/main" id="{966CB9F9-E136-C2B8-77C1-AC1DD21EEBB3}"/>
              </a:ext>
            </a:extLst>
          </p:cNvPr>
          <p:cNvPicPr>
            <a:picLocks noChangeAspect="1"/>
          </p:cNvPicPr>
          <p:nvPr/>
        </p:nvPicPr>
        <p:blipFill>
          <a:blip r:embed="rId2"/>
          <a:stretch>
            <a:fillRect/>
          </a:stretch>
        </p:blipFill>
        <p:spPr>
          <a:xfrm>
            <a:off x="2693447" y="274320"/>
            <a:ext cx="6401693" cy="3820058"/>
          </a:xfrm>
          <a:prstGeom prst="rect">
            <a:avLst/>
          </a:prstGeom>
        </p:spPr>
      </p:pic>
    </p:spTree>
    <p:extLst>
      <p:ext uri="{BB962C8B-B14F-4D97-AF65-F5344CB8AC3E}">
        <p14:creationId xmlns:p14="http://schemas.microsoft.com/office/powerpoint/2010/main" val="1125067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34</a:t>
            </a:fld>
            <a:endParaRPr lang="en-US" dirty="0"/>
          </a:p>
        </p:txBody>
      </p:sp>
      <p:pic>
        <p:nvPicPr>
          <p:cNvPr id="3" name="Picture 2">
            <a:extLst>
              <a:ext uri="{FF2B5EF4-FFF2-40B4-BE49-F238E27FC236}">
                <a16:creationId xmlns:a16="http://schemas.microsoft.com/office/drawing/2014/main" id="{EA6AF936-F432-21C4-CB10-BD8421A4781A}"/>
              </a:ext>
            </a:extLst>
          </p:cNvPr>
          <p:cNvPicPr>
            <a:picLocks noChangeAspect="1"/>
          </p:cNvPicPr>
          <p:nvPr/>
        </p:nvPicPr>
        <p:blipFill>
          <a:blip r:embed="rId2"/>
          <a:stretch>
            <a:fillRect/>
          </a:stretch>
        </p:blipFill>
        <p:spPr>
          <a:xfrm>
            <a:off x="3080138" y="731520"/>
            <a:ext cx="5144218" cy="2419688"/>
          </a:xfrm>
          <a:prstGeom prst="rect">
            <a:avLst/>
          </a:prstGeom>
        </p:spPr>
      </p:pic>
      <p:pic>
        <p:nvPicPr>
          <p:cNvPr id="7170" name="Picture 2">
            <a:extLst>
              <a:ext uri="{FF2B5EF4-FFF2-40B4-BE49-F238E27FC236}">
                <a16:creationId xmlns:a16="http://schemas.microsoft.com/office/drawing/2014/main" id="{A95DB58D-89B4-1204-2277-4FD7AF5EC1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5322" y="3478530"/>
            <a:ext cx="36766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4142AA3-407C-52FB-E005-853CA484F898}"/>
              </a:ext>
            </a:extLst>
          </p:cNvPr>
          <p:cNvPicPr>
            <a:picLocks noChangeAspect="1"/>
          </p:cNvPicPr>
          <p:nvPr/>
        </p:nvPicPr>
        <p:blipFill>
          <a:blip r:embed="rId4"/>
          <a:stretch>
            <a:fillRect/>
          </a:stretch>
        </p:blipFill>
        <p:spPr>
          <a:xfrm>
            <a:off x="1590046" y="6171079"/>
            <a:ext cx="9011908" cy="381053"/>
          </a:xfrm>
          <a:prstGeom prst="rect">
            <a:avLst/>
          </a:prstGeom>
        </p:spPr>
      </p:pic>
    </p:spTree>
    <p:extLst>
      <p:ext uri="{BB962C8B-B14F-4D97-AF65-F5344CB8AC3E}">
        <p14:creationId xmlns:p14="http://schemas.microsoft.com/office/powerpoint/2010/main" val="18036969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35</a:t>
            </a:fld>
            <a:endParaRPr lang="en-US" dirty="0"/>
          </a:p>
        </p:txBody>
      </p:sp>
      <p:pic>
        <p:nvPicPr>
          <p:cNvPr id="3" name="Picture 2">
            <a:extLst>
              <a:ext uri="{FF2B5EF4-FFF2-40B4-BE49-F238E27FC236}">
                <a16:creationId xmlns:a16="http://schemas.microsoft.com/office/drawing/2014/main" id="{BCDEFAA0-10D5-2B61-05B7-81FAA32372CF}"/>
              </a:ext>
            </a:extLst>
          </p:cNvPr>
          <p:cNvPicPr>
            <a:picLocks noChangeAspect="1"/>
          </p:cNvPicPr>
          <p:nvPr/>
        </p:nvPicPr>
        <p:blipFill>
          <a:blip r:embed="rId2"/>
          <a:stretch>
            <a:fillRect/>
          </a:stretch>
        </p:blipFill>
        <p:spPr>
          <a:xfrm>
            <a:off x="2732946" y="201706"/>
            <a:ext cx="6430272" cy="4182059"/>
          </a:xfrm>
          <a:prstGeom prst="rect">
            <a:avLst/>
          </a:prstGeom>
        </p:spPr>
      </p:pic>
      <p:pic>
        <p:nvPicPr>
          <p:cNvPr id="6" name="Picture 5">
            <a:extLst>
              <a:ext uri="{FF2B5EF4-FFF2-40B4-BE49-F238E27FC236}">
                <a16:creationId xmlns:a16="http://schemas.microsoft.com/office/drawing/2014/main" id="{858C78F0-AC5C-E029-61C2-4DD99E304875}"/>
              </a:ext>
            </a:extLst>
          </p:cNvPr>
          <p:cNvPicPr>
            <a:picLocks noChangeAspect="1"/>
          </p:cNvPicPr>
          <p:nvPr/>
        </p:nvPicPr>
        <p:blipFill>
          <a:blip r:embed="rId3"/>
          <a:stretch>
            <a:fillRect/>
          </a:stretch>
        </p:blipFill>
        <p:spPr>
          <a:xfrm>
            <a:off x="2732946" y="4424106"/>
            <a:ext cx="6430272" cy="2257740"/>
          </a:xfrm>
          <a:prstGeom prst="rect">
            <a:avLst/>
          </a:prstGeom>
        </p:spPr>
      </p:pic>
    </p:spTree>
    <p:extLst>
      <p:ext uri="{BB962C8B-B14F-4D97-AF65-F5344CB8AC3E}">
        <p14:creationId xmlns:p14="http://schemas.microsoft.com/office/powerpoint/2010/main" val="32140691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36</a:t>
            </a:fld>
            <a:endParaRPr lang="en-US" dirty="0"/>
          </a:p>
        </p:txBody>
      </p:sp>
      <p:pic>
        <p:nvPicPr>
          <p:cNvPr id="3" name="Picture 2">
            <a:extLst>
              <a:ext uri="{FF2B5EF4-FFF2-40B4-BE49-F238E27FC236}">
                <a16:creationId xmlns:a16="http://schemas.microsoft.com/office/drawing/2014/main" id="{9B959B34-98B8-247D-7034-5FD72B9A747C}"/>
              </a:ext>
            </a:extLst>
          </p:cNvPr>
          <p:cNvPicPr>
            <a:picLocks noChangeAspect="1"/>
          </p:cNvPicPr>
          <p:nvPr/>
        </p:nvPicPr>
        <p:blipFill>
          <a:blip r:embed="rId2"/>
          <a:stretch>
            <a:fillRect/>
          </a:stretch>
        </p:blipFill>
        <p:spPr>
          <a:xfrm>
            <a:off x="1073999" y="416858"/>
            <a:ext cx="5229955" cy="3486637"/>
          </a:xfrm>
          <a:prstGeom prst="rect">
            <a:avLst/>
          </a:prstGeom>
        </p:spPr>
      </p:pic>
      <p:pic>
        <p:nvPicPr>
          <p:cNvPr id="6" name="Picture 5">
            <a:extLst>
              <a:ext uri="{FF2B5EF4-FFF2-40B4-BE49-F238E27FC236}">
                <a16:creationId xmlns:a16="http://schemas.microsoft.com/office/drawing/2014/main" id="{D2047317-3745-FB29-1A33-4AE1CAB33E97}"/>
              </a:ext>
            </a:extLst>
          </p:cNvPr>
          <p:cNvPicPr>
            <a:picLocks noChangeAspect="1"/>
          </p:cNvPicPr>
          <p:nvPr/>
        </p:nvPicPr>
        <p:blipFill>
          <a:blip r:embed="rId3"/>
          <a:stretch>
            <a:fillRect/>
          </a:stretch>
        </p:blipFill>
        <p:spPr>
          <a:xfrm>
            <a:off x="1073999" y="4164799"/>
            <a:ext cx="7268589" cy="2105319"/>
          </a:xfrm>
          <a:prstGeom prst="rect">
            <a:avLst/>
          </a:prstGeom>
        </p:spPr>
      </p:pic>
      <p:pic>
        <p:nvPicPr>
          <p:cNvPr id="8194" name="Picture 2">
            <a:extLst>
              <a:ext uri="{FF2B5EF4-FFF2-40B4-BE49-F238E27FC236}">
                <a16:creationId xmlns:a16="http://schemas.microsoft.com/office/drawing/2014/main" id="{C01BC565-C0E7-CCF1-596E-12DF14B945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4952" y="3098293"/>
            <a:ext cx="3190875" cy="31718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8034B3FA-19FB-67CB-E71F-E03A0F39F2C1}"/>
              </a:ext>
            </a:extLst>
          </p:cNvPr>
          <p:cNvPicPr>
            <a:picLocks noChangeAspect="1"/>
          </p:cNvPicPr>
          <p:nvPr/>
        </p:nvPicPr>
        <p:blipFill>
          <a:blip r:embed="rId5"/>
          <a:stretch>
            <a:fillRect/>
          </a:stretch>
        </p:blipFill>
        <p:spPr>
          <a:xfrm>
            <a:off x="8494952" y="6266269"/>
            <a:ext cx="3658111" cy="476316"/>
          </a:xfrm>
          <a:prstGeom prst="rect">
            <a:avLst/>
          </a:prstGeom>
        </p:spPr>
      </p:pic>
    </p:spTree>
    <p:extLst>
      <p:ext uri="{BB962C8B-B14F-4D97-AF65-F5344CB8AC3E}">
        <p14:creationId xmlns:p14="http://schemas.microsoft.com/office/powerpoint/2010/main" val="3321727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37</a:t>
            </a:fld>
            <a:endParaRPr lang="en-US" dirty="0"/>
          </a:p>
        </p:txBody>
      </p:sp>
      <p:pic>
        <p:nvPicPr>
          <p:cNvPr id="3" name="Picture 2">
            <a:extLst>
              <a:ext uri="{FF2B5EF4-FFF2-40B4-BE49-F238E27FC236}">
                <a16:creationId xmlns:a16="http://schemas.microsoft.com/office/drawing/2014/main" id="{7CDBE434-E07E-6F11-086C-214CE1D427C3}"/>
              </a:ext>
            </a:extLst>
          </p:cNvPr>
          <p:cNvPicPr>
            <a:picLocks noChangeAspect="1"/>
          </p:cNvPicPr>
          <p:nvPr/>
        </p:nvPicPr>
        <p:blipFill>
          <a:blip r:embed="rId2"/>
          <a:stretch>
            <a:fillRect/>
          </a:stretch>
        </p:blipFill>
        <p:spPr>
          <a:xfrm>
            <a:off x="2869425" y="594360"/>
            <a:ext cx="5753903" cy="2781688"/>
          </a:xfrm>
          <a:prstGeom prst="rect">
            <a:avLst/>
          </a:prstGeom>
        </p:spPr>
      </p:pic>
      <p:pic>
        <p:nvPicPr>
          <p:cNvPr id="9218" name="Picture 2">
            <a:extLst>
              <a:ext uri="{FF2B5EF4-FFF2-40B4-BE49-F238E27FC236}">
                <a16:creationId xmlns:a16="http://schemas.microsoft.com/office/drawing/2014/main" id="{0F88DF99-2F78-87AE-200C-79B62C93DC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9425" y="3481953"/>
            <a:ext cx="37528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3FA73D1-A272-3AE0-C922-CE6C9740A40F}"/>
              </a:ext>
            </a:extLst>
          </p:cNvPr>
          <p:cNvPicPr>
            <a:picLocks noChangeAspect="1"/>
          </p:cNvPicPr>
          <p:nvPr/>
        </p:nvPicPr>
        <p:blipFill>
          <a:blip r:embed="rId4"/>
          <a:stretch>
            <a:fillRect/>
          </a:stretch>
        </p:blipFill>
        <p:spPr>
          <a:xfrm>
            <a:off x="1518598" y="6115621"/>
            <a:ext cx="9154803" cy="476316"/>
          </a:xfrm>
          <a:prstGeom prst="rect">
            <a:avLst/>
          </a:prstGeom>
        </p:spPr>
      </p:pic>
    </p:spTree>
    <p:extLst>
      <p:ext uri="{BB962C8B-B14F-4D97-AF65-F5344CB8AC3E}">
        <p14:creationId xmlns:p14="http://schemas.microsoft.com/office/powerpoint/2010/main" val="31891955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38</a:t>
            </a:fld>
            <a:endParaRPr lang="en-US" dirty="0"/>
          </a:p>
        </p:txBody>
      </p:sp>
      <p:pic>
        <p:nvPicPr>
          <p:cNvPr id="3" name="Picture 2">
            <a:extLst>
              <a:ext uri="{FF2B5EF4-FFF2-40B4-BE49-F238E27FC236}">
                <a16:creationId xmlns:a16="http://schemas.microsoft.com/office/drawing/2014/main" id="{F2E5F090-9564-282A-CCDC-51A64B394781}"/>
              </a:ext>
            </a:extLst>
          </p:cNvPr>
          <p:cNvPicPr>
            <a:picLocks noChangeAspect="1"/>
          </p:cNvPicPr>
          <p:nvPr/>
        </p:nvPicPr>
        <p:blipFill>
          <a:blip r:embed="rId2"/>
          <a:stretch>
            <a:fillRect/>
          </a:stretch>
        </p:blipFill>
        <p:spPr>
          <a:xfrm>
            <a:off x="399255" y="242047"/>
            <a:ext cx="5696745" cy="3658111"/>
          </a:xfrm>
          <a:prstGeom prst="rect">
            <a:avLst/>
          </a:prstGeom>
        </p:spPr>
      </p:pic>
      <p:pic>
        <p:nvPicPr>
          <p:cNvPr id="6" name="Picture 5">
            <a:extLst>
              <a:ext uri="{FF2B5EF4-FFF2-40B4-BE49-F238E27FC236}">
                <a16:creationId xmlns:a16="http://schemas.microsoft.com/office/drawing/2014/main" id="{1BD4821F-0CAB-1518-1597-FFA0DDC984FE}"/>
              </a:ext>
            </a:extLst>
          </p:cNvPr>
          <p:cNvPicPr>
            <a:picLocks noChangeAspect="1"/>
          </p:cNvPicPr>
          <p:nvPr/>
        </p:nvPicPr>
        <p:blipFill>
          <a:blip r:embed="rId3"/>
          <a:stretch>
            <a:fillRect/>
          </a:stretch>
        </p:blipFill>
        <p:spPr>
          <a:xfrm>
            <a:off x="394583" y="4115311"/>
            <a:ext cx="5668166" cy="2285489"/>
          </a:xfrm>
          <a:prstGeom prst="rect">
            <a:avLst/>
          </a:prstGeom>
        </p:spPr>
      </p:pic>
      <p:pic>
        <p:nvPicPr>
          <p:cNvPr id="9" name="Picture 8">
            <a:extLst>
              <a:ext uri="{FF2B5EF4-FFF2-40B4-BE49-F238E27FC236}">
                <a16:creationId xmlns:a16="http://schemas.microsoft.com/office/drawing/2014/main" id="{C37E5E8E-7949-11AA-1F3E-2F35FECE4FA5}"/>
              </a:ext>
            </a:extLst>
          </p:cNvPr>
          <p:cNvPicPr>
            <a:picLocks noChangeAspect="1"/>
          </p:cNvPicPr>
          <p:nvPr/>
        </p:nvPicPr>
        <p:blipFill>
          <a:blip r:embed="rId4"/>
          <a:stretch>
            <a:fillRect/>
          </a:stretch>
        </p:blipFill>
        <p:spPr>
          <a:xfrm>
            <a:off x="6333565" y="4115311"/>
            <a:ext cx="5463852" cy="2528018"/>
          </a:xfrm>
          <a:prstGeom prst="rect">
            <a:avLst/>
          </a:prstGeom>
        </p:spPr>
      </p:pic>
      <p:pic>
        <p:nvPicPr>
          <p:cNvPr id="2" name="Picture 1">
            <a:extLst>
              <a:ext uri="{FF2B5EF4-FFF2-40B4-BE49-F238E27FC236}">
                <a16:creationId xmlns:a16="http://schemas.microsoft.com/office/drawing/2014/main" id="{6FE85602-D31E-05B9-DC9F-F16EBBAE37FA}"/>
              </a:ext>
            </a:extLst>
          </p:cNvPr>
          <p:cNvPicPr>
            <a:picLocks noChangeAspect="1"/>
          </p:cNvPicPr>
          <p:nvPr/>
        </p:nvPicPr>
        <p:blipFill>
          <a:blip r:embed="rId2"/>
          <a:stretch>
            <a:fillRect/>
          </a:stretch>
        </p:blipFill>
        <p:spPr>
          <a:xfrm>
            <a:off x="399255" y="201706"/>
            <a:ext cx="5696745" cy="3658111"/>
          </a:xfrm>
          <a:prstGeom prst="rect">
            <a:avLst/>
          </a:prstGeom>
        </p:spPr>
      </p:pic>
    </p:spTree>
    <p:extLst>
      <p:ext uri="{BB962C8B-B14F-4D97-AF65-F5344CB8AC3E}">
        <p14:creationId xmlns:p14="http://schemas.microsoft.com/office/powerpoint/2010/main" val="20836453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39</a:t>
            </a:fld>
            <a:endParaRPr lang="en-US" dirty="0"/>
          </a:p>
        </p:txBody>
      </p:sp>
      <p:pic>
        <p:nvPicPr>
          <p:cNvPr id="4" name="Picture 3">
            <a:extLst>
              <a:ext uri="{FF2B5EF4-FFF2-40B4-BE49-F238E27FC236}">
                <a16:creationId xmlns:a16="http://schemas.microsoft.com/office/drawing/2014/main" id="{F6332C7D-A666-4E46-3DCE-B912CECA9260}"/>
              </a:ext>
            </a:extLst>
          </p:cNvPr>
          <p:cNvPicPr>
            <a:picLocks noChangeAspect="1"/>
          </p:cNvPicPr>
          <p:nvPr/>
        </p:nvPicPr>
        <p:blipFill>
          <a:blip r:embed="rId2"/>
          <a:stretch>
            <a:fillRect/>
          </a:stretch>
        </p:blipFill>
        <p:spPr>
          <a:xfrm>
            <a:off x="522044" y="986268"/>
            <a:ext cx="5391902" cy="1495634"/>
          </a:xfrm>
          <a:prstGeom prst="rect">
            <a:avLst/>
          </a:prstGeom>
        </p:spPr>
      </p:pic>
      <p:pic>
        <p:nvPicPr>
          <p:cNvPr id="10242" name="Picture 2">
            <a:extLst>
              <a:ext uri="{FF2B5EF4-FFF2-40B4-BE49-F238E27FC236}">
                <a16:creationId xmlns:a16="http://schemas.microsoft.com/office/drawing/2014/main" id="{33D890D6-5EBA-CDBC-ED83-55F62A6110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730" y="2710142"/>
            <a:ext cx="3609975" cy="26479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D1A6D46-A36C-0045-6CDC-85A29C1F291A}"/>
              </a:ext>
            </a:extLst>
          </p:cNvPr>
          <p:cNvPicPr>
            <a:picLocks noChangeAspect="1"/>
          </p:cNvPicPr>
          <p:nvPr/>
        </p:nvPicPr>
        <p:blipFill>
          <a:blip r:embed="rId4"/>
          <a:stretch>
            <a:fillRect/>
          </a:stretch>
        </p:blipFill>
        <p:spPr>
          <a:xfrm>
            <a:off x="552730" y="5847202"/>
            <a:ext cx="3620005" cy="381053"/>
          </a:xfrm>
          <a:prstGeom prst="rect">
            <a:avLst/>
          </a:prstGeom>
        </p:spPr>
      </p:pic>
      <p:pic>
        <p:nvPicPr>
          <p:cNvPr id="9" name="Picture 8">
            <a:extLst>
              <a:ext uri="{FF2B5EF4-FFF2-40B4-BE49-F238E27FC236}">
                <a16:creationId xmlns:a16="http://schemas.microsoft.com/office/drawing/2014/main" id="{A229C398-59BD-23EB-A2EB-AFF335514C8F}"/>
              </a:ext>
            </a:extLst>
          </p:cNvPr>
          <p:cNvPicPr>
            <a:picLocks noChangeAspect="1"/>
          </p:cNvPicPr>
          <p:nvPr/>
        </p:nvPicPr>
        <p:blipFill>
          <a:blip r:embed="rId5"/>
          <a:stretch>
            <a:fillRect/>
          </a:stretch>
        </p:blipFill>
        <p:spPr>
          <a:xfrm>
            <a:off x="6065314" y="731520"/>
            <a:ext cx="5573956" cy="2753109"/>
          </a:xfrm>
          <a:prstGeom prst="rect">
            <a:avLst/>
          </a:prstGeom>
        </p:spPr>
      </p:pic>
      <p:pic>
        <p:nvPicPr>
          <p:cNvPr id="10244" name="Picture 4">
            <a:extLst>
              <a:ext uri="{FF2B5EF4-FFF2-40B4-BE49-F238E27FC236}">
                <a16:creationId xmlns:a16="http://schemas.microsoft.com/office/drawing/2014/main" id="{05853CB3-72AB-8D50-8287-BB76B1F6F7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3580305"/>
            <a:ext cx="37528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48DC0DA1-B29F-672D-CE8E-D8934F33C467}"/>
              </a:ext>
            </a:extLst>
          </p:cNvPr>
          <p:cNvPicPr>
            <a:picLocks noChangeAspect="1"/>
          </p:cNvPicPr>
          <p:nvPr/>
        </p:nvPicPr>
        <p:blipFill>
          <a:blip r:embed="rId7"/>
          <a:stretch>
            <a:fillRect/>
          </a:stretch>
        </p:blipFill>
        <p:spPr>
          <a:xfrm>
            <a:off x="2446362" y="6228255"/>
            <a:ext cx="9192908" cy="476316"/>
          </a:xfrm>
          <a:prstGeom prst="rect">
            <a:avLst/>
          </a:prstGeom>
        </p:spPr>
      </p:pic>
    </p:spTree>
    <p:extLst>
      <p:ext uri="{BB962C8B-B14F-4D97-AF65-F5344CB8AC3E}">
        <p14:creationId xmlns:p14="http://schemas.microsoft.com/office/powerpoint/2010/main" val="1608841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389530" y="808437"/>
            <a:ext cx="6400800" cy="768096"/>
          </a:xfrm>
        </p:spPr>
        <p:txBody>
          <a:bodyPr/>
          <a:lstStyle/>
          <a:p>
            <a:r>
              <a:rPr lang="en-US" b="1" i="0" dirty="0">
                <a:effectLst/>
                <a:latin typeface="Helvetica Neue"/>
              </a:rPr>
              <a:t>Business Goal</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645459" y="1775012"/>
            <a:ext cx="8875059" cy="4760259"/>
          </a:xfrm>
        </p:spPr>
        <p:txBody>
          <a:bodyPr/>
          <a:lstStyle/>
          <a:p>
            <a:pPr algn="just"/>
            <a:r>
              <a:rPr lang="en-US" b="0" i="0" dirty="0">
                <a:solidFill>
                  <a:schemeClr val="tx1">
                    <a:lumMod val="95000"/>
                    <a:lumOff val="5000"/>
                  </a:schemeClr>
                </a:solidFill>
                <a:effectLst/>
                <a:latin typeface="-apple-system"/>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a:t>
            </a:r>
            <a:endParaRPr lang="en-US" b="1" dirty="0">
              <a:solidFill>
                <a:schemeClr val="tx1">
                  <a:lumMod val="95000"/>
                  <a:lumOff val="5000"/>
                </a:schemeClr>
              </a:solidFill>
              <a:latin typeface="Calibri" panose="020F0502020204030204" pitchFamily="34" charset="0"/>
              <a:cs typeface="Calibri" panose="020F0502020204030204" pitchFamily="34" charset="0"/>
            </a:endParaRPr>
          </a:p>
          <a:p>
            <a:pPr algn="just"/>
            <a:endParaRPr lang="en-US" b="1" i="0" dirty="0">
              <a:solidFill>
                <a:schemeClr val="tx1">
                  <a:lumMod val="95000"/>
                  <a:lumOff val="5000"/>
                </a:schemeClr>
              </a:solidFill>
              <a:effectLst/>
              <a:latin typeface="Calibri" panose="020F0502020204030204" pitchFamily="34" charset="0"/>
              <a:cs typeface="Calibri" panose="020F0502020204030204" pitchFamily="34" charset="0"/>
            </a:endParaRPr>
          </a:p>
          <a:p>
            <a:pPr algn="just"/>
            <a:r>
              <a:rPr lang="en-US" b="0" i="0" dirty="0">
                <a:solidFill>
                  <a:schemeClr val="tx1">
                    <a:lumMod val="95000"/>
                    <a:lumOff val="5000"/>
                  </a:schemeClr>
                </a:solidFill>
                <a:effectLst/>
                <a:latin typeface="-apple-system"/>
              </a:rPr>
              <a:t>Our goal is to build a prototype of online hate and abuse comment classifier which can used to classify hate and offensive comments so that it can be controlled and restricted from spreading hatred and cyberbullying.</a:t>
            </a:r>
          </a:p>
        </p:txBody>
      </p:sp>
    </p:spTree>
    <p:extLst>
      <p:ext uri="{BB962C8B-B14F-4D97-AF65-F5344CB8AC3E}">
        <p14:creationId xmlns:p14="http://schemas.microsoft.com/office/powerpoint/2010/main" val="29529238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79929" y="349624"/>
            <a:ext cx="10622639" cy="6051176"/>
          </a:xfrm>
        </p:spPr>
        <p:txBody>
          <a:bodyPr/>
          <a:lstStyle/>
          <a:p>
            <a:r>
              <a:rPr lang="en-US" dirty="0"/>
              <a:t>Final Procedure:</a:t>
            </a:r>
            <a:br>
              <a:rPr lang="en-US" dirty="0"/>
            </a:br>
            <a:br>
              <a:rPr lang="en-US" dirty="0"/>
            </a:br>
            <a:br>
              <a:rPr lang="en-US" dirty="0"/>
            </a:br>
            <a:r>
              <a:rPr lang="en-US" dirty="0"/>
              <a:t>1. Saving the model</a:t>
            </a:r>
            <a:br>
              <a:rPr lang="en-US" dirty="0"/>
            </a:br>
            <a:br>
              <a:rPr lang="en-US" dirty="0"/>
            </a:br>
            <a:br>
              <a:rPr lang="en-US" dirty="0"/>
            </a:br>
            <a:r>
              <a:rPr lang="en-US" dirty="0"/>
              <a:t>2. Comparing Actual and Prediction</a:t>
            </a:r>
            <a:br>
              <a:rPr lang="en-US" dirty="0"/>
            </a:br>
            <a:br>
              <a:rPr lang="en-US" dirty="0"/>
            </a:br>
            <a:br>
              <a:rPr lang="en-US" dirty="0"/>
            </a:br>
            <a:br>
              <a:rPr lang="en-US" dirty="0"/>
            </a:br>
            <a:br>
              <a:rPr lang="en-US" b="1" i="0" dirty="0">
                <a:effectLst/>
                <a:latin typeface="-apple-system"/>
              </a:rPr>
            </a:b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40</a:t>
            </a:fld>
            <a:endParaRPr lang="en-US" dirty="0"/>
          </a:p>
        </p:txBody>
      </p:sp>
      <p:pic>
        <p:nvPicPr>
          <p:cNvPr id="3" name="Picture 2">
            <a:extLst>
              <a:ext uri="{FF2B5EF4-FFF2-40B4-BE49-F238E27FC236}">
                <a16:creationId xmlns:a16="http://schemas.microsoft.com/office/drawing/2014/main" id="{CFB2E580-9D77-05B1-CFE5-A9CFC1350C76}"/>
              </a:ext>
            </a:extLst>
          </p:cNvPr>
          <p:cNvPicPr>
            <a:picLocks noChangeAspect="1"/>
          </p:cNvPicPr>
          <p:nvPr/>
        </p:nvPicPr>
        <p:blipFill>
          <a:blip r:embed="rId2"/>
          <a:stretch>
            <a:fillRect/>
          </a:stretch>
        </p:blipFill>
        <p:spPr>
          <a:xfrm>
            <a:off x="2551047" y="1024053"/>
            <a:ext cx="9116697" cy="533474"/>
          </a:xfrm>
          <a:prstGeom prst="rect">
            <a:avLst/>
          </a:prstGeom>
        </p:spPr>
      </p:pic>
      <p:pic>
        <p:nvPicPr>
          <p:cNvPr id="6" name="Picture 5">
            <a:extLst>
              <a:ext uri="{FF2B5EF4-FFF2-40B4-BE49-F238E27FC236}">
                <a16:creationId xmlns:a16="http://schemas.microsoft.com/office/drawing/2014/main" id="{2A24D783-1B08-BCA9-BED9-EEE2F7C328DB}"/>
              </a:ext>
            </a:extLst>
          </p:cNvPr>
          <p:cNvPicPr>
            <a:picLocks noChangeAspect="1"/>
          </p:cNvPicPr>
          <p:nvPr/>
        </p:nvPicPr>
        <p:blipFill>
          <a:blip r:embed="rId3"/>
          <a:stretch>
            <a:fillRect/>
          </a:stretch>
        </p:blipFill>
        <p:spPr>
          <a:xfrm>
            <a:off x="2551047" y="2409878"/>
            <a:ext cx="3886742" cy="866896"/>
          </a:xfrm>
          <a:prstGeom prst="rect">
            <a:avLst/>
          </a:prstGeom>
        </p:spPr>
      </p:pic>
      <p:pic>
        <p:nvPicPr>
          <p:cNvPr id="9" name="Picture 8">
            <a:extLst>
              <a:ext uri="{FF2B5EF4-FFF2-40B4-BE49-F238E27FC236}">
                <a16:creationId xmlns:a16="http://schemas.microsoft.com/office/drawing/2014/main" id="{54D7D83B-9FB6-AB74-789D-AE8E0F26EFE3}"/>
              </a:ext>
            </a:extLst>
          </p:cNvPr>
          <p:cNvPicPr>
            <a:picLocks noChangeAspect="1"/>
          </p:cNvPicPr>
          <p:nvPr/>
        </p:nvPicPr>
        <p:blipFill>
          <a:blip r:embed="rId4"/>
          <a:stretch>
            <a:fillRect/>
          </a:stretch>
        </p:blipFill>
        <p:spPr>
          <a:xfrm>
            <a:off x="2551047" y="4129125"/>
            <a:ext cx="7792537" cy="2467319"/>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93376" y="470648"/>
            <a:ext cx="10622639" cy="6051176"/>
          </a:xfrm>
        </p:spPr>
        <p:txBody>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3. </a:t>
            </a:r>
            <a:r>
              <a:rPr lang="en-US" b="1" i="0" dirty="0">
                <a:effectLst/>
                <a:latin typeface="-apple-system"/>
              </a:rPr>
              <a:t>Saving the model in CSV format</a:t>
            </a:r>
            <a:br>
              <a:rPr lang="en-US" b="1" i="0" dirty="0">
                <a:effectLst/>
                <a:latin typeface="-apple-system"/>
              </a:rPr>
            </a:b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41</a:t>
            </a:fld>
            <a:endParaRPr lang="en-US" dirty="0"/>
          </a:p>
        </p:txBody>
      </p:sp>
      <p:pic>
        <p:nvPicPr>
          <p:cNvPr id="3" name="Picture 2">
            <a:extLst>
              <a:ext uri="{FF2B5EF4-FFF2-40B4-BE49-F238E27FC236}">
                <a16:creationId xmlns:a16="http://schemas.microsoft.com/office/drawing/2014/main" id="{EE4931DD-AB29-DA31-42AC-EAA4EC01CDE4}"/>
              </a:ext>
            </a:extLst>
          </p:cNvPr>
          <p:cNvPicPr>
            <a:picLocks noChangeAspect="1"/>
          </p:cNvPicPr>
          <p:nvPr/>
        </p:nvPicPr>
        <p:blipFill>
          <a:blip r:embed="rId2"/>
          <a:stretch>
            <a:fillRect/>
          </a:stretch>
        </p:blipFill>
        <p:spPr>
          <a:xfrm>
            <a:off x="2451766" y="416859"/>
            <a:ext cx="5172797" cy="4105848"/>
          </a:xfrm>
          <a:prstGeom prst="rect">
            <a:avLst/>
          </a:prstGeom>
        </p:spPr>
      </p:pic>
      <p:pic>
        <p:nvPicPr>
          <p:cNvPr id="6" name="Picture 5">
            <a:extLst>
              <a:ext uri="{FF2B5EF4-FFF2-40B4-BE49-F238E27FC236}">
                <a16:creationId xmlns:a16="http://schemas.microsoft.com/office/drawing/2014/main" id="{B4B1BF8C-B569-E9C7-550C-31E9EA87B9C2}"/>
              </a:ext>
            </a:extLst>
          </p:cNvPr>
          <p:cNvPicPr>
            <a:picLocks noChangeAspect="1"/>
          </p:cNvPicPr>
          <p:nvPr/>
        </p:nvPicPr>
        <p:blipFill>
          <a:blip r:embed="rId3"/>
          <a:stretch>
            <a:fillRect/>
          </a:stretch>
        </p:blipFill>
        <p:spPr>
          <a:xfrm>
            <a:off x="2451766" y="5630365"/>
            <a:ext cx="3839111" cy="438211"/>
          </a:xfrm>
          <a:prstGeom prst="rect">
            <a:avLst/>
          </a:prstGeom>
        </p:spPr>
      </p:pic>
    </p:spTree>
    <p:extLst>
      <p:ext uri="{BB962C8B-B14F-4D97-AF65-F5344CB8AC3E}">
        <p14:creationId xmlns:p14="http://schemas.microsoft.com/office/powerpoint/2010/main" val="8723220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ctrTitle"/>
          </p:nvPr>
        </p:nvSpPr>
        <p:spPr>
          <a:xfrm>
            <a:off x="4011168" y="1079041"/>
            <a:ext cx="4169664" cy="667512"/>
          </a:xfrm>
        </p:spPr>
        <p:txBody>
          <a:bodyPr/>
          <a:lstStyle/>
          <a:p>
            <a:r>
              <a:rPr lang="en-US" sz="6000" b="1" dirty="0"/>
              <a:t>SUMMARY </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type="subTitle" idx="1"/>
          </p:nvPr>
        </p:nvSpPr>
        <p:spPr>
          <a:xfrm>
            <a:off x="1976717" y="2205318"/>
            <a:ext cx="8592671" cy="4343400"/>
          </a:xfrm>
        </p:spPr>
        <p:txBody>
          <a:bodyPr/>
          <a:lstStyle/>
          <a:p>
            <a:pPr algn="just"/>
            <a:r>
              <a:rPr lang="en-US" sz="1800" dirty="0">
                <a:solidFill>
                  <a:schemeClr val="tx1"/>
                </a:solidFill>
                <a:latin typeface="Georgia" panose="02040502050405020303" pitchFamily="18" charset="0"/>
              </a:rPr>
              <a:t>This research work focuses on developing a model that would automatically classify a comment as either malignant or non-malignant using logistic regression. Therefore, this study aims to develop a multi-headed model to detect different types of malignant comment like threats, rude, abusive, and loathe. By collecting and pre-processing malignant comments for training and testing using term frequency- inverse document frequency (TF-IDF) algorithm, developing a multi-headed model will detect different types of malignant comment using logistic regression to train the dataset, and evaluate the model using confusion metrics</a:t>
            </a:r>
          </a:p>
          <a:p>
            <a:endParaRPr lang="en-US" sz="1800" dirty="0">
              <a:latin typeface="Georgia" panose="02040502050405020303" pitchFamily="18" charset="0"/>
            </a:endParaRP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a:xfrm>
            <a:off x="11204575" y="457200"/>
            <a:ext cx="987425" cy="274638"/>
          </a:xfrm>
        </p:spPr>
        <p:txBody>
          <a:bodyPr/>
          <a:lstStyle/>
          <a:p>
            <a:fld id="{48F63A3B-78C7-47BE-AE5E-E10140E04643}" type="slidenum">
              <a:rPr lang="en-US" smtClean="0"/>
              <a:pPr/>
              <a:t>42</a:t>
            </a:fld>
            <a:endParaRPr lang="en-US" dirty="0"/>
          </a:p>
        </p:txBody>
      </p:sp>
    </p:spTree>
    <p:extLst>
      <p:ext uri="{BB962C8B-B14F-4D97-AF65-F5344CB8AC3E}">
        <p14:creationId xmlns:p14="http://schemas.microsoft.com/office/powerpoint/2010/main" val="24391113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3595473" y="1989092"/>
            <a:ext cx="5230725" cy="667512"/>
          </a:xfrm>
        </p:spPr>
        <p:txBody>
          <a:bodyPr/>
          <a:lstStyle/>
          <a:p>
            <a:pPr algn="ctr"/>
            <a:r>
              <a:rPr lang="en-US" b="1" dirty="0"/>
              <a:t>THANK</a:t>
            </a:r>
            <a:br>
              <a:rPr lang="en-US" b="1" dirty="0"/>
            </a:br>
            <a:r>
              <a:rPr lang="en-US" b="1" dirty="0"/>
              <a:t>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4094269" y="2656604"/>
            <a:ext cx="4731929" cy="2176272"/>
          </a:xfrm>
        </p:spPr>
        <p:txBody>
          <a:bodyPr/>
          <a:lstStyle/>
          <a:p>
            <a:endParaRPr lang="en-US" dirty="0">
              <a:solidFill>
                <a:schemeClr val="tx1">
                  <a:lumMod val="75000"/>
                </a:schemeClr>
              </a:solidFill>
            </a:endParaRPr>
          </a:p>
          <a:p>
            <a:r>
              <a:rPr lang="en-US" b="1" dirty="0">
                <a:solidFill>
                  <a:schemeClr val="tx1">
                    <a:lumMod val="75000"/>
                  </a:schemeClr>
                </a:solidFill>
              </a:rPr>
              <a:t>Prepared by</a:t>
            </a:r>
            <a:r>
              <a:rPr lang="en-US" dirty="0">
                <a:solidFill>
                  <a:schemeClr val="tx1">
                    <a:lumMod val="75000"/>
                  </a:schemeClr>
                </a:solidFill>
              </a:rPr>
              <a:t>: Pankaj Suryawanshi</a:t>
            </a:r>
          </a:p>
          <a:p>
            <a:endParaRPr lang="en-US" dirty="0">
              <a:solidFill>
                <a:schemeClr val="tx1">
                  <a:lumMod val="75000"/>
                </a:schemeClr>
              </a:solidFill>
            </a:endParaRPr>
          </a:p>
          <a:p>
            <a:r>
              <a:rPr lang="en-US" b="1" dirty="0">
                <a:solidFill>
                  <a:schemeClr val="tx1">
                    <a:lumMod val="75000"/>
                  </a:schemeClr>
                </a:solidFill>
              </a:rPr>
              <a:t>SME Name: </a:t>
            </a:r>
            <a:r>
              <a:rPr lang="en-US" dirty="0">
                <a:solidFill>
                  <a:schemeClr val="tx1">
                    <a:lumMod val="75000"/>
                  </a:schemeClr>
                </a:solidFill>
              </a:rPr>
              <a:t>Shwetank Mishra</a:t>
            </a:r>
          </a:p>
        </p:txBody>
      </p:sp>
    </p:spTree>
    <p:extLst>
      <p:ext uri="{BB962C8B-B14F-4D97-AF65-F5344CB8AC3E}">
        <p14:creationId xmlns:p14="http://schemas.microsoft.com/office/powerpoint/2010/main" val="1003962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309936" y="526587"/>
            <a:ext cx="7860612" cy="768096"/>
          </a:xfrm>
        </p:spPr>
        <p:txBody>
          <a:bodyPr/>
          <a:lstStyle/>
          <a:p>
            <a:pPr algn="l"/>
            <a:r>
              <a:rPr lang="en-US" sz="3600" b="1" i="0" dirty="0">
                <a:effectLst/>
                <a:latin typeface="Georgia" panose="02040502050405020303" pitchFamily="18" charset="0"/>
              </a:rPr>
              <a:t>Technical Requirements</a:t>
            </a:r>
          </a:p>
        </p:txBody>
      </p:sp>
      <p:sp>
        <p:nvSpPr>
          <p:cNvPr id="7" name="Content Placeholder 2">
            <a:extLst>
              <a:ext uri="{FF2B5EF4-FFF2-40B4-BE49-F238E27FC236}">
                <a16:creationId xmlns:a16="http://schemas.microsoft.com/office/drawing/2014/main" id="{25850638-8450-CC9F-5BE0-166469165CFA}"/>
              </a:ext>
            </a:extLst>
          </p:cNvPr>
          <p:cNvSpPr txBox="1">
            <a:spLocks/>
          </p:cNvSpPr>
          <p:nvPr/>
        </p:nvSpPr>
        <p:spPr>
          <a:xfrm>
            <a:off x="539496" y="1211311"/>
            <a:ext cx="11401492" cy="4736054"/>
          </a:xfrm>
          <a:prstGeom prst="rect">
            <a:avLst/>
          </a:prstGeom>
        </p:spPr>
        <p:txBody>
          <a:bodyPr vert="horz" lIns="0" tIns="0" rIns="0" bIns="0" rtlCol="0">
            <a:no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endParaRPr lang="en-US" sz="1800" dirty="0">
              <a:solidFill>
                <a:schemeClr val="tx1"/>
              </a:solidFill>
              <a:latin typeface="-apple-system"/>
            </a:endParaRPr>
          </a:p>
        </p:txBody>
      </p:sp>
      <p:sp>
        <p:nvSpPr>
          <p:cNvPr id="4" name="TextBox 3">
            <a:extLst>
              <a:ext uri="{FF2B5EF4-FFF2-40B4-BE49-F238E27FC236}">
                <a16:creationId xmlns:a16="http://schemas.microsoft.com/office/drawing/2014/main" id="{43BC3899-37F7-0753-88BF-AD27161ABE54}"/>
              </a:ext>
            </a:extLst>
          </p:cNvPr>
          <p:cNvSpPr txBox="1"/>
          <p:nvPr/>
        </p:nvSpPr>
        <p:spPr>
          <a:xfrm>
            <a:off x="941295" y="1676371"/>
            <a:ext cx="10475258" cy="3970318"/>
          </a:xfrm>
          <a:prstGeom prst="rect">
            <a:avLst/>
          </a:prstGeom>
          <a:noFill/>
        </p:spPr>
        <p:txBody>
          <a:bodyPr wrap="square">
            <a:spAutoFit/>
          </a:bodyPr>
          <a:lstStyle/>
          <a:p>
            <a:pPr algn="just"/>
            <a:r>
              <a:rPr lang="en-US" b="0" i="0" dirty="0">
                <a:effectLst/>
                <a:latin typeface="-apple-system"/>
              </a:rPr>
              <a:t>The data set contains the training set, which has approximately 1,59,000 samples and the test set which contains nearly 1,53,000 samples. All the data samples contain 8 fields which includes :</a:t>
            </a:r>
          </a:p>
          <a:p>
            <a:pPr algn="just"/>
            <a:endParaRPr lang="en-US" b="0" i="0" dirty="0">
              <a:effectLst/>
              <a:latin typeface="-apple-system"/>
            </a:endParaRPr>
          </a:p>
          <a:p>
            <a:pPr algn="just">
              <a:buFont typeface="Arial" panose="020B0604020202020204" pitchFamily="34" charset="0"/>
              <a:buChar char="•"/>
            </a:pPr>
            <a:r>
              <a:rPr lang="en-US" b="0" i="0" dirty="0">
                <a:effectLst/>
                <a:latin typeface="-apple-system"/>
              </a:rPr>
              <a:t>Malignant: It is the Label column, which includes values 0 and 1, denoting if the comment is malignant or not.</a:t>
            </a:r>
          </a:p>
          <a:p>
            <a:pPr algn="just">
              <a:buFont typeface="Arial" panose="020B0604020202020204" pitchFamily="34" charset="0"/>
              <a:buChar char="•"/>
            </a:pPr>
            <a:r>
              <a:rPr lang="en-US" b="0" i="0" dirty="0">
                <a:effectLst/>
                <a:latin typeface="-apple-system"/>
              </a:rPr>
              <a:t>Highly Malignant: It denotes comments that are highly malignant and hurtful.</a:t>
            </a:r>
          </a:p>
          <a:p>
            <a:pPr algn="just">
              <a:buFont typeface="Arial" panose="020B0604020202020204" pitchFamily="34" charset="0"/>
              <a:buChar char="•"/>
            </a:pPr>
            <a:r>
              <a:rPr lang="en-US" b="0" i="0" dirty="0">
                <a:effectLst/>
                <a:latin typeface="-apple-system"/>
              </a:rPr>
              <a:t>Rude: It denotes comments that are very rude and offensive.</a:t>
            </a:r>
          </a:p>
          <a:p>
            <a:pPr algn="just">
              <a:buFont typeface="Arial" panose="020B0604020202020204" pitchFamily="34" charset="0"/>
              <a:buChar char="•"/>
            </a:pPr>
            <a:r>
              <a:rPr lang="en-US" b="0" i="0" dirty="0">
                <a:effectLst/>
                <a:latin typeface="-apple-system"/>
              </a:rPr>
              <a:t>Threat: It contains indication of the comments that are giving any threat to someone.</a:t>
            </a:r>
          </a:p>
          <a:p>
            <a:pPr algn="just">
              <a:buFont typeface="Arial" panose="020B0604020202020204" pitchFamily="34" charset="0"/>
              <a:buChar char="•"/>
            </a:pPr>
            <a:r>
              <a:rPr lang="en-US" b="0" i="0" dirty="0">
                <a:effectLst/>
                <a:latin typeface="-apple-system"/>
              </a:rPr>
              <a:t>Abuse: It is for comments that are abusive in nature.</a:t>
            </a:r>
          </a:p>
          <a:p>
            <a:pPr algn="just">
              <a:buFont typeface="Arial" panose="020B0604020202020204" pitchFamily="34" charset="0"/>
              <a:buChar char="•"/>
            </a:pPr>
            <a:r>
              <a:rPr lang="en-US" b="0" i="0" dirty="0">
                <a:effectLst/>
                <a:latin typeface="-apple-system"/>
              </a:rPr>
              <a:t>Loathe: It describes the comments which are hateful and loathing in nature.</a:t>
            </a:r>
          </a:p>
          <a:p>
            <a:pPr algn="just">
              <a:buFont typeface="Arial" panose="020B0604020202020204" pitchFamily="34" charset="0"/>
              <a:buChar char="•"/>
            </a:pPr>
            <a:r>
              <a:rPr lang="en-US" b="0" i="0" dirty="0">
                <a:effectLst/>
                <a:latin typeface="-apple-system"/>
              </a:rPr>
              <a:t>ID: It includes unique Ids associated with each comment text given.</a:t>
            </a:r>
          </a:p>
          <a:p>
            <a:pPr algn="just">
              <a:buFont typeface="Arial" panose="020B0604020202020204" pitchFamily="34" charset="0"/>
              <a:buChar char="•"/>
            </a:pPr>
            <a:r>
              <a:rPr lang="en-US" b="0" i="0" dirty="0">
                <a:effectLst/>
                <a:latin typeface="-apple-system"/>
              </a:rPr>
              <a:t>Comment text: This column contains the comments extracted from various social media platforms.</a:t>
            </a:r>
          </a:p>
          <a:p>
            <a:pPr algn="just"/>
            <a:endParaRPr lang="en-US" b="0" i="0" dirty="0">
              <a:effectLst/>
              <a:latin typeface="-apple-system"/>
            </a:endParaRPr>
          </a:p>
          <a:p>
            <a:pPr algn="just"/>
            <a:r>
              <a:rPr lang="en-US" b="0" i="0" dirty="0">
                <a:effectLst/>
                <a:latin typeface="-apple-system"/>
              </a:rPr>
              <a:t>The label can be either 0 or 1, where 0 denotes a NO while 1 denotes a YES. There are various comments which have multiple labels. The first attribute is a unique ID associated with each comment.</a:t>
            </a:r>
          </a:p>
        </p:txBody>
      </p:sp>
    </p:spTree>
    <p:extLst>
      <p:ext uri="{BB962C8B-B14F-4D97-AF65-F5344CB8AC3E}">
        <p14:creationId xmlns:p14="http://schemas.microsoft.com/office/powerpoint/2010/main" val="285248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832104"/>
            <a:ext cx="10671048" cy="1400108"/>
          </a:xfrm>
        </p:spPr>
        <p:txBody>
          <a:bodyPr/>
          <a:lstStyle/>
          <a:p>
            <a:r>
              <a:rPr lang="en-IN" dirty="0"/>
              <a:t>Exploratory Data Analysis (EDA)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4" name="Content Placeholder 3">
            <a:extLst>
              <a:ext uri="{FF2B5EF4-FFF2-40B4-BE49-F238E27FC236}">
                <a16:creationId xmlns:a16="http://schemas.microsoft.com/office/drawing/2014/main" id="{1EC7E61B-B4C2-FF13-01E9-3390F16A7372}"/>
              </a:ext>
            </a:extLst>
          </p:cNvPr>
          <p:cNvSpPr>
            <a:spLocks noGrp="1"/>
          </p:cNvSpPr>
          <p:nvPr>
            <p:ph sz="half" idx="1"/>
          </p:nvPr>
        </p:nvSpPr>
        <p:spPr>
          <a:xfrm>
            <a:off x="621792" y="2541494"/>
            <a:ext cx="11036808" cy="3996466"/>
          </a:xfrm>
        </p:spPr>
        <p:txBody>
          <a:bodyPr/>
          <a:lstStyle/>
          <a:p>
            <a:r>
              <a:rPr lang="en-US" b="1" i="0" dirty="0">
                <a:solidFill>
                  <a:srgbClr val="000000"/>
                </a:solidFill>
                <a:effectLst/>
                <a:latin typeface="Helvetica Neue"/>
              </a:rPr>
              <a:t>Checked Top 5 rows of both dataset</a:t>
            </a:r>
          </a:p>
          <a:p>
            <a:r>
              <a:rPr lang="en-US" b="1" dirty="0">
                <a:solidFill>
                  <a:srgbClr val="000000"/>
                </a:solidFill>
                <a:latin typeface="Helvetica Neue"/>
              </a:rPr>
              <a:t>Checked </a:t>
            </a:r>
            <a:r>
              <a:rPr lang="en-US" b="1" i="0" dirty="0">
                <a:solidFill>
                  <a:srgbClr val="000000"/>
                </a:solidFill>
                <a:effectLst/>
                <a:latin typeface="Helvetica Neue"/>
              </a:rPr>
              <a:t>Total Numbers of Rows and Column of both dataset</a:t>
            </a:r>
          </a:p>
          <a:p>
            <a:r>
              <a:rPr lang="en-US" b="1" i="0" dirty="0">
                <a:solidFill>
                  <a:srgbClr val="000000"/>
                </a:solidFill>
                <a:effectLst/>
                <a:latin typeface="Helvetica Neue"/>
              </a:rPr>
              <a:t>Checked</a:t>
            </a:r>
            <a:r>
              <a:rPr lang="en-IN" b="1" i="0" dirty="0">
                <a:solidFill>
                  <a:srgbClr val="000000"/>
                </a:solidFill>
                <a:effectLst/>
                <a:latin typeface="Helvetica Neue"/>
              </a:rPr>
              <a:t> All Column Name </a:t>
            </a:r>
            <a:r>
              <a:rPr lang="en-US" b="1" i="0" dirty="0">
                <a:solidFill>
                  <a:srgbClr val="000000"/>
                </a:solidFill>
                <a:effectLst/>
                <a:latin typeface="Helvetica Neue"/>
              </a:rPr>
              <a:t>of both dataset</a:t>
            </a:r>
            <a:endParaRPr lang="en-IN" b="1" i="0" dirty="0">
              <a:solidFill>
                <a:srgbClr val="000000"/>
              </a:solidFill>
              <a:effectLst/>
              <a:latin typeface="Helvetica Neue"/>
            </a:endParaRPr>
          </a:p>
          <a:p>
            <a:r>
              <a:rPr lang="en-US" b="1" i="0" dirty="0">
                <a:solidFill>
                  <a:srgbClr val="000000"/>
                </a:solidFill>
                <a:effectLst/>
                <a:latin typeface="Helvetica Neue"/>
              </a:rPr>
              <a:t>Checked Data Type of All Data of both dataset</a:t>
            </a:r>
          </a:p>
          <a:p>
            <a:r>
              <a:rPr lang="en-US" b="1" i="0" dirty="0">
                <a:solidFill>
                  <a:srgbClr val="000000"/>
                </a:solidFill>
                <a:effectLst/>
                <a:latin typeface="Helvetica Neue"/>
              </a:rPr>
              <a:t>Checked</a:t>
            </a:r>
            <a:r>
              <a:rPr lang="en-IN" b="1" i="0" dirty="0">
                <a:solidFill>
                  <a:srgbClr val="000000"/>
                </a:solidFill>
                <a:effectLst/>
                <a:latin typeface="Helvetica Neue"/>
              </a:rPr>
              <a:t> for Null Values</a:t>
            </a:r>
            <a:r>
              <a:rPr lang="en-US" b="1" i="0" dirty="0">
                <a:solidFill>
                  <a:srgbClr val="000000"/>
                </a:solidFill>
                <a:effectLst/>
                <a:latin typeface="Helvetica Neue"/>
              </a:rPr>
              <a:t> of both dataset</a:t>
            </a:r>
            <a:endParaRPr lang="en-IN" b="1" i="0" dirty="0">
              <a:solidFill>
                <a:srgbClr val="000000"/>
              </a:solidFill>
              <a:effectLst/>
              <a:latin typeface="Helvetica Neue"/>
            </a:endParaRPr>
          </a:p>
          <a:p>
            <a:r>
              <a:rPr lang="en-IN" b="1" i="0" dirty="0">
                <a:solidFill>
                  <a:srgbClr val="000000"/>
                </a:solidFill>
                <a:effectLst/>
                <a:latin typeface="Helvetica Neue"/>
              </a:rPr>
              <a:t>Checked Information about Data</a:t>
            </a:r>
            <a:r>
              <a:rPr lang="en-US" b="1" i="0" dirty="0">
                <a:solidFill>
                  <a:srgbClr val="000000"/>
                </a:solidFill>
                <a:effectLst/>
                <a:latin typeface="Helvetica Neue"/>
              </a:rPr>
              <a:t> of both dataset</a:t>
            </a:r>
            <a:endParaRPr lang="en-IN" b="1" i="0" dirty="0">
              <a:solidFill>
                <a:srgbClr val="000000"/>
              </a:solidFill>
              <a:effectLst/>
              <a:latin typeface="Helvetica Neue"/>
            </a:endParaRPr>
          </a:p>
          <a:p>
            <a:r>
              <a:rPr lang="en-IN" b="1" dirty="0">
                <a:solidFill>
                  <a:srgbClr val="000000"/>
                </a:solidFill>
                <a:latin typeface="Helvetica Neue"/>
              </a:rPr>
              <a:t>Checked for special character present in both dataset or not</a:t>
            </a:r>
            <a:endParaRPr lang="en-IN" b="1" i="0" dirty="0">
              <a:solidFill>
                <a:srgbClr val="000000"/>
              </a:solidFill>
              <a:effectLst/>
              <a:latin typeface="Helvetica Neue"/>
            </a:endParaRPr>
          </a:p>
          <a:p>
            <a:r>
              <a:rPr lang="en-US" b="1" i="0" dirty="0">
                <a:solidFill>
                  <a:srgbClr val="000000"/>
                </a:solidFill>
                <a:effectLst/>
                <a:latin typeface="Helvetica Neue"/>
              </a:rPr>
              <a:t>Checked total number of unique value of both dataset</a:t>
            </a:r>
          </a:p>
          <a:p>
            <a:r>
              <a:rPr lang="en-US" b="1" dirty="0">
                <a:solidFill>
                  <a:srgbClr val="000000"/>
                </a:solidFill>
                <a:latin typeface="Helvetica Neue"/>
              </a:rPr>
              <a:t>Checked all features through visualization.</a:t>
            </a:r>
          </a:p>
          <a:p>
            <a:endParaRPr lang="en-US" b="1" dirty="0">
              <a:solidFill>
                <a:srgbClr val="000000"/>
              </a:solidFill>
              <a:latin typeface="Helvetica Neue"/>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557245" y="858460"/>
            <a:ext cx="10671048" cy="768096"/>
          </a:xfrm>
        </p:spPr>
        <p:txBody>
          <a:bodyPr/>
          <a:lstStyle/>
          <a:p>
            <a:r>
              <a:rPr lang="en-IN" dirty="0"/>
              <a:t>Data Cleaning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5" name="Picture 4">
            <a:extLst>
              <a:ext uri="{FF2B5EF4-FFF2-40B4-BE49-F238E27FC236}">
                <a16:creationId xmlns:a16="http://schemas.microsoft.com/office/drawing/2014/main" id="{CBF71874-C616-B7EC-D4B9-305E91A5B4CB}"/>
              </a:ext>
            </a:extLst>
          </p:cNvPr>
          <p:cNvPicPr>
            <a:picLocks noChangeAspect="1"/>
          </p:cNvPicPr>
          <p:nvPr/>
        </p:nvPicPr>
        <p:blipFill>
          <a:blip r:embed="rId2"/>
          <a:stretch>
            <a:fillRect/>
          </a:stretch>
        </p:blipFill>
        <p:spPr>
          <a:xfrm>
            <a:off x="2870947" y="3293349"/>
            <a:ext cx="6258798" cy="1181265"/>
          </a:xfrm>
          <a:prstGeom prst="rect">
            <a:avLst/>
          </a:prstGeom>
        </p:spPr>
      </p:pic>
      <p:sp>
        <p:nvSpPr>
          <p:cNvPr id="7" name="TextBox 6">
            <a:extLst>
              <a:ext uri="{FF2B5EF4-FFF2-40B4-BE49-F238E27FC236}">
                <a16:creationId xmlns:a16="http://schemas.microsoft.com/office/drawing/2014/main" id="{A28764A0-749E-66CE-5475-85A0198DE47C}"/>
              </a:ext>
            </a:extLst>
          </p:cNvPr>
          <p:cNvSpPr txBox="1"/>
          <p:nvPr/>
        </p:nvSpPr>
        <p:spPr>
          <a:xfrm>
            <a:off x="2870947" y="2106009"/>
            <a:ext cx="6258798" cy="707886"/>
          </a:xfrm>
          <a:prstGeom prst="rect">
            <a:avLst/>
          </a:prstGeom>
          <a:noFill/>
        </p:spPr>
        <p:txBody>
          <a:bodyPr wrap="square" rtlCol="0">
            <a:spAutoFit/>
          </a:bodyPr>
          <a:lstStyle/>
          <a:p>
            <a:r>
              <a:rPr lang="en-IN" sz="2000" dirty="0">
                <a:latin typeface="Calibri" panose="020F0502020204030204" pitchFamily="34" charset="0"/>
                <a:cs typeface="Calibri" panose="020F0502020204030204" pitchFamily="34" charset="0"/>
              </a:rPr>
              <a:t>Dropped irrelevant column from both dataset that is “id” column as it contains unique value.</a:t>
            </a:r>
          </a:p>
        </p:txBody>
      </p:sp>
    </p:spTree>
    <p:extLst>
      <p:ext uri="{BB962C8B-B14F-4D97-AF65-F5344CB8AC3E}">
        <p14:creationId xmlns:p14="http://schemas.microsoft.com/office/powerpoint/2010/main" val="3823115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557304"/>
            <a:ext cx="10671048" cy="1674907"/>
          </a:xfrm>
        </p:spPr>
        <p:txBody>
          <a:bodyPr/>
          <a:lstStyle/>
          <a:p>
            <a:r>
              <a:rPr lang="en-IN" dirty="0"/>
              <a:t>Data Description of        Train Data-set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5" name="Content Placeholder 4">
            <a:extLst>
              <a:ext uri="{FF2B5EF4-FFF2-40B4-BE49-F238E27FC236}">
                <a16:creationId xmlns:a16="http://schemas.microsoft.com/office/drawing/2014/main" id="{F3A7F585-98DE-D77E-9864-484777281B6C}"/>
              </a:ext>
            </a:extLst>
          </p:cNvPr>
          <p:cNvSpPr>
            <a:spLocks noGrp="1"/>
          </p:cNvSpPr>
          <p:nvPr>
            <p:ph sz="half" idx="1"/>
          </p:nvPr>
        </p:nvSpPr>
        <p:spPr>
          <a:xfrm>
            <a:off x="755904" y="2332315"/>
            <a:ext cx="10680192" cy="3369238"/>
          </a:xfrm>
        </p:spPr>
        <p:txBody>
          <a:bodyPr/>
          <a:lstStyle/>
          <a:p>
            <a:pPr marL="342900" indent="-342900" algn="l">
              <a:buFont typeface="Arial" panose="020B0604020202020204" pitchFamily="34" charset="0"/>
              <a:buChar char="•"/>
            </a:pPr>
            <a:r>
              <a:rPr lang="en-US" sz="1800" dirty="0">
                <a:solidFill>
                  <a:schemeClr val="tx1"/>
                </a:solidFill>
                <a:latin typeface="Georgia" panose="02040502050405020303" pitchFamily="18" charset="0"/>
              </a:rPr>
              <a:t>The dataset contains </a:t>
            </a:r>
            <a:r>
              <a:rPr lang="en-IN" sz="1800" dirty="0">
                <a:solidFill>
                  <a:schemeClr val="tx1">
                    <a:lumMod val="95000"/>
                    <a:lumOff val="5000"/>
                  </a:schemeClr>
                </a:solidFill>
                <a:latin typeface="Georgia" panose="02040502050405020303" pitchFamily="18" charset="0"/>
              </a:rPr>
              <a:t>159571</a:t>
            </a:r>
            <a:r>
              <a:rPr lang="en-US" sz="1800" dirty="0">
                <a:solidFill>
                  <a:schemeClr val="tx1"/>
                </a:solidFill>
                <a:latin typeface="Georgia" panose="02040502050405020303" pitchFamily="18" charset="0"/>
              </a:rPr>
              <a:t> records (rows) and 8 features (columns).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1"/>
                </a:solidFill>
                <a:latin typeface="Georgia" panose="02040502050405020303" pitchFamily="18" charset="0"/>
              </a:rPr>
              <a:t>After removal of irrelevant feature, and also after pre-processing, we get 159571 records (rows) and 11 features (columns). </a:t>
            </a:r>
            <a:endParaRPr lang="en-IN"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11" name="Picture 10">
            <a:extLst>
              <a:ext uri="{FF2B5EF4-FFF2-40B4-BE49-F238E27FC236}">
                <a16:creationId xmlns:a16="http://schemas.microsoft.com/office/drawing/2014/main" id="{CF375832-E7CA-EECC-1012-57B8B5F4B8A3}"/>
              </a:ext>
            </a:extLst>
          </p:cNvPr>
          <p:cNvPicPr>
            <a:picLocks noChangeAspect="1"/>
          </p:cNvPicPr>
          <p:nvPr/>
        </p:nvPicPr>
        <p:blipFill>
          <a:blip r:embed="rId2"/>
          <a:stretch>
            <a:fillRect/>
          </a:stretch>
        </p:blipFill>
        <p:spPr>
          <a:xfrm>
            <a:off x="3348317" y="2791882"/>
            <a:ext cx="2450549" cy="1041124"/>
          </a:xfrm>
          <a:prstGeom prst="rect">
            <a:avLst/>
          </a:prstGeom>
        </p:spPr>
      </p:pic>
      <p:pic>
        <p:nvPicPr>
          <p:cNvPr id="13" name="Picture 12">
            <a:extLst>
              <a:ext uri="{FF2B5EF4-FFF2-40B4-BE49-F238E27FC236}">
                <a16:creationId xmlns:a16="http://schemas.microsoft.com/office/drawing/2014/main" id="{2CCD3170-EFFA-BB19-5D66-907DCFAC0DBB}"/>
              </a:ext>
            </a:extLst>
          </p:cNvPr>
          <p:cNvPicPr>
            <a:picLocks noChangeAspect="1"/>
          </p:cNvPicPr>
          <p:nvPr/>
        </p:nvPicPr>
        <p:blipFill>
          <a:blip r:embed="rId3"/>
          <a:stretch>
            <a:fillRect/>
          </a:stretch>
        </p:blipFill>
        <p:spPr>
          <a:xfrm>
            <a:off x="3534807" y="4987078"/>
            <a:ext cx="2450548" cy="1041124"/>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ED8FE9-AC32-C3A0-7AF6-8B6A48AD6B34}"/>
              </a:ext>
            </a:extLst>
          </p:cNvPr>
          <p:cNvSpPr>
            <a:spLocks noGrp="1"/>
          </p:cNvSpPr>
          <p:nvPr>
            <p:ph type="title"/>
          </p:nvPr>
        </p:nvSpPr>
        <p:spPr>
          <a:xfrm>
            <a:off x="758952" y="557304"/>
            <a:ext cx="10671048" cy="1674907"/>
          </a:xfrm>
        </p:spPr>
        <p:txBody>
          <a:bodyPr/>
          <a:lstStyle/>
          <a:p>
            <a:r>
              <a:rPr lang="en-IN" dirty="0"/>
              <a:t>Data Description of          TEST Data-set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6" name="Content Placeholder 4">
            <a:extLst>
              <a:ext uri="{FF2B5EF4-FFF2-40B4-BE49-F238E27FC236}">
                <a16:creationId xmlns:a16="http://schemas.microsoft.com/office/drawing/2014/main" id="{92FFDDD3-0468-EB87-5CDC-F32F2820ABA7}"/>
              </a:ext>
            </a:extLst>
          </p:cNvPr>
          <p:cNvSpPr>
            <a:spLocks noGrp="1"/>
          </p:cNvSpPr>
          <p:nvPr>
            <p:ph sz="half" idx="1"/>
          </p:nvPr>
        </p:nvSpPr>
        <p:spPr>
          <a:xfrm>
            <a:off x="755904" y="2332315"/>
            <a:ext cx="10680192" cy="3369238"/>
          </a:xfrm>
        </p:spPr>
        <p:txBody>
          <a:bodyPr/>
          <a:lstStyle/>
          <a:p>
            <a:pPr marL="342900" indent="-342900" algn="l">
              <a:buFont typeface="Arial" panose="020B0604020202020204" pitchFamily="34" charset="0"/>
              <a:buChar char="•"/>
            </a:pPr>
            <a:r>
              <a:rPr lang="en-US" sz="1800" dirty="0">
                <a:solidFill>
                  <a:schemeClr val="tx1"/>
                </a:solidFill>
                <a:latin typeface="Georgia" panose="02040502050405020303" pitchFamily="18" charset="0"/>
              </a:rPr>
              <a:t>The dataset contains 153164 records (rows) and 2 features (columns).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1"/>
                </a:solidFill>
                <a:latin typeface="Georgia" panose="02040502050405020303" pitchFamily="18" charset="0"/>
              </a:rPr>
              <a:t>After removal of irrelevant feature, and also after pre-processing, we get 153164 records (rows) and 3 features (columns). </a:t>
            </a:r>
            <a:endParaRPr lang="en-IN"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9" name="Rectangle 1">
            <a:extLst>
              <a:ext uri="{FF2B5EF4-FFF2-40B4-BE49-F238E27FC236}">
                <a16:creationId xmlns:a16="http://schemas.microsoft.com/office/drawing/2014/main" id="{28A4166D-3E0F-19EF-B784-BAB334DD7478}"/>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153164</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8A2B1633-1C3D-5F63-66B1-8E800394BC4D}"/>
              </a:ext>
            </a:extLst>
          </p:cNvPr>
          <p:cNvPicPr>
            <a:picLocks noChangeAspect="1"/>
          </p:cNvPicPr>
          <p:nvPr/>
        </p:nvPicPr>
        <p:blipFill>
          <a:blip r:embed="rId2"/>
          <a:stretch>
            <a:fillRect/>
          </a:stretch>
        </p:blipFill>
        <p:spPr>
          <a:xfrm>
            <a:off x="3637328" y="2770094"/>
            <a:ext cx="2669342" cy="1062912"/>
          </a:xfrm>
          <a:prstGeom prst="rect">
            <a:avLst/>
          </a:prstGeom>
        </p:spPr>
      </p:pic>
      <p:pic>
        <p:nvPicPr>
          <p:cNvPr id="13" name="Picture 12">
            <a:extLst>
              <a:ext uri="{FF2B5EF4-FFF2-40B4-BE49-F238E27FC236}">
                <a16:creationId xmlns:a16="http://schemas.microsoft.com/office/drawing/2014/main" id="{E144FA6E-6ADD-A3A9-72E8-A59796A4D659}"/>
              </a:ext>
            </a:extLst>
          </p:cNvPr>
          <p:cNvPicPr>
            <a:picLocks noChangeAspect="1"/>
          </p:cNvPicPr>
          <p:nvPr/>
        </p:nvPicPr>
        <p:blipFill>
          <a:blip r:embed="rId3"/>
          <a:stretch>
            <a:fillRect/>
          </a:stretch>
        </p:blipFill>
        <p:spPr>
          <a:xfrm>
            <a:off x="3762155" y="4638641"/>
            <a:ext cx="2544515" cy="1062912"/>
          </a:xfrm>
          <a:prstGeom prst="rect">
            <a:avLst/>
          </a:prstGeom>
        </p:spPr>
      </p:pic>
    </p:spTree>
    <p:extLst>
      <p:ext uri="{BB962C8B-B14F-4D97-AF65-F5344CB8AC3E}">
        <p14:creationId xmlns:p14="http://schemas.microsoft.com/office/powerpoint/2010/main" val="28141859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Ion</Template>
  <TotalTime>4364</TotalTime>
  <Words>917</Words>
  <Application>Microsoft Office PowerPoint</Application>
  <PresentationFormat>Widescreen</PresentationFormat>
  <Paragraphs>126</Paragraphs>
  <Slides>43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43</vt:i4>
      </vt:variant>
    </vt:vector>
  </HeadingPairs>
  <TitlesOfParts>
    <vt:vector size="54" baseType="lpstr">
      <vt:lpstr>-apple-system</vt:lpstr>
      <vt:lpstr>Arial</vt:lpstr>
      <vt:lpstr>Arial Black</vt:lpstr>
      <vt:lpstr>Arial Unicode MS</vt:lpstr>
      <vt:lpstr>Calibri</vt:lpstr>
      <vt:lpstr>Century Gothic</vt:lpstr>
      <vt:lpstr>Georgia</vt:lpstr>
      <vt:lpstr>Helvetica Neue</vt:lpstr>
      <vt:lpstr>Wingdings</vt:lpstr>
      <vt:lpstr>Wingdings 3</vt:lpstr>
      <vt:lpstr>Ion</vt:lpstr>
      <vt:lpstr>MALIGNANT COMMENTS CLASSIFICATION</vt:lpstr>
      <vt:lpstr>AGENDA</vt:lpstr>
      <vt:lpstr>Introduction</vt:lpstr>
      <vt:lpstr>Business Goal</vt:lpstr>
      <vt:lpstr>Technical Requirements</vt:lpstr>
      <vt:lpstr>Exploratory Data Analysis (EDA)</vt:lpstr>
      <vt:lpstr>Data Cleaning </vt:lpstr>
      <vt:lpstr>Data Description of        Train Data-set</vt:lpstr>
      <vt:lpstr>Data Description of          TEST Data-set</vt:lpstr>
      <vt:lpstr>Data-Set Description</vt:lpstr>
      <vt:lpstr>Data Visualization</vt:lpstr>
      <vt:lpstr>PowerPoint Presentation</vt:lpstr>
      <vt:lpstr>PowerPoint Presentation</vt:lpstr>
      <vt:lpstr>PowerPoint Presentation</vt:lpstr>
      <vt:lpstr>PowerPoint Presentation</vt:lpstr>
      <vt:lpstr>Checking Correlation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Procedure:   1. Saving the model   2. Comparing Actual and Prediction      </vt:lpstr>
      <vt:lpstr>         3. Saving the model in CSV format  </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subject/>
  <dc:creator>archanakumari846@gmail.com</dc:creator>
  <cp:lastModifiedBy>Pankaj Suryawanshi</cp:lastModifiedBy>
  <cp:revision>217</cp:revision>
  <dcterms:created xsi:type="dcterms:W3CDTF">2022-08-31T15:26:21Z</dcterms:created>
  <dcterms:modified xsi:type="dcterms:W3CDTF">2022-11-19T13:06:43Z</dcterms:modified>
</cp:coreProperties>
</file>