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77" r:id="rId2"/>
  </p:sldMasterIdLst>
  <p:notesMasterIdLst>
    <p:notesMasterId r:id="rId36"/>
  </p:notesMasterIdLst>
  <p:sldIdLst>
    <p:sldId id="278" r:id="rId3"/>
    <p:sldId id="279" r:id="rId4"/>
    <p:sldId id="280" r:id="rId5"/>
    <p:sldId id="281" r:id="rId6"/>
    <p:sldId id="294" r:id="rId7"/>
    <p:sldId id="283" r:id="rId8"/>
    <p:sldId id="284" r:id="rId9"/>
    <p:sldId id="298" r:id="rId10"/>
    <p:sldId id="332" r:id="rId11"/>
    <p:sldId id="334" r:id="rId12"/>
    <p:sldId id="358" r:id="rId13"/>
    <p:sldId id="369" r:id="rId14"/>
    <p:sldId id="300" r:id="rId15"/>
    <p:sldId id="326" r:id="rId16"/>
    <p:sldId id="328" r:id="rId17"/>
    <p:sldId id="375" r:id="rId18"/>
    <p:sldId id="317" r:id="rId19"/>
    <p:sldId id="381" r:id="rId20"/>
    <p:sldId id="382" r:id="rId21"/>
    <p:sldId id="318" r:id="rId22"/>
    <p:sldId id="383" r:id="rId23"/>
    <p:sldId id="313" r:id="rId24"/>
    <p:sldId id="319" r:id="rId25"/>
    <p:sldId id="321" r:id="rId26"/>
    <p:sldId id="324" r:id="rId27"/>
    <p:sldId id="376" r:id="rId28"/>
    <p:sldId id="377" r:id="rId29"/>
    <p:sldId id="322" r:id="rId30"/>
    <p:sldId id="282" r:id="rId31"/>
    <p:sldId id="384" r:id="rId32"/>
    <p:sldId id="350" r:id="rId33"/>
    <p:sldId id="370" r:id="rId34"/>
    <p:sldId id="293" r:id="rId3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85" d="100"/>
          <a:sy n="85" d="100"/>
        </p:scale>
        <p:origin x="590" y="67"/>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
        <p:nvSpPr>
          <p:cNvPr id="7" name="Freeform: Shape 6">
            <a:extLst>
              <a:ext uri="{FF2B5EF4-FFF2-40B4-BE49-F238E27FC236}">
                <a16:creationId xmlns:a16="http://schemas.microsoft.com/office/drawing/2014/main" id="{B960A8A8-712F-7DF4-13A2-F3F605592A8E}"/>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281BA42A-4EE0-4B34-A81A-A7F4060590AC}"/>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94726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05449960"/>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Freeform: Shape 6">
            <a:extLst>
              <a:ext uri="{FF2B5EF4-FFF2-40B4-BE49-F238E27FC236}">
                <a16:creationId xmlns:a16="http://schemas.microsoft.com/office/drawing/2014/main" id="{0ABF9429-8929-97DF-9275-EE540BE26F16}"/>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AC2E41C-9D90-2024-0B5A-6297DD22215D}"/>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8ACF965-CAE3-EE9A-2B7E-8F605B5FE0D8}"/>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F282677D-72E8-A6AF-8928-E7C6E80F988B}"/>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C824486D-7A72-8D00-2F86-14E2F6FE3803}"/>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36D4BF3C-253E-1000-A2FC-207D54B24842}"/>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9730203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93125684"/>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30AEB3C0-DAC2-507D-DC25-51AC8CC1C509}"/>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10D53D13-E566-27C0-CC60-2738386796A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AD6F148A-2175-4259-0505-BFD3E546DB24}"/>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FD10105A-E125-7BF5-3731-7B23BAA04B6D}"/>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18340759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12/6/2022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0D99E8C6-8B46-09EA-8605-E0A6E3A96716}"/>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5882E631-116D-ED8C-A449-64508BE88A40}"/>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0578501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12/6/2022</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9C5EBC55-6894-8D65-CED9-E7674212FA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CBC59867-EC5A-EC2D-E8D6-121A89074395}"/>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127488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FC792DFA-F2C3-CE7D-FFA8-D0460BB3D4B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06159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8" name="Freeform: Shape 7">
            <a:extLst>
              <a:ext uri="{FF2B5EF4-FFF2-40B4-BE49-F238E27FC236}">
                <a16:creationId xmlns:a16="http://schemas.microsoft.com/office/drawing/2014/main" id="{A66FA323-1F07-99CD-AE53-005B13000E66}"/>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065328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74994016"/>
      </p:ext>
    </p:extLst>
  </p:cSld>
  <p:clrMapOvr>
    <a:masterClrMapping/>
  </p:clrMapOvr>
  <p:hf hd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66436720"/>
      </p:ext>
    </p:extLst>
  </p:cSld>
  <p:clrMapOvr>
    <a:masterClrMapping/>
  </p:clrMapOvr>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7970403"/>
      </p:ext>
    </p:extLst>
  </p:cSld>
  <p:clrMapOvr>
    <a:masterClrMapping/>
  </p:clrMapOvr>
  <p:hf hd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12/6/2022</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27130536"/>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67959332"/>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12/6/2022</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52182928"/>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4249813"/>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12/6/2022</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07683421"/>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13699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4145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427061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407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10.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7964652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1.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1.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1.xml"/><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1.xml"/><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1.xml"/><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1.xml"/><Relationship Id="rId5" Type="http://schemas.openxmlformats.org/officeDocument/2006/relationships/image" Target="../media/image49.png"/><Relationship Id="rId4" Type="http://schemas.openxmlformats.org/officeDocument/2006/relationships/image" Target="../media/image48.png"/></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1.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1.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1.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1.xml"/></Relationships>
</file>

<file path=ppt/slides/_rels/slide2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1.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1.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A0F1F4A-0645-53F9-4341-904BF8503A05}"/>
              </a:ext>
            </a:extLst>
          </p:cNvPr>
          <p:cNvSpPr>
            <a:spLocks noGrp="1"/>
          </p:cNvSpPr>
          <p:nvPr>
            <p:ph type="ctrTitle"/>
          </p:nvPr>
        </p:nvSpPr>
        <p:spPr>
          <a:xfrm>
            <a:off x="766482" y="1026942"/>
            <a:ext cx="10670552" cy="1209821"/>
          </a:xfrm>
        </p:spPr>
        <p:txBody>
          <a:bodyPr/>
          <a:lstStyle/>
          <a:p>
            <a:r>
              <a:rPr lang="en-IN" sz="3200" b="1" i="0" dirty="0">
                <a:effectLst/>
                <a:latin typeface="Arial Black" panose="020B0A04020102020204" pitchFamily="34" charset="0"/>
              </a:rPr>
              <a:t>Rating prediction project</a:t>
            </a:r>
            <a:endParaRPr lang="en-IN" sz="3200" dirty="0">
              <a:latin typeface="Arial Black" panose="020B0A04020102020204" pitchFamily="34" charset="0"/>
            </a:endParaRPr>
          </a:p>
        </p:txBody>
      </p:sp>
      <p:pic>
        <p:nvPicPr>
          <p:cNvPr id="3" name="Picture 2">
            <a:extLst>
              <a:ext uri="{FF2B5EF4-FFF2-40B4-BE49-F238E27FC236}">
                <a16:creationId xmlns:a16="http://schemas.microsoft.com/office/drawing/2014/main" id="{96E57BB1-C217-74DF-0A71-6388BBFE60BA}"/>
              </a:ext>
            </a:extLst>
          </p:cNvPr>
          <p:cNvPicPr>
            <a:picLocks noChangeAspect="1"/>
          </p:cNvPicPr>
          <p:nvPr/>
        </p:nvPicPr>
        <p:blipFill>
          <a:blip r:embed="rId2"/>
          <a:stretch>
            <a:fillRect/>
          </a:stretch>
        </p:blipFill>
        <p:spPr>
          <a:xfrm>
            <a:off x="2438400" y="2539701"/>
            <a:ext cx="8050306" cy="3781537"/>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3074" name="Picture 1">
            <a:extLst>
              <a:ext uri="{FF2B5EF4-FFF2-40B4-BE49-F238E27FC236}">
                <a16:creationId xmlns:a16="http://schemas.microsoft.com/office/drawing/2014/main" id="{58416DC5-B983-5FD3-5BF2-D6C3A1C8E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851927"/>
            <a:ext cx="573405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3">
            <a:extLst>
              <a:ext uri="{FF2B5EF4-FFF2-40B4-BE49-F238E27FC236}">
                <a16:creationId xmlns:a16="http://schemas.microsoft.com/office/drawing/2014/main" id="{D95BCAA3-39CA-F845-409F-52901E531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5988" y="851927"/>
            <a:ext cx="59912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1">
            <a:extLst>
              <a:ext uri="{FF2B5EF4-FFF2-40B4-BE49-F238E27FC236}">
                <a16:creationId xmlns:a16="http://schemas.microsoft.com/office/drawing/2014/main" id="{D03FE4BC-C5E3-976F-5C50-87ADD18F1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5988" y="5731435"/>
            <a:ext cx="57610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517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11</a:t>
            </a:fld>
            <a:endParaRPr lang="en-US" dirty="0"/>
          </a:p>
        </p:txBody>
      </p:sp>
      <p:pic>
        <p:nvPicPr>
          <p:cNvPr id="4098" name="Picture 1">
            <a:extLst>
              <a:ext uri="{FF2B5EF4-FFF2-40B4-BE49-F238E27FC236}">
                <a16:creationId xmlns:a16="http://schemas.microsoft.com/office/drawing/2014/main" id="{EC1FBA0D-5050-9A5A-1BB2-639301244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916" y="411797"/>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1">
            <a:extLst>
              <a:ext uri="{FF2B5EF4-FFF2-40B4-BE49-F238E27FC236}">
                <a16:creationId xmlns:a16="http://schemas.microsoft.com/office/drawing/2014/main" id="{6B59FB2C-D695-5D85-7007-3C6632C9B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056481"/>
            <a:ext cx="5761037"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a:extLst>
              <a:ext uri="{FF2B5EF4-FFF2-40B4-BE49-F238E27FC236}">
                <a16:creationId xmlns:a16="http://schemas.microsoft.com/office/drawing/2014/main" id="{6FC838D1-1CA0-BBE4-6207-3CBDCA7F3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056481"/>
            <a:ext cx="585152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1">
            <a:extLst>
              <a:ext uri="{FF2B5EF4-FFF2-40B4-BE49-F238E27FC236}">
                <a16:creationId xmlns:a16="http://schemas.microsoft.com/office/drawing/2014/main" id="{CC241A2B-D34D-E208-2E99-9A7FCFD20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2" y="3695076"/>
            <a:ext cx="5761037"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8520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12</a:t>
            </a:fld>
            <a:endParaRPr lang="en-US" dirty="0"/>
          </a:p>
        </p:txBody>
      </p:sp>
      <p:pic>
        <p:nvPicPr>
          <p:cNvPr id="5122" name="Picture 1">
            <a:extLst>
              <a:ext uri="{FF2B5EF4-FFF2-40B4-BE49-F238E27FC236}">
                <a16:creationId xmlns:a16="http://schemas.microsoft.com/office/drawing/2014/main" id="{8A18CB90-7690-FB5A-63A8-79DE406AFC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025" y="594360"/>
            <a:ext cx="284797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D0A56FF3-E147-1AED-3979-589F84608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2775" y="2586598"/>
            <a:ext cx="56388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1">
            <a:extLst>
              <a:ext uri="{FF2B5EF4-FFF2-40B4-BE49-F238E27FC236}">
                <a16:creationId xmlns:a16="http://schemas.microsoft.com/office/drawing/2014/main" id="{E3344E2F-7A1B-9069-2E6C-B4BD18F79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8025" y="5279651"/>
            <a:ext cx="57340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863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13</a:t>
            </a:fld>
            <a:endParaRPr lang="en-US" dirty="0"/>
          </a:p>
        </p:txBody>
      </p:sp>
      <p:pic>
        <p:nvPicPr>
          <p:cNvPr id="6146" name="Picture 1">
            <a:extLst>
              <a:ext uri="{FF2B5EF4-FFF2-40B4-BE49-F238E27FC236}">
                <a16:creationId xmlns:a16="http://schemas.microsoft.com/office/drawing/2014/main" id="{CC67542F-DB77-37B1-3F9E-53A157176D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69" y="457200"/>
            <a:ext cx="3932237"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3">
            <a:extLst>
              <a:ext uri="{FF2B5EF4-FFF2-40B4-BE49-F238E27FC236}">
                <a16:creationId xmlns:a16="http://schemas.microsoft.com/office/drawing/2014/main" id="{EE729EF4-7CD5-1A02-5B47-7495D6F3A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128" y="3321423"/>
            <a:ext cx="5724525" cy="32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
            <a:extLst>
              <a:ext uri="{FF2B5EF4-FFF2-40B4-BE49-F238E27FC236}">
                <a16:creationId xmlns:a16="http://schemas.microsoft.com/office/drawing/2014/main" id="{E7415B33-F8C1-88E0-0291-2E35026E9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3822" y="457200"/>
            <a:ext cx="401002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a:extLst>
              <a:ext uri="{FF2B5EF4-FFF2-40B4-BE49-F238E27FC236}">
                <a16:creationId xmlns:a16="http://schemas.microsoft.com/office/drawing/2014/main" id="{894242AE-2F25-64FD-4B25-10D3B1AEB2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1349" y="3475037"/>
            <a:ext cx="5578475"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86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Picture 4">
            <a:extLst>
              <a:ext uri="{FF2B5EF4-FFF2-40B4-BE49-F238E27FC236}">
                <a16:creationId xmlns:a16="http://schemas.microsoft.com/office/drawing/2014/main" id="{3D597F7B-B438-B47B-480C-905E58694845}"/>
              </a:ext>
            </a:extLst>
          </p:cNvPr>
          <p:cNvPicPr>
            <a:picLocks noChangeAspect="1"/>
          </p:cNvPicPr>
          <p:nvPr/>
        </p:nvPicPr>
        <p:blipFill>
          <a:blip r:embed="rId2"/>
          <a:stretch>
            <a:fillRect/>
          </a:stretch>
        </p:blipFill>
        <p:spPr>
          <a:xfrm>
            <a:off x="3642540" y="283927"/>
            <a:ext cx="4492931" cy="906672"/>
          </a:xfrm>
          <a:prstGeom prst="rect">
            <a:avLst/>
          </a:prstGeom>
        </p:spPr>
      </p:pic>
      <p:pic>
        <p:nvPicPr>
          <p:cNvPr id="7170" name="Picture 1">
            <a:extLst>
              <a:ext uri="{FF2B5EF4-FFF2-40B4-BE49-F238E27FC236}">
                <a16:creationId xmlns:a16="http://schemas.microsoft.com/office/drawing/2014/main" id="{E8425C23-54A6-E007-9D17-53BAB4FD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15" y="1562100"/>
            <a:ext cx="57340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1">
            <a:extLst>
              <a:ext uri="{FF2B5EF4-FFF2-40B4-BE49-F238E27FC236}">
                <a16:creationId xmlns:a16="http://schemas.microsoft.com/office/drawing/2014/main" id="{0481C2E1-8FC5-E96B-B1CE-ECDD904E84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15" y="3800501"/>
            <a:ext cx="57340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8ECCB32D-F10E-64AC-84A2-6EBF2BA1C5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1883" y="5278464"/>
            <a:ext cx="576103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231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8195" name="Picture 1">
            <a:extLst>
              <a:ext uri="{FF2B5EF4-FFF2-40B4-BE49-F238E27FC236}">
                <a16:creationId xmlns:a16="http://schemas.microsoft.com/office/drawing/2014/main" id="{76DD0FCE-F15F-E588-A1A7-41EA92EF48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340" y="594360"/>
            <a:ext cx="12795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1">
            <a:extLst>
              <a:ext uri="{FF2B5EF4-FFF2-40B4-BE49-F238E27FC236}">
                <a16:creationId xmlns:a16="http://schemas.microsoft.com/office/drawing/2014/main" id="{5A10F093-20B8-ED08-CF53-67B4C3CFA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98" y="1320987"/>
            <a:ext cx="5578475"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
            <a:extLst>
              <a:ext uri="{FF2B5EF4-FFF2-40B4-BE49-F238E27FC236}">
                <a16:creationId xmlns:a16="http://schemas.microsoft.com/office/drawing/2014/main" id="{227FF6D4-9302-8A4E-A083-BF15B56A5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335" y="594360"/>
            <a:ext cx="298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
            <a:extLst>
              <a:ext uri="{FF2B5EF4-FFF2-40B4-BE49-F238E27FC236}">
                <a16:creationId xmlns:a16="http://schemas.microsoft.com/office/drawing/2014/main" id="{EEE20F6B-8E72-B142-40DE-0AF9D6ED05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9316" y="1320987"/>
            <a:ext cx="43434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047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9218" name="Picture 1">
            <a:extLst>
              <a:ext uri="{FF2B5EF4-FFF2-40B4-BE49-F238E27FC236}">
                <a16:creationId xmlns:a16="http://schemas.microsoft.com/office/drawing/2014/main" id="{2D9BAF96-E0EC-F842-CD00-ABCA43367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257" y="731520"/>
            <a:ext cx="12477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1">
            <a:extLst>
              <a:ext uri="{FF2B5EF4-FFF2-40B4-BE49-F238E27FC236}">
                <a16:creationId xmlns:a16="http://schemas.microsoft.com/office/drawing/2014/main" id="{34A23986-9528-FD63-6D14-3477030CC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697" y="1389810"/>
            <a:ext cx="5181600"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1">
            <a:extLst>
              <a:ext uri="{FF2B5EF4-FFF2-40B4-BE49-F238E27FC236}">
                <a16:creationId xmlns:a16="http://schemas.microsoft.com/office/drawing/2014/main" id="{36CAAF92-3402-C187-53EA-8BA75C1CAC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7068" y="731520"/>
            <a:ext cx="159067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1">
            <a:extLst>
              <a:ext uri="{FF2B5EF4-FFF2-40B4-BE49-F238E27FC236}">
                <a16:creationId xmlns:a16="http://schemas.microsoft.com/office/drawing/2014/main" id="{71216907-B30F-B5F7-FC55-1A71B2BC4E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1968" y="1389810"/>
            <a:ext cx="43434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1481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3" name="TextBox 2">
            <a:extLst>
              <a:ext uri="{FF2B5EF4-FFF2-40B4-BE49-F238E27FC236}">
                <a16:creationId xmlns:a16="http://schemas.microsoft.com/office/drawing/2014/main" id="{51C266C0-66E4-401D-3738-ED42B97AC7D4}"/>
              </a:ext>
            </a:extLst>
          </p:cNvPr>
          <p:cNvSpPr txBox="1"/>
          <p:nvPr/>
        </p:nvSpPr>
        <p:spPr>
          <a:xfrm>
            <a:off x="2444003" y="731520"/>
            <a:ext cx="6098240" cy="658835"/>
          </a:xfrm>
          <a:prstGeom prst="rect">
            <a:avLst/>
          </a:prstGeom>
          <a:noFill/>
        </p:spPr>
        <p:txBody>
          <a:bodyPr wrap="square">
            <a:spAutoFit/>
          </a:bodyPr>
          <a:lstStyle/>
          <a:p>
            <a:pPr lvl="0" algn="ctr">
              <a:lnSpc>
                <a:spcPct val="107000"/>
              </a:lnSpc>
              <a:spcAft>
                <a:spcPts val="800"/>
              </a:spcAft>
            </a:pPr>
            <a:r>
              <a:rPr lang="en-IN" sz="3600" b="1" u="sng" dirty="0">
                <a:effectLst/>
                <a:latin typeface="Calibri" panose="020F0502020204030204" pitchFamily="34" charset="0"/>
                <a:ea typeface="Calibri" panose="020F0502020204030204" pitchFamily="34" charset="0"/>
                <a:cs typeface="Calibri" panose="020F0502020204030204" pitchFamily="34" charset="0"/>
              </a:rPr>
              <a:t>Removing Outliers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42" name="Picture 1">
            <a:extLst>
              <a:ext uri="{FF2B5EF4-FFF2-40B4-BE49-F238E27FC236}">
                <a16:creationId xmlns:a16="http://schemas.microsoft.com/office/drawing/2014/main" id="{E33C58FA-659E-EBC4-5BDE-6586D3CF6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06" y="2199623"/>
            <a:ext cx="5761037" cy="1605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80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3" name="TextBox 2">
            <a:extLst>
              <a:ext uri="{FF2B5EF4-FFF2-40B4-BE49-F238E27FC236}">
                <a16:creationId xmlns:a16="http://schemas.microsoft.com/office/drawing/2014/main" id="{ECB91BB3-CD81-AF41-4CDC-F7206382CD04}"/>
              </a:ext>
            </a:extLst>
          </p:cNvPr>
          <p:cNvSpPr txBox="1"/>
          <p:nvPr/>
        </p:nvSpPr>
        <p:spPr>
          <a:xfrm>
            <a:off x="1753901" y="1430767"/>
            <a:ext cx="9685243" cy="2944076"/>
          </a:xfrm>
          <a:prstGeom prst="rect">
            <a:avLst/>
          </a:prstGeom>
          <a:noFill/>
        </p:spPr>
        <p:txBody>
          <a:bodyPr wrap="square">
            <a:spAutoFit/>
          </a:bodyPr>
          <a:lstStyle/>
          <a:p>
            <a:pPr lvl="0" algn="ctr">
              <a:lnSpc>
                <a:spcPct val="107000"/>
              </a:lnSpc>
            </a:pPr>
            <a:r>
              <a:rPr lang="en-IN" sz="2400" b="1" u="sng" dirty="0">
                <a:effectLst/>
                <a:latin typeface="Calibri" panose="020F0502020204030204" pitchFamily="34" charset="0"/>
                <a:ea typeface="Calibri" panose="020F0502020204030204" pitchFamily="34" charset="0"/>
                <a:cs typeface="Calibri" panose="020F0502020204030204" pitchFamily="34" charset="0"/>
              </a:rPr>
              <a:t>Hardware and Software Requirements and Tools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b="1" u="none" strike="noStrike"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Hardware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Processor</a:t>
            </a:r>
            <a:r>
              <a:rPr lang="en-IN" sz="1800" dirty="0">
                <a:effectLst/>
                <a:latin typeface="Calibri" panose="020F0502020204030204" pitchFamily="34" charset="0"/>
                <a:ea typeface="Calibri" panose="020F0502020204030204" pitchFamily="34" charset="0"/>
                <a:cs typeface="Calibri" panose="020F0502020204030204" pitchFamily="34" charset="0"/>
              </a:rPr>
              <a:t>: 11th Gen Intel(R) Core (TM) i3-1125G4 @ 2.00GHz   2.00 GHz</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System Type</a:t>
            </a:r>
            <a:r>
              <a:rPr lang="en-IN" sz="1800" dirty="0">
                <a:effectLst/>
                <a:latin typeface="Calibri" panose="020F0502020204030204" pitchFamily="34" charset="0"/>
                <a:ea typeface="Calibri" panose="020F0502020204030204" pitchFamily="34" charset="0"/>
                <a:cs typeface="Calibri" panose="020F0502020204030204" pitchFamily="34" charset="0"/>
              </a:rPr>
              <a:t>:</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dirty="0">
                <a:effectLst/>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Software used: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Anaconda </a:t>
            </a:r>
            <a:r>
              <a:rPr lang="en-IN" sz="1800" dirty="0">
                <a:effectLst/>
                <a:latin typeface="Calibri" panose="020F0502020204030204" pitchFamily="34" charset="0"/>
                <a:ea typeface="Calibri" panose="020F0502020204030204" pitchFamily="34" charset="0"/>
                <a:cs typeface="Calibri" panose="020F0502020204030204" pitchFamily="34" charset="0"/>
              </a:rPr>
              <a:t>for 64-bit OS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800" b="1" dirty="0" err="1">
                <a:effectLst/>
                <a:latin typeface="Calibri" panose="020F0502020204030204" pitchFamily="34" charset="0"/>
                <a:ea typeface="Calibri" panose="020F0502020204030204" pitchFamily="34" charset="0"/>
                <a:cs typeface="Calibri" panose="020F0502020204030204" pitchFamily="34" charset="0"/>
              </a:rPr>
              <a:t>Jupyter</a:t>
            </a:r>
            <a:r>
              <a:rPr lang="en-IN" sz="1800" b="1" dirty="0">
                <a:effectLst/>
                <a:latin typeface="Calibri" panose="020F0502020204030204" pitchFamily="34" charset="0"/>
                <a:ea typeface="Calibri" panose="020F0502020204030204" pitchFamily="34" charset="0"/>
                <a:cs typeface="Calibri" panose="020F0502020204030204" pitchFamily="34" charset="0"/>
              </a:rPr>
              <a:t> </a:t>
            </a:r>
            <a:r>
              <a:rPr lang="en-IN" sz="1800" dirty="0">
                <a:effectLst/>
                <a:latin typeface="Calibri" panose="020F0502020204030204" pitchFamily="34" charset="0"/>
                <a:ea typeface="Calibri" panose="020F0502020204030204" pitchFamily="34" charset="0"/>
                <a:cs typeface="Calibri" panose="020F0502020204030204" pitchFamily="34" charset="0"/>
              </a:rPr>
              <a:t>notebook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63767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19</a:t>
            </a:fld>
            <a:endParaRPr lang="en-US" dirty="0"/>
          </a:p>
        </p:txBody>
      </p:sp>
      <p:sp>
        <p:nvSpPr>
          <p:cNvPr id="3" name="TextBox 2">
            <a:extLst>
              <a:ext uri="{FF2B5EF4-FFF2-40B4-BE49-F238E27FC236}">
                <a16:creationId xmlns:a16="http://schemas.microsoft.com/office/drawing/2014/main" id="{B659DA61-51F5-3822-E735-4B2D4BF5CC66}"/>
              </a:ext>
            </a:extLst>
          </p:cNvPr>
          <p:cNvSpPr txBox="1"/>
          <p:nvPr/>
        </p:nvSpPr>
        <p:spPr>
          <a:xfrm>
            <a:off x="3560110" y="861095"/>
            <a:ext cx="6098240" cy="375552"/>
          </a:xfrm>
          <a:prstGeom prst="rect">
            <a:avLst/>
          </a:prstGeom>
          <a:noFill/>
        </p:spPr>
        <p:txBody>
          <a:bodyPr wrap="square">
            <a:spAutoFit/>
          </a:bodyPr>
          <a:lstStyle/>
          <a:p>
            <a:pPr marL="342900" lvl="0" indent="-342900">
              <a:lnSpc>
                <a:spcPct val="107000"/>
              </a:lnSpc>
              <a:spcAft>
                <a:spcPts val="800"/>
              </a:spcAft>
              <a:buFont typeface="Symbol" panose="05050102010706020507" pitchFamily="18" charset="2"/>
              <a:buChar char=""/>
            </a:pPr>
            <a:r>
              <a:rPr lang="en-IN" sz="1800" b="1" u="sng" dirty="0">
                <a:effectLst/>
                <a:latin typeface="Calibri" panose="020F0502020204030204" pitchFamily="34" charset="0"/>
                <a:ea typeface="Calibri" panose="020F0502020204030204" pitchFamily="34" charset="0"/>
                <a:cs typeface="Calibri" panose="020F0502020204030204" pitchFamily="34" charset="0"/>
              </a:rPr>
              <a:t>Tools, Libraries and Packages used: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266" name="Picture 1">
            <a:extLst>
              <a:ext uri="{FF2B5EF4-FFF2-40B4-BE49-F238E27FC236}">
                <a16:creationId xmlns:a16="http://schemas.microsoft.com/office/drawing/2014/main" id="{0895E5CB-A888-BD44-6800-051218D4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92" y="1794809"/>
            <a:ext cx="5761037"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1">
            <a:extLst>
              <a:ext uri="{FF2B5EF4-FFF2-40B4-BE49-F238E27FC236}">
                <a16:creationId xmlns:a16="http://schemas.microsoft.com/office/drawing/2014/main" id="{8DAAE7AF-5D30-D28A-1DCE-1970B4F87E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0971" y="1794809"/>
            <a:ext cx="53038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45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51698" y="718611"/>
            <a:ext cx="5693664" cy="768096"/>
          </a:xfrm>
        </p:spPr>
        <p:txBody>
          <a:bodyPr/>
          <a:lstStyle/>
          <a:p>
            <a:r>
              <a:rPr lang="en-US" sz="4400" b="1" dirty="0">
                <a:solidFill>
                  <a:schemeClr val="bg2">
                    <a:lumMod val="50000"/>
                  </a:schemeClr>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bg2">
                  <a:lumMod val="50000"/>
                </a:schemeClr>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1486707"/>
            <a:ext cx="5693664" cy="5169587"/>
          </a:xfrm>
        </p:spPr>
        <p:txBody>
          <a:bodyPr/>
          <a:lstStyle/>
          <a:p>
            <a:pPr marL="342900" indent="-342900">
              <a:buFont typeface="Wingdings" panose="05000000000000000000" pitchFamily="2" charset="2"/>
              <a:buChar char="§"/>
            </a:pPr>
            <a:r>
              <a:rPr lang="en-US" sz="2000" dirty="0"/>
              <a:t>Introduction​</a:t>
            </a:r>
          </a:p>
          <a:p>
            <a:pPr marL="342900" indent="-342900">
              <a:buFont typeface="Wingdings" panose="05000000000000000000" pitchFamily="2" charset="2"/>
              <a:buChar char="§"/>
            </a:pPr>
            <a:r>
              <a:rPr lang="en-US" sz="2000" dirty="0"/>
              <a:t>Problem Statement</a:t>
            </a:r>
          </a:p>
          <a:p>
            <a:pPr marL="342900" indent="-342900">
              <a:buFont typeface="Wingdings" panose="05000000000000000000" pitchFamily="2" charset="2"/>
              <a:buChar char="§"/>
            </a:pPr>
            <a:r>
              <a:rPr lang="en-US" sz="2000" dirty="0"/>
              <a:t>Business Goal</a:t>
            </a:r>
          </a:p>
          <a:p>
            <a:pPr marL="342900" indent="-342900">
              <a:buFont typeface="Wingdings" panose="05000000000000000000" pitchFamily="2" charset="2"/>
              <a:buChar char="§"/>
            </a:pPr>
            <a:r>
              <a:rPr lang="en-US" sz="2000" dirty="0"/>
              <a:t>Technical Requirement</a:t>
            </a:r>
          </a:p>
          <a:p>
            <a:pPr marL="342900" indent="-342900">
              <a:buFont typeface="Wingdings" panose="05000000000000000000" pitchFamily="2" charset="2"/>
              <a:buChar char="§"/>
            </a:pPr>
            <a:r>
              <a:rPr lang="en-US" sz="2000" dirty="0"/>
              <a:t>Exploratory Data Analysis (EDA)</a:t>
            </a:r>
          </a:p>
          <a:p>
            <a:pPr marL="342900" indent="-342900">
              <a:buFont typeface="Wingdings" panose="05000000000000000000" pitchFamily="2" charset="2"/>
              <a:buChar char="§"/>
            </a:pPr>
            <a:r>
              <a:rPr lang="en-US" sz="2000" dirty="0"/>
              <a:t>Data Description </a:t>
            </a:r>
          </a:p>
          <a:p>
            <a:pPr marL="342900" indent="-342900">
              <a:buFont typeface="Wingdings" panose="05000000000000000000" pitchFamily="2" charset="2"/>
              <a:buChar char="§"/>
            </a:pPr>
            <a:r>
              <a:rPr lang="en-US" sz="2000" dirty="0"/>
              <a:t>Visualization </a:t>
            </a:r>
          </a:p>
          <a:p>
            <a:pPr marL="342900" indent="-342900">
              <a:buFont typeface="Wingdings" panose="05000000000000000000" pitchFamily="2" charset="2"/>
              <a:buChar char="§"/>
            </a:pPr>
            <a:r>
              <a:rPr lang="en-US" sz="2000" dirty="0"/>
              <a:t>Data Pre-Processing</a:t>
            </a:r>
          </a:p>
          <a:p>
            <a:pPr marL="342900" indent="-342900">
              <a:buFont typeface="Wingdings" panose="05000000000000000000" pitchFamily="2" charset="2"/>
              <a:buChar char="§"/>
            </a:pPr>
            <a:r>
              <a:rPr lang="en-US" sz="2000" dirty="0"/>
              <a:t>Build Model </a:t>
            </a:r>
          </a:p>
          <a:p>
            <a:pPr marL="342900" indent="-342900">
              <a:buFont typeface="Wingdings" panose="05000000000000000000" pitchFamily="2" charset="2"/>
              <a:buChar char="§"/>
            </a:pPr>
            <a:r>
              <a:rPr lang="en-US" sz="2000" dirty="0"/>
              <a:t>Saved Best Model</a:t>
            </a:r>
          </a:p>
          <a:p>
            <a:pPr marL="342900" indent="-342900">
              <a:buFont typeface="Wingdings" panose="05000000000000000000" pitchFamily="2" charset="2"/>
              <a:buChar char="§"/>
            </a:pPr>
            <a:r>
              <a:rPr lang="en-US" sz="2000" dirty="0"/>
              <a:t>Summary​</a:t>
            </a:r>
          </a:p>
          <a:p>
            <a:endParaRPr lang="en-US" sz="2000" dirty="0"/>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20</a:t>
            </a:fld>
            <a:endParaRPr lang="en-US" dirty="0"/>
          </a:p>
        </p:txBody>
      </p:sp>
      <p:sp>
        <p:nvSpPr>
          <p:cNvPr id="4" name="TextBox 3">
            <a:extLst>
              <a:ext uri="{FF2B5EF4-FFF2-40B4-BE49-F238E27FC236}">
                <a16:creationId xmlns:a16="http://schemas.microsoft.com/office/drawing/2014/main" id="{DAE96911-D599-DDBA-EC93-67F70EFB825C}"/>
              </a:ext>
            </a:extLst>
          </p:cNvPr>
          <p:cNvSpPr txBox="1"/>
          <p:nvPr/>
        </p:nvSpPr>
        <p:spPr>
          <a:xfrm>
            <a:off x="2895880" y="748330"/>
            <a:ext cx="6098240" cy="2680670"/>
          </a:xfrm>
          <a:prstGeom prst="rect">
            <a:avLst/>
          </a:prstGeom>
          <a:noFill/>
        </p:spPr>
        <p:txBody>
          <a:bodyPr wrap="square">
            <a:spAutoFit/>
          </a:bodyPr>
          <a:lstStyle/>
          <a:p>
            <a:pPr lvl="0" algn="ctr">
              <a:lnSpc>
                <a:spcPct val="107000"/>
              </a:lnSpc>
            </a:pPr>
            <a:r>
              <a:rPr lang="en-IN" sz="2000" b="1" u="sng" dirty="0">
                <a:effectLst/>
                <a:latin typeface="Calibri" panose="020F0502020204030204" pitchFamily="34" charset="0"/>
                <a:ea typeface="Calibri" panose="020F0502020204030204" pitchFamily="34" charset="0"/>
                <a:cs typeface="Calibri" panose="020F0502020204030204" pitchFamily="34" charset="0"/>
              </a:rPr>
              <a:t>Testing of Identified Approaches (Algorithms)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Logistic Regression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Linear Support Vector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Bernoulli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Multinomial NB</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SGD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LGBM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XGB Classifier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290" name="Picture 1">
            <a:extLst>
              <a:ext uri="{FF2B5EF4-FFF2-40B4-BE49-F238E27FC236}">
                <a16:creationId xmlns:a16="http://schemas.microsoft.com/office/drawing/2014/main" id="{D2B412FC-810F-1C8B-A978-D9FE31299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4481" y="4147707"/>
            <a:ext cx="57610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63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13314" name="Picture 1">
            <a:extLst>
              <a:ext uri="{FF2B5EF4-FFF2-40B4-BE49-F238E27FC236}">
                <a16:creationId xmlns:a16="http://schemas.microsoft.com/office/drawing/2014/main" id="{B21B0793-7860-96E9-C443-CE5C3461A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4174" y="457200"/>
            <a:ext cx="5761037"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1">
            <a:extLst>
              <a:ext uri="{FF2B5EF4-FFF2-40B4-BE49-F238E27FC236}">
                <a16:creationId xmlns:a16="http://schemas.microsoft.com/office/drawing/2014/main" id="{E8617E06-B9D1-0F8E-ECE1-5392E7167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115" y="4613182"/>
            <a:ext cx="471487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2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14338" name="Picture 1">
            <a:extLst>
              <a:ext uri="{FF2B5EF4-FFF2-40B4-BE49-F238E27FC236}">
                <a16:creationId xmlns:a16="http://schemas.microsoft.com/office/drawing/2014/main" id="{8055CBB8-F15C-ADC9-87FF-82215CA3F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370" y="1154487"/>
            <a:ext cx="4905375"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1">
            <a:extLst>
              <a:ext uri="{FF2B5EF4-FFF2-40B4-BE49-F238E27FC236}">
                <a16:creationId xmlns:a16="http://schemas.microsoft.com/office/drawing/2014/main" id="{67C794E5-12B4-0202-4648-F71166DEC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505" y="2210081"/>
            <a:ext cx="442912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672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15362" name="Picture 1">
            <a:extLst>
              <a:ext uri="{FF2B5EF4-FFF2-40B4-BE49-F238E27FC236}">
                <a16:creationId xmlns:a16="http://schemas.microsoft.com/office/drawing/2014/main" id="{88F0CAF3-5FAC-4D63-0FD7-CF02C8B17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68" y="1282233"/>
            <a:ext cx="46863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1">
            <a:extLst>
              <a:ext uri="{FF2B5EF4-FFF2-40B4-BE49-F238E27FC236}">
                <a16:creationId xmlns:a16="http://schemas.microsoft.com/office/drawing/2014/main" id="{7F2FEED5-70FD-1FD5-B539-55DA498B4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546257"/>
            <a:ext cx="470535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4437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16386" name="Picture 1">
            <a:extLst>
              <a:ext uri="{FF2B5EF4-FFF2-40B4-BE49-F238E27FC236}">
                <a16:creationId xmlns:a16="http://schemas.microsoft.com/office/drawing/2014/main" id="{49768B80-835E-2A00-45AB-D660ED0AED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869" y="731520"/>
            <a:ext cx="45910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Picture 1">
            <a:extLst>
              <a:ext uri="{FF2B5EF4-FFF2-40B4-BE49-F238E27FC236}">
                <a16:creationId xmlns:a16="http://schemas.microsoft.com/office/drawing/2014/main" id="{449BBE17-5230-2556-5BE4-4F4735F12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083" y="2828645"/>
            <a:ext cx="474345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8947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17410" name="Picture 1">
            <a:extLst>
              <a:ext uri="{FF2B5EF4-FFF2-40B4-BE49-F238E27FC236}">
                <a16:creationId xmlns:a16="http://schemas.microsoft.com/office/drawing/2014/main" id="{6EF0E1A9-358F-8565-FDF1-9BA97AD677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92" y="731520"/>
            <a:ext cx="493395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349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18434" name="Picture 1">
            <a:extLst>
              <a:ext uri="{FF2B5EF4-FFF2-40B4-BE49-F238E27FC236}">
                <a16:creationId xmlns:a16="http://schemas.microsoft.com/office/drawing/2014/main" id="{0F55F54E-3B7C-5049-2C3B-320E1305F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377" y="1403256"/>
            <a:ext cx="5485186" cy="351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898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19458" name="Picture 1">
            <a:extLst>
              <a:ext uri="{FF2B5EF4-FFF2-40B4-BE49-F238E27FC236}">
                <a16:creationId xmlns:a16="http://schemas.microsoft.com/office/drawing/2014/main" id="{51C3EE54-C561-AF55-30C7-52C17F0CBA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2" y="895350"/>
            <a:ext cx="5226143" cy="506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53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20482" name="Picture 1">
            <a:extLst>
              <a:ext uri="{FF2B5EF4-FFF2-40B4-BE49-F238E27FC236}">
                <a16:creationId xmlns:a16="http://schemas.microsoft.com/office/drawing/2014/main" id="{E2B94122-DFC8-6770-FD0C-064BEB627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658" y="1525867"/>
            <a:ext cx="6394683" cy="3126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06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1143000"/>
            <a:ext cx="10622639" cy="5257800"/>
          </a:xfrm>
        </p:spPr>
        <p:txBody>
          <a:bodyPr/>
          <a:lstStyle/>
          <a:p>
            <a:pPr algn="ctr"/>
            <a:r>
              <a:rPr lang="en-US" dirty="0"/>
              <a:t>Final Procedure:</a:t>
            </a:r>
            <a:br>
              <a:rPr lang="en-US" dirty="0"/>
            </a:br>
            <a:br>
              <a:rPr lang="en-US" dirty="0"/>
            </a:br>
            <a:br>
              <a:rPr lang="en-US" dirty="0"/>
            </a:br>
            <a:r>
              <a:rPr lang="en-US" dirty="0"/>
              <a:t>1. Saving the model</a:t>
            </a:r>
            <a:br>
              <a:rPr lang="en-US" dirty="0"/>
            </a:b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29</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3738282" y="309283"/>
            <a:ext cx="7664286"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br>
            <a:br>
              <a:rPr lang="en-US" dirty="0"/>
            </a:br>
            <a:br>
              <a:rPr lang="en-US" dirty="0"/>
            </a:br>
            <a:endParaRPr lang="en-US" dirty="0"/>
          </a:p>
          <a:p>
            <a:br>
              <a:rPr lang="en-US" dirty="0"/>
            </a:br>
            <a:br>
              <a:rPr lang="en-US" dirty="0"/>
            </a:br>
            <a:br>
              <a:rPr lang="en-US" dirty="0"/>
            </a:br>
            <a:br>
              <a:rPr lang="en-US" dirty="0"/>
            </a:br>
            <a:br>
              <a:rPr lang="en-US" dirty="0">
                <a:latin typeface="-apple-system"/>
              </a:rPr>
            </a:br>
            <a:br>
              <a:rPr lang="en-US" dirty="0">
                <a:latin typeface="-apple-system"/>
              </a:rPr>
            </a:br>
            <a:endParaRPr lang="en-US" dirty="0"/>
          </a:p>
        </p:txBody>
      </p:sp>
      <p:pic>
        <p:nvPicPr>
          <p:cNvPr id="21506" name="Picture 1">
            <a:extLst>
              <a:ext uri="{FF2B5EF4-FFF2-40B4-BE49-F238E27FC236}">
                <a16:creationId xmlns:a16="http://schemas.microsoft.com/office/drawing/2014/main" id="{CDF3A552-8BAB-0190-6704-C34D71D92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154" y="3929248"/>
            <a:ext cx="3657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758952" y="731520"/>
            <a:ext cx="10671048" cy="768096"/>
          </a:xfrm>
        </p:spPr>
        <p:txBody>
          <a:bodyPr/>
          <a:lstStyle/>
          <a:p>
            <a:pPr algn="ctr"/>
            <a:r>
              <a:rPr lang="en-US" dirty="0"/>
              <a:t>Introduction</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
        <p:nvSpPr>
          <p:cNvPr id="5" name="TextBox 4">
            <a:extLst>
              <a:ext uri="{FF2B5EF4-FFF2-40B4-BE49-F238E27FC236}">
                <a16:creationId xmlns:a16="http://schemas.microsoft.com/office/drawing/2014/main" id="{F929DD8E-766C-14EF-5680-56C9C94455F1}"/>
              </a:ext>
            </a:extLst>
          </p:cNvPr>
          <p:cNvSpPr txBox="1"/>
          <p:nvPr/>
        </p:nvSpPr>
        <p:spPr>
          <a:xfrm>
            <a:off x="656756" y="1812435"/>
            <a:ext cx="10504303" cy="4547463"/>
          </a:xfrm>
          <a:prstGeom prst="rect">
            <a:avLst/>
          </a:prstGeom>
          <a:noFill/>
        </p:spPr>
        <p:txBody>
          <a:bodyPr wrap="square" rtlCol="0">
            <a:spAutoFit/>
          </a:bodyPr>
          <a:lstStyle/>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0" algn="just">
              <a:lnSpc>
                <a:spcPct val="107000"/>
              </a:lnSpc>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Now they want to predict ratings for the reviews which were written in the past and they don’t have a rating. So, we have to build an application which can predict the rating by seeing the review.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US" b="0" i="0" dirty="0">
                <a:effectLst/>
                <a:latin typeface="-apple-system"/>
              </a:rPr>
              <a:t>We have two phase: </a:t>
            </a:r>
          </a:p>
          <a:p>
            <a:pPr marL="457200" algn="just">
              <a:lnSpc>
                <a:spcPct val="107000"/>
              </a:lnSpc>
              <a:spcAft>
                <a:spcPts val="800"/>
              </a:spcAft>
            </a:pPr>
            <a:r>
              <a:rPr lang="en-US" dirty="0">
                <a:latin typeface="-apple-system"/>
              </a:rPr>
              <a:t>	</a:t>
            </a:r>
            <a:r>
              <a:rPr lang="en-US" b="0" i="0" dirty="0">
                <a:effectLst/>
                <a:latin typeface="-apple-system"/>
              </a:rPr>
              <a:t>1) Data Collection Phase: Scrape at least 20000 rows of data or more data from multiple websites.</a:t>
            </a:r>
          </a:p>
          <a:p>
            <a:pPr marL="457200"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2) </a:t>
            </a:r>
            <a:r>
              <a:rPr lang="en-IN" b="0" i="0" dirty="0">
                <a:effectLst/>
                <a:latin typeface="-apple-system"/>
              </a:rPr>
              <a:t>Model Building Phase: </a:t>
            </a:r>
            <a:r>
              <a:rPr lang="en-US" b="0" i="0" dirty="0">
                <a:effectLst/>
                <a:latin typeface="-apple-system"/>
              </a:rPr>
              <a:t>After collecting the data, we need to build a machine learning model. 		</a:t>
            </a:r>
          </a:p>
          <a:p>
            <a:pPr marL="457200" algn="just">
              <a:lnSpc>
                <a:spcPct val="107000"/>
              </a:lnSpc>
              <a:spcAft>
                <a:spcPts val="800"/>
              </a:spcAft>
            </a:pPr>
            <a:r>
              <a:rPr lang="en-US" b="0" i="0" dirty="0">
                <a:effectLst/>
                <a:latin typeface="-apple-system"/>
              </a:rPr>
              <a:t>Before model building do all data preprocessing steps involving NLP. Try different models with different hyper parameters and select the best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9622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79929" y="349624"/>
            <a:ext cx="10622639" cy="6051176"/>
          </a:xfrm>
        </p:spPr>
        <p:txBody>
          <a:bodyPr/>
          <a:lstStyle/>
          <a:p>
            <a:pPr algn="ctr"/>
            <a:br>
              <a:rPr lang="en-US" dirty="0"/>
            </a:br>
            <a:br>
              <a:rPr lang="en-US" dirty="0"/>
            </a:br>
            <a:r>
              <a:rPr lang="en-US" dirty="0"/>
              <a:t>2. Comparing Actual and Prediction</a:t>
            </a:r>
            <a:br>
              <a:rPr lang="en-US" dirty="0"/>
            </a:br>
            <a:br>
              <a:rPr lang="en-US" dirty="0"/>
            </a:br>
            <a:br>
              <a:rPr lang="en-US" dirty="0"/>
            </a:br>
            <a:br>
              <a:rPr lang="en-US" dirty="0"/>
            </a:br>
            <a:br>
              <a:rPr lang="en-US" dirty="0"/>
            </a:b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30</a:t>
            </a:fld>
            <a:endParaRPr lang="en-US" dirty="0"/>
          </a:p>
        </p:txBody>
      </p:sp>
      <p:sp>
        <p:nvSpPr>
          <p:cNvPr id="4" name="Title 1">
            <a:extLst>
              <a:ext uri="{FF2B5EF4-FFF2-40B4-BE49-F238E27FC236}">
                <a16:creationId xmlns:a16="http://schemas.microsoft.com/office/drawing/2014/main" id="{E962DDE9-8482-CD19-2816-5062D2FB1C6A}"/>
              </a:ext>
            </a:extLst>
          </p:cNvPr>
          <p:cNvSpPr txBox="1">
            <a:spLocks/>
          </p:cNvSpPr>
          <p:nvPr/>
        </p:nvSpPr>
        <p:spPr>
          <a:xfrm>
            <a:off x="779929" y="309283"/>
            <a:ext cx="10622639" cy="6051176"/>
          </a:xfrm>
          <a:prstGeom prst="rect">
            <a:avLst/>
          </a:prstGeom>
        </p:spPr>
        <p:txBody>
          <a:bodyPr vert="horz" lIns="0" tIns="0" rIns="0" bIns="0" rtlCol="0" anchor="t">
            <a:noAutofit/>
          </a:bodyPr>
          <a:lstStyle>
            <a:lvl1pPr algn="l" defTabSz="914400" rtl="0" eaLnBrk="1" latinLnBrk="0" hangingPunct="1">
              <a:lnSpc>
                <a:spcPct val="100000"/>
              </a:lnSpc>
              <a:spcBef>
                <a:spcPct val="0"/>
              </a:spcBef>
              <a:buNone/>
              <a:defRPr sz="3300" b="1" kern="1200" cap="all" baseline="0">
                <a:solidFill>
                  <a:schemeClr val="accent6"/>
                </a:solidFill>
                <a:latin typeface="Arial" panose="020B0604020202020204" pitchFamily="34" charset="0"/>
                <a:ea typeface="+mj-ea"/>
                <a:cs typeface="Arial" panose="020B0604020202020204" pitchFamily="34" charset="0"/>
              </a:defRPr>
            </a:lvl1pPr>
          </a:lstStyle>
          <a:p>
            <a:br>
              <a:rPr lang="en-US" dirty="0">
                <a:latin typeface="-apple-system"/>
              </a:rPr>
            </a:br>
            <a:endParaRPr lang="en-US" dirty="0"/>
          </a:p>
        </p:txBody>
      </p:sp>
      <p:pic>
        <p:nvPicPr>
          <p:cNvPr id="21507" name="Picture 1">
            <a:extLst>
              <a:ext uri="{FF2B5EF4-FFF2-40B4-BE49-F238E27FC236}">
                <a16:creationId xmlns:a16="http://schemas.microsoft.com/office/drawing/2014/main" id="{4669943E-7DB3-6355-D4EF-2E66489DB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2218" y="2494522"/>
            <a:ext cx="4206875"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9658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793376" y="470648"/>
            <a:ext cx="10622639" cy="3334870"/>
          </a:xfrm>
        </p:spPr>
        <p:txBody>
          <a:bodyPr/>
          <a:lstStyle/>
          <a:p>
            <a:pPr algn="ctr"/>
            <a:br>
              <a:rPr lang="en-US" dirty="0"/>
            </a:br>
            <a:br>
              <a:rPr lang="en-US" dirty="0"/>
            </a:br>
            <a:br>
              <a:rPr lang="en-US" dirty="0"/>
            </a:br>
            <a:r>
              <a:rPr lang="en-US" dirty="0"/>
              <a:t>3. </a:t>
            </a:r>
            <a:r>
              <a:rPr lang="en-US" b="1" i="0" dirty="0">
                <a:effectLst/>
                <a:latin typeface="-apple-system"/>
              </a:rPr>
              <a:t>Saving the model in CSV format</a:t>
            </a:r>
            <a:br>
              <a:rPr lang="en-US" b="1" i="0" dirty="0">
                <a:effectLst/>
                <a:latin typeface="-apple-system"/>
              </a:rPr>
            </a:br>
            <a:br>
              <a:rPr lang="en-US" b="1" i="0" dirty="0">
                <a:effectLst/>
                <a:latin typeface="-apple-system"/>
              </a:rPr>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22530" name="Picture 1">
            <a:extLst>
              <a:ext uri="{FF2B5EF4-FFF2-40B4-BE49-F238E27FC236}">
                <a16:creationId xmlns:a16="http://schemas.microsoft.com/office/drawing/2014/main" id="{2AE3134E-A682-4991-8851-9E4D9B4C0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9563" y="3448330"/>
            <a:ext cx="47244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232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ctrTitle"/>
          </p:nvPr>
        </p:nvSpPr>
        <p:spPr>
          <a:xfrm>
            <a:off x="3382743" y="960438"/>
            <a:ext cx="4169664" cy="667512"/>
          </a:xfrm>
        </p:spPr>
        <p:txBody>
          <a:bodyPr>
            <a:normAutofit fontScale="90000"/>
          </a:bodyPr>
          <a:lstStyle/>
          <a:p>
            <a:pPr algn="ctr"/>
            <a:r>
              <a:rPr lang="en-US" dirty="0"/>
              <a:t>SUMMARY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type="subTitle" idx="1"/>
          </p:nvPr>
        </p:nvSpPr>
        <p:spPr>
          <a:xfrm>
            <a:off x="1638299" y="2097741"/>
            <a:ext cx="8592671" cy="4343400"/>
          </a:xfrm>
        </p:spPr>
        <p:txBody>
          <a:bodyPr/>
          <a:lstStyle/>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project we have collected data of reviews and ratings for different products from amazon.in and flipkart.com. Then we have done different text processing for reviews column and chose equal number of texts from each rating class to eliminate problem of imbalance. By doing different EDA steps we have analyzed the text.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We have checked frequently occurring words in our data as well as rarely occurring words. After all these steps we have built function to train and test different algorithms and using various evaluation metrics we have selected Linear-SVC for our final model. </a:t>
            </a:r>
          </a:p>
          <a:p>
            <a:pPr marL="228600" algn="just">
              <a:lnSpc>
                <a:spcPct val="107000"/>
              </a:lnSpc>
              <a:spcAft>
                <a:spcPts val="800"/>
              </a:spcAft>
            </a:pPr>
            <a:r>
              <a:rPr lang="en-US" sz="18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Finally, by doing hyperparameter tuning we got optimum parameters for our final model. And finally, we got improved accuracy score for our final model.</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chemeClr val="tx1"/>
              </a:solidFill>
              <a:latin typeface="Georgia" panose="02040502050405020303" pitchFamily="18" charset="0"/>
            </a:endParaRP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204575" y="457200"/>
            <a:ext cx="987425" cy="274638"/>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2439111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432918" y="3601212"/>
            <a:ext cx="4169664" cy="667512"/>
          </a:xfrm>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630168" y="4447032"/>
            <a:ext cx="5289714" cy="2176272"/>
          </a:xfrm>
        </p:spPr>
        <p:txBody>
          <a:bodyPr/>
          <a:lstStyle/>
          <a:p>
            <a:endParaRPr lang="en-US" dirty="0"/>
          </a:p>
          <a:p>
            <a:r>
              <a:rPr lang="en-US" b="1" dirty="0"/>
              <a:t>Prepared by</a:t>
            </a:r>
            <a:r>
              <a:rPr lang="en-US" dirty="0"/>
              <a:t>: Pankaj Suryawanshi</a:t>
            </a:r>
          </a:p>
          <a:p>
            <a:endParaRPr lang="en-US" dirty="0"/>
          </a:p>
          <a:p>
            <a:r>
              <a:rPr lang="en-US" b="1" dirty="0"/>
              <a:t>SME Name: </a:t>
            </a:r>
            <a:r>
              <a:rPr lang="en-US" dirty="0" err="1"/>
              <a:t>Mohd</a:t>
            </a:r>
            <a:r>
              <a:rPr lang="en-US" dirty="0"/>
              <a:t> Kashif</a:t>
            </a:r>
          </a:p>
        </p:txBody>
      </p:sp>
    </p:spTree>
    <p:extLst>
      <p:ext uri="{BB962C8B-B14F-4D97-AF65-F5344CB8AC3E}">
        <p14:creationId xmlns:p14="http://schemas.microsoft.com/office/powerpoint/2010/main" val="100396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89530" y="808437"/>
            <a:ext cx="6400800" cy="768096"/>
          </a:xfrm>
        </p:spPr>
        <p:txBody>
          <a:bodyPr/>
          <a:lstStyle/>
          <a:p>
            <a:r>
              <a:rPr lang="en-US" b="1" i="0" dirty="0">
                <a:effectLst/>
                <a:latin typeface="Helvetica Neue"/>
              </a:rPr>
              <a:t>Business Goal</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00200" y="2017059"/>
            <a:ext cx="6190130" cy="4518212"/>
          </a:xfrm>
        </p:spPr>
        <p:txBody>
          <a:bodyPr/>
          <a:lstStyle/>
          <a:p>
            <a:pPr algn="just"/>
            <a:r>
              <a:rPr lang="en-US" b="0" i="0" dirty="0">
                <a:solidFill>
                  <a:schemeClr val="bg2">
                    <a:lumMod val="50000"/>
                  </a:schemeClr>
                </a:solidFill>
                <a:effectLst/>
                <a:latin typeface="-apple-system"/>
              </a:rPr>
              <a:t>People use multiple websites for shopping, like: Amazon, Flipkart etc. So, from these websites had to scrap all </a:t>
            </a:r>
            <a:r>
              <a:rPr lang="en-US" dirty="0">
                <a:solidFill>
                  <a:schemeClr val="bg2">
                    <a:lumMod val="50000"/>
                  </a:schemeClr>
                </a:solidFill>
                <a:latin typeface="-apple-system"/>
              </a:rPr>
              <a:t>reviews and process them using Natural Language Processing to </a:t>
            </a:r>
            <a:r>
              <a:rPr lang="en-US" b="0" i="0" dirty="0">
                <a:solidFill>
                  <a:schemeClr val="bg2">
                    <a:lumMod val="50000"/>
                  </a:schemeClr>
                </a:solidFill>
                <a:effectLst/>
                <a:latin typeface="-apple-system"/>
              </a:rPr>
              <a:t>predict ratings for the reviews which were written in the past and they don’t have a rating by</a:t>
            </a:r>
            <a:r>
              <a:rPr lang="en-US" dirty="0">
                <a:solidFill>
                  <a:schemeClr val="bg2">
                    <a:lumMod val="50000"/>
                  </a:schemeClr>
                </a:solidFill>
                <a:latin typeface="-apple-system"/>
              </a:rPr>
              <a:t> building an application  (Machine Learning Project). </a:t>
            </a:r>
            <a:endParaRPr lang="en-US" b="0" i="0" dirty="0">
              <a:solidFill>
                <a:schemeClr val="bg2">
                  <a:lumMod val="50000"/>
                </a:schemeClr>
              </a:solidFill>
              <a:effectLst/>
              <a:latin typeface="-apple-system"/>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317812" y="526587"/>
            <a:ext cx="8852736" cy="768096"/>
          </a:xfrm>
        </p:spPr>
        <p:txBody>
          <a:bodyPr/>
          <a:lstStyle/>
          <a:p>
            <a:r>
              <a:rPr lang="en-US" b="1" i="0" dirty="0">
                <a:effectLst/>
                <a:latin typeface="Helvetica Neue"/>
              </a:rPr>
              <a:t>Technical Requirements</a:t>
            </a:r>
          </a:p>
        </p:txBody>
      </p:sp>
      <p:sp>
        <p:nvSpPr>
          <p:cNvPr id="7" name="Content Placeholder 2">
            <a:extLst>
              <a:ext uri="{FF2B5EF4-FFF2-40B4-BE49-F238E27FC236}">
                <a16:creationId xmlns:a16="http://schemas.microsoft.com/office/drawing/2014/main" id="{25850638-8450-CC9F-5BE0-166469165CFA}"/>
              </a:ext>
            </a:extLst>
          </p:cNvPr>
          <p:cNvSpPr txBox="1">
            <a:spLocks/>
          </p:cNvSpPr>
          <p:nvPr/>
        </p:nvSpPr>
        <p:spPr>
          <a:xfrm>
            <a:off x="539496" y="1211311"/>
            <a:ext cx="11401492" cy="4736054"/>
          </a:xfrm>
          <a:prstGeom prst="rect">
            <a:avLst/>
          </a:prstGeom>
        </p:spPr>
        <p:txBody>
          <a:bodyPr vert="horz" lIns="0" tIns="0" rIns="0" bIns="0" rtlCol="0">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l"/>
            <a:endParaRPr lang="en-US" sz="1800" dirty="0">
              <a:solidFill>
                <a:schemeClr val="tx1"/>
              </a:solidFill>
              <a:latin typeface="-apple-system"/>
            </a:endParaRPr>
          </a:p>
        </p:txBody>
      </p:sp>
      <p:sp>
        <p:nvSpPr>
          <p:cNvPr id="4" name="TextBox 3">
            <a:extLst>
              <a:ext uri="{FF2B5EF4-FFF2-40B4-BE49-F238E27FC236}">
                <a16:creationId xmlns:a16="http://schemas.microsoft.com/office/drawing/2014/main" id="{43BC3899-37F7-0753-88BF-AD27161ABE54}"/>
              </a:ext>
            </a:extLst>
          </p:cNvPr>
          <p:cNvSpPr txBox="1"/>
          <p:nvPr/>
        </p:nvSpPr>
        <p:spPr>
          <a:xfrm>
            <a:off x="941295" y="1084700"/>
            <a:ext cx="10475258" cy="4524315"/>
          </a:xfrm>
          <a:prstGeom prst="rect">
            <a:avLst/>
          </a:prstGeom>
          <a:noFill/>
        </p:spPr>
        <p:txBody>
          <a:bodyPr wrap="square">
            <a:spAutoFit/>
          </a:bodyPr>
          <a:lstStyle/>
          <a:p>
            <a:pPr algn="just"/>
            <a:endParaRPr lang="en-US" b="0" i="0" dirty="0">
              <a:effectLst/>
              <a:latin typeface="-apple-system"/>
            </a:endParaRPr>
          </a:p>
          <a:p>
            <a:pPr algn="just"/>
            <a:r>
              <a:rPr lang="en-US" b="0" i="0" dirty="0">
                <a:effectLst/>
                <a:latin typeface="-apple-system"/>
              </a:rPr>
              <a:t>This project contains two phases:</a:t>
            </a:r>
          </a:p>
          <a:p>
            <a:pPr algn="just"/>
            <a:endParaRPr lang="en-US" dirty="0">
              <a:latin typeface="-apple-system"/>
            </a:endParaRPr>
          </a:p>
          <a:p>
            <a:pPr algn="just"/>
            <a:r>
              <a:rPr lang="en-US" b="0" i="0" dirty="0">
                <a:effectLst/>
                <a:latin typeface="-apple-system"/>
              </a:rPr>
              <a:t>1) Data Collection Phase: Scrape the reviews and ratings as data of two websites: Amazon and Flipkart</a:t>
            </a:r>
          </a:p>
          <a:p>
            <a:pPr algn="just"/>
            <a:endParaRPr lang="en-US" b="0" i="0" dirty="0">
              <a:effectLst/>
              <a:latin typeface="-apple-system"/>
            </a:endParaRPr>
          </a:p>
          <a:p>
            <a:pPr algn="just"/>
            <a:r>
              <a:rPr lang="en-US" b="0" i="0" dirty="0">
                <a:effectLst/>
                <a:latin typeface="-apple-system"/>
              </a:rPr>
              <a:t>2) Model Building Phase: After collecting the data, we need to build a machine learning model. Before model building do all data preprocessing steps involving NLP. Try different models with different hyper parameters and select the best model.</a:t>
            </a:r>
          </a:p>
          <a:p>
            <a:pPr algn="just"/>
            <a:endParaRPr lang="en-US" b="0" i="0" dirty="0">
              <a:effectLst/>
              <a:latin typeface="-apple-system"/>
            </a:endParaRPr>
          </a:p>
          <a:p>
            <a:pPr algn="just"/>
            <a:r>
              <a:rPr lang="en-US" b="0" i="0" dirty="0">
                <a:effectLst/>
                <a:latin typeface="-apple-system"/>
              </a:rPr>
              <a:t>Follow the complete life cycle of data science. Include all the steps like:</a:t>
            </a:r>
          </a:p>
          <a:p>
            <a:pPr algn="just"/>
            <a:r>
              <a:rPr lang="en-US" b="0" i="0" dirty="0">
                <a:effectLst/>
                <a:latin typeface="-apple-system"/>
              </a:rPr>
              <a:t>    1. Data Cleaning</a:t>
            </a:r>
          </a:p>
          <a:p>
            <a:pPr algn="just"/>
            <a:r>
              <a:rPr lang="en-US" b="0" i="0" dirty="0">
                <a:effectLst/>
                <a:latin typeface="-apple-system"/>
              </a:rPr>
              <a:t>    2. Exploratory Data Analysis</a:t>
            </a:r>
          </a:p>
          <a:p>
            <a:pPr algn="just"/>
            <a:r>
              <a:rPr lang="en-US" b="0" i="0" dirty="0">
                <a:effectLst/>
                <a:latin typeface="-apple-system"/>
              </a:rPr>
              <a:t>    3. Data Preprocessing</a:t>
            </a:r>
          </a:p>
          <a:p>
            <a:pPr algn="just"/>
            <a:r>
              <a:rPr lang="en-US" b="0" i="0" dirty="0">
                <a:effectLst/>
                <a:latin typeface="-apple-system"/>
              </a:rPr>
              <a:t>    4. Model Building</a:t>
            </a:r>
          </a:p>
          <a:p>
            <a:pPr algn="just"/>
            <a:r>
              <a:rPr lang="en-US" b="0" i="0" dirty="0">
                <a:effectLst/>
                <a:latin typeface="-apple-system"/>
              </a:rPr>
              <a:t>    5. Model Evaluation</a:t>
            </a:r>
          </a:p>
          <a:p>
            <a:pPr algn="just"/>
            <a:r>
              <a:rPr lang="en-US" b="0" i="0" dirty="0">
                <a:effectLst/>
                <a:latin typeface="-apple-system"/>
              </a:rPr>
              <a:t>    6. Selecting the best mode</a:t>
            </a:r>
          </a:p>
        </p:txBody>
      </p:sp>
    </p:spTree>
    <p:extLst>
      <p:ext uri="{BB962C8B-B14F-4D97-AF65-F5344CB8AC3E}">
        <p14:creationId xmlns:p14="http://schemas.microsoft.com/office/powerpoint/2010/main" val="2852482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804672" y="177901"/>
            <a:ext cx="10671048" cy="1400108"/>
          </a:xfrm>
        </p:spPr>
        <p:txBody>
          <a:bodyPr/>
          <a:lstStyle/>
          <a:p>
            <a:r>
              <a:rPr lang="en-IN" dirty="0"/>
              <a:t>Exploratory Data Analysis (EDA)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4" name="Content Placeholder 3">
            <a:extLst>
              <a:ext uri="{FF2B5EF4-FFF2-40B4-BE49-F238E27FC236}">
                <a16:creationId xmlns:a16="http://schemas.microsoft.com/office/drawing/2014/main" id="{1EC7E61B-B4C2-FF13-01E9-3390F16A7372}"/>
              </a:ext>
            </a:extLst>
          </p:cNvPr>
          <p:cNvSpPr>
            <a:spLocks noGrp="1"/>
          </p:cNvSpPr>
          <p:nvPr>
            <p:ph sz="half" idx="1"/>
          </p:nvPr>
        </p:nvSpPr>
        <p:spPr>
          <a:xfrm>
            <a:off x="577596" y="1578009"/>
            <a:ext cx="11036808" cy="3996466"/>
          </a:xfrm>
        </p:spPr>
        <p:txBody>
          <a:bodyPr/>
          <a:lstStyle/>
          <a:p>
            <a:r>
              <a:rPr lang="en-US" b="1" i="0" dirty="0">
                <a:solidFill>
                  <a:srgbClr val="000000"/>
                </a:solidFill>
                <a:effectLst/>
                <a:latin typeface="Helvetica Neue"/>
              </a:rPr>
              <a:t>Checked Top 5 rows of dataset</a:t>
            </a:r>
          </a:p>
          <a:p>
            <a:r>
              <a:rPr lang="en-US" b="1" dirty="0">
                <a:solidFill>
                  <a:srgbClr val="000000"/>
                </a:solidFill>
                <a:latin typeface="Helvetica Neue"/>
              </a:rPr>
              <a:t>Checked </a:t>
            </a:r>
            <a:r>
              <a:rPr lang="en-US" b="1" i="0" dirty="0">
                <a:solidFill>
                  <a:srgbClr val="000000"/>
                </a:solidFill>
                <a:effectLst/>
                <a:latin typeface="Helvetica Neue"/>
              </a:rPr>
              <a:t>Total Numbers of Rows and Column</a:t>
            </a:r>
          </a:p>
          <a:p>
            <a:r>
              <a:rPr lang="en-US" b="1" i="0" dirty="0">
                <a:solidFill>
                  <a:srgbClr val="000000"/>
                </a:solidFill>
                <a:effectLst/>
                <a:latin typeface="Helvetica Neue"/>
              </a:rPr>
              <a:t>Checked</a:t>
            </a:r>
            <a:r>
              <a:rPr lang="en-IN" b="1" i="0" dirty="0">
                <a:solidFill>
                  <a:srgbClr val="000000"/>
                </a:solidFill>
                <a:effectLst/>
                <a:latin typeface="Helvetica Neue"/>
              </a:rPr>
              <a:t> All Column Name </a:t>
            </a:r>
          </a:p>
          <a:p>
            <a:r>
              <a:rPr lang="en-US" b="1" i="0" dirty="0">
                <a:solidFill>
                  <a:srgbClr val="000000"/>
                </a:solidFill>
                <a:effectLst/>
                <a:latin typeface="Helvetica Neue"/>
              </a:rPr>
              <a:t>Checked Data Type of All Data </a:t>
            </a:r>
          </a:p>
          <a:p>
            <a:r>
              <a:rPr lang="en-US" b="1" i="0" dirty="0">
                <a:solidFill>
                  <a:srgbClr val="000000"/>
                </a:solidFill>
                <a:effectLst/>
                <a:latin typeface="Helvetica Neue"/>
              </a:rPr>
              <a:t>Checked</a:t>
            </a:r>
            <a:r>
              <a:rPr lang="en-IN" b="1" i="0" dirty="0">
                <a:solidFill>
                  <a:srgbClr val="000000"/>
                </a:solidFill>
                <a:effectLst/>
                <a:latin typeface="Helvetica Neue"/>
              </a:rPr>
              <a:t> for Null Values</a:t>
            </a:r>
            <a:r>
              <a:rPr lang="en-US" b="1" i="0" dirty="0">
                <a:solidFill>
                  <a:srgbClr val="000000"/>
                </a:solidFill>
                <a:effectLst/>
                <a:latin typeface="Helvetica Neue"/>
              </a:rPr>
              <a:t> of both dataset</a:t>
            </a:r>
          </a:p>
          <a:p>
            <a:r>
              <a:rPr lang="en-US" b="1" i="0" dirty="0">
                <a:solidFill>
                  <a:srgbClr val="000000"/>
                </a:solidFill>
                <a:effectLst/>
                <a:latin typeface="Helvetica Neue"/>
              </a:rPr>
              <a:t>Checking if "-" values present in dataset or no</a:t>
            </a:r>
            <a:endParaRPr lang="en-IN" b="1" i="0" dirty="0">
              <a:solidFill>
                <a:srgbClr val="000000"/>
              </a:solidFill>
              <a:effectLst/>
              <a:latin typeface="Helvetica Neue"/>
            </a:endParaRPr>
          </a:p>
          <a:p>
            <a:r>
              <a:rPr lang="en-US" b="1" i="0" dirty="0">
                <a:solidFill>
                  <a:srgbClr val="000000"/>
                </a:solidFill>
                <a:effectLst/>
                <a:latin typeface="Helvetica Neue"/>
              </a:rPr>
              <a:t>Checked total number of unique value</a:t>
            </a:r>
            <a:endParaRPr lang="en-IN" b="1" i="0" dirty="0">
              <a:solidFill>
                <a:srgbClr val="000000"/>
              </a:solidFill>
              <a:effectLst/>
              <a:latin typeface="Helvetica Neue"/>
            </a:endParaRPr>
          </a:p>
          <a:p>
            <a:r>
              <a:rPr lang="en-IN" b="1" i="0" dirty="0">
                <a:solidFill>
                  <a:srgbClr val="000000"/>
                </a:solidFill>
                <a:effectLst/>
                <a:latin typeface="Helvetica Neue"/>
              </a:rPr>
              <a:t>Checked Information about Data</a:t>
            </a:r>
            <a:r>
              <a:rPr lang="en-US" b="1" i="0" dirty="0">
                <a:solidFill>
                  <a:srgbClr val="000000"/>
                </a:solidFill>
                <a:effectLst/>
                <a:latin typeface="Helvetica Neue"/>
              </a:rPr>
              <a:t> </a:t>
            </a:r>
          </a:p>
          <a:p>
            <a:r>
              <a:rPr lang="en-US" b="1" dirty="0">
                <a:solidFill>
                  <a:srgbClr val="000000"/>
                </a:solidFill>
                <a:latin typeface="Helvetica Neue"/>
              </a:rPr>
              <a:t>Dropped irrelevant features</a:t>
            </a:r>
          </a:p>
          <a:p>
            <a:r>
              <a:rPr lang="en-US" b="1" dirty="0">
                <a:solidFill>
                  <a:srgbClr val="000000"/>
                </a:solidFill>
                <a:latin typeface="Helvetica Neue"/>
              </a:rPr>
              <a:t>Handled NULL values</a:t>
            </a:r>
          </a:p>
          <a:p>
            <a:r>
              <a:rPr lang="en-US" b="1" dirty="0">
                <a:solidFill>
                  <a:srgbClr val="000000"/>
                </a:solidFill>
                <a:latin typeface="Helvetica Neue"/>
              </a:rPr>
              <a:t>Handled duplicate values</a:t>
            </a: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557304"/>
            <a:ext cx="10671048" cy="1674907"/>
          </a:xfrm>
        </p:spPr>
        <p:txBody>
          <a:bodyPr/>
          <a:lstStyle/>
          <a:p>
            <a:r>
              <a:rPr lang="en-IN" dirty="0"/>
              <a:t>Data Description of        Train Data-set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5" name="Content Placeholder 4">
            <a:extLst>
              <a:ext uri="{FF2B5EF4-FFF2-40B4-BE49-F238E27FC236}">
                <a16:creationId xmlns:a16="http://schemas.microsoft.com/office/drawing/2014/main" id="{F3A7F585-98DE-D77E-9864-484777281B6C}"/>
              </a:ext>
            </a:extLst>
          </p:cNvPr>
          <p:cNvSpPr>
            <a:spLocks noGrp="1"/>
          </p:cNvSpPr>
          <p:nvPr>
            <p:ph sz="half" idx="1"/>
          </p:nvPr>
        </p:nvSpPr>
        <p:spPr>
          <a:xfrm>
            <a:off x="755904" y="2332315"/>
            <a:ext cx="10680192" cy="3369238"/>
          </a:xfrm>
        </p:spPr>
        <p:txBody>
          <a:bodyPr/>
          <a:lstStyle/>
          <a:p>
            <a:pPr marL="342900" indent="-342900" algn="l">
              <a:buFont typeface="Arial" panose="020B0604020202020204" pitchFamily="34" charset="0"/>
              <a:buChar char="•"/>
            </a:pPr>
            <a:r>
              <a:rPr lang="en-US" sz="1800" dirty="0">
                <a:solidFill>
                  <a:schemeClr val="tx1"/>
                </a:solidFill>
                <a:latin typeface="Georgia" panose="02040502050405020303" pitchFamily="18" charset="0"/>
              </a:rPr>
              <a:t>The dataset contains </a:t>
            </a:r>
            <a:r>
              <a:rPr lang="en-IN" sz="1800" dirty="0">
                <a:solidFill>
                  <a:schemeClr val="tx1">
                    <a:lumMod val="95000"/>
                    <a:lumOff val="5000"/>
                  </a:schemeClr>
                </a:solidFill>
                <a:latin typeface="Georgia" panose="02040502050405020303" pitchFamily="18" charset="0"/>
              </a:rPr>
              <a:t>53363</a:t>
            </a:r>
            <a:r>
              <a:rPr lang="en-US" sz="1800" dirty="0">
                <a:solidFill>
                  <a:schemeClr val="tx1"/>
                </a:solidFill>
                <a:latin typeface="Georgia" panose="02040502050405020303" pitchFamily="18" charset="0"/>
              </a:rPr>
              <a:t> records (rows) and 4 features (columns).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solidFill>
                <a:schemeClr val="tx1"/>
              </a:solidFill>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dirty="0">
              <a:solidFill>
                <a:schemeClr val="tx1"/>
              </a:solidFill>
              <a:latin typeface="Georgia" panose="02040502050405020303"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latin typeface="Georgia" panose="02040502050405020303" pitchFamily="18" charset="0"/>
              </a:rPr>
              <a:t>After removal of irrelevant feature, and also after pre-processing, we remains with 49239 records (rows) and 4 features (columns). </a:t>
            </a:r>
            <a:endParaRPr lang="en-IN"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a:extLst>
              <a:ext uri="{FF2B5EF4-FFF2-40B4-BE49-F238E27FC236}">
                <a16:creationId xmlns:a16="http://schemas.microsoft.com/office/drawing/2014/main" id="{858AEE4F-777A-050A-F4A2-472CEED12528}"/>
              </a:ext>
            </a:extLst>
          </p:cNvPr>
          <p:cNvPicPr>
            <a:picLocks noChangeAspect="1"/>
          </p:cNvPicPr>
          <p:nvPr/>
        </p:nvPicPr>
        <p:blipFill>
          <a:blip r:embed="rId2"/>
          <a:stretch>
            <a:fillRect/>
          </a:stretch>
        </p:blipFill>
        <p:spPr>
          <a:xfrm>
            <a:off x="5056094" y="2850776"/>
            <a:ext cx="1592433" cy="902119"/>
          </a:xfrm>
          <a:prstGeom prst="rect">
            <a:avLst/>
          </a:prstGeom>
        </p:spPr>
      </p:pic>
      <p:pic>
        <p:nvPicPr>
          <p:cNvPr id="7" name="Picture 6">
            <a:extLst>
              <a:ext uri="{FF2B5EF4-FFF2-40B4-BE49-F238E27FC236}">
                <a16:creationId xmlns:a16="http://schemas.microsoft.com/office/drawing/2014/main" id="{D52A0DF9-1E14-149D-4B2D-562062DA43D6}"/>
              </a:ext>
            </a:extLst>
          </p:cNvPr>
          <p:cNvPicPr>
            <a:picLocks noChangeAspect="1"/>
          </p:cNvPicPr>
          <p:nvPr/>
        </p:nvPicPr>
        <p:blipFill>
          <a:blip r:embed="rId3"/>
          <a:stretch>
            <a:fillRect/>
          </a:stretch>
        </p:blipFill>
        <p:spPr>
          <a:xfrm>
            <a:off x="5118783" y="4733365"/>
            <a:ext cx="1529744" cy="772151"/>
          </a:xfrm>
          <a:prstGeom prst="rect">
            <a:avLst/>
          </a:prstGeom>
        </p:spPr>
      </p:pic>
    </p:spTree>
    <p:extLst>
      <p:ext uri="{BB962C8B-B14F-4D97-AF65-F5344CB8AC3E}">
        <p14:creationId xmlns:p14="http://schemas.microsoft.com/office/powerpoint/2010/main" val="288647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a:xfrm>
            <a:off x="758952" y="832104"/>
            <a:ext cx="10671048" cy="768096"/>
          </a:xfrm>
        </p:spPr>
        <p:txBody>
          <a:bodyPr/>
          <a:lstStyle/>
          <a:p>
            <a:r>
              <a:rPr lang="en-IN" b="1" i="0" dirty="0">
                <a:effectLst/>
                <a:latin typeface="-apple-system"/>
              </a:rPr>
              <a:t>Data Visualization</a:t>
            </a:r>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7" name="Picture 6">
            <a:extLst>
              <a:ext uri="{FF2B5EF4-FFF2-40B4-BE49-F238E27FC236}">
                <a16:creationId xmlns:a16="http://schemas.microsoft.com/office/drawing/2014/main" id="{476BAE46-727C-B9B8-F432-E6B7F77EC5F0}"/>
              </a:ext>
            </a:extLst>
          </p:cNvPr>
          <p:cNvPicPr>
            <a:picLocks noChangeAspect="1"/>
          </p:cNvPicPr>
          <p:nvPr/>
        </p:nvPicPr>
        <p:blipFill>
          <a:blip r:embed="rId2"/>
          <a:stretch>
            <a:fillRect/>
          </a:stretch>
        </p:blipFill>
        <p:spPr>
          <a:xfrm>
            <a:off x="601514" y="2257261"/>
            <a:ext cx="5696745" cy="2343477"/>
          </a:xfrm>
          <a:prstGeom prst="rect">
            <a:avLst/>
          </a:prstGeom>
        </p:spPr>
      </p:pic>
      <p:pic>
        <p:nvPicPr>
          <p:cNvPr id="1026" name="Picture 2">
            <a:extLst>
              <a:ext uri="{FF2B5EF4-FFF2-40B4-BE49-F238E27FC236}">
                <a16:creationId xmlns:a16="http://schemas.microsoft.com/office/drawing/2014/main" id="{16FD3429-CEF8-2A46-86CC-6942D0311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1736" y="1600200"/>
            <a:ext cx="5238750"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52B1E45-F651-4EAE-A404-7A4077EF75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3457" y="5173980"/>
            <a:ext cx="5734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8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BC7D49-C7CD-4725-1E26-7069E6B4DBB3}"/>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2050" name="Picture 1">
            <a:extLst>
              <a:ext uri="{FF2B5EF4-FFF2-40B4-BE49-F238E27FC236}">
                <a16:creationId xmlns:a16="http://schemas.microsoft.com/office/drawing/2014/main" id="{8808FA17-8581-175E-9A9E-CB403E702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04" y="1038225"/>
            <a:ext cx="5158908"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2E4D8330-7614-8E44-9FE0-3DDA3C4AE0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9726" y="1038225"/>
            <a:ext cx="545997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1">
            <a:extLst>
              <a:ext uri="{FF2B5EF4-FFF2-40B4-BE49-F238E27FC236}">
                <a16:creationId xmlns:a16="http://schemas.microsoft.com/office/drawing/2014/main" id="{EAB7B978-C658-218B-CDCB-E707961995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5335681"/>
            <a:ext cx="5761037" cy="96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86423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Damask</Template>
  <TotalTime>4427</TotalTime>
  <Words>815</Words>
  <Application>Microsoft Office PowerPoint</Application>
  <PresentationFormat>Widescreen</PresentationFormat>
  <Paragraphs>122</Paragraphs>
  <Slides>33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-apple-system</vt:lpstr>
      <vt:lpstr>Arial</vt:lpstr>
      <vt:lpstr>Arial Black</vt:lpstr>
      <vt:lpstr>Calibri</vt:lpstr>
      <vt:lpstr>Georgia</vt:lpstr>
      <vt:lpstr>Helvetica Neue</vt:lpstr>
      <vt:lpstr>Sabon Next LT</vt:lpstr>
      <vt:lpstr>Symbol</vt:lpstr>
      <vt:lpstr>Tw Cen MT</vt:lpstr>
      <vt:lpstr>Wingdings</vt:lpstr>
      <vt:lpstr>Office Theme</vt:lpstr>
      <vt:lpstr>Circuit</vt:lpstr>
      <vt:lpstr>Rating prediction project</vt:lpstr>
      <vt:lpstr>AGENDA</vt:lpstr>
      <vt:lpstr>Introduction</vt:lpstr>
      <vt:lpstr>Business Goal</vt:lpstr>
      <vt:lpstr>Technical Requirements</vt:lpstr>
      <vt:lpstr>Exploratory Data Analysis (EDA)</vt:lpstr>
      <vt:lpstr>Data Description of        Train Data-set</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Procedure:   1. Saving the model        </vt:lpstr>
      <vt:lpstr>  2. Comparing Actual and Prediction       </vt:lpstr>
      <vt:lpstr>   3. Saving the model in CSV format  </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 PRESENTATION</dc:title>
  <dc:subject/>
  <dc:creator>archanakumari846@gmail.com</dc:creator>
  <cp:lastModifiedBy>Pankaj Suryawanshi</cp:lastModifiedBy>
  <cp:revision>227</cp:revision>
  <dcterms:created xsi:type="dcterms:W3CDTF">2022-08-31T15:26:21Z</dcterms:created>
  <dcterms:modified xsi:type="dcterms:W3CDTF">2022-12-06T09:51:46Z</dcterms:modified>
</cp:coreProperties>
</file>