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34"/>
  </p:notesMasterIdLst>
  <p:sldIdLst>
    <p:sldId id="278" r:id="rId2"/>
    <p:sldId id="279" r:id="rId3"/>
    <p:sldId id="280" r:id="rId4"/>
    <p:sldId id="395" r:id="rId5"/>
    <p:sldId id="294" r:id="rId6"/>
    <p:sldId id="283" r:id="rId7"/>
    <p:sldId id="284" r:id="rId8"/>
    <p:sldId id="389" r:id="rId9"/>
    <p:sldId id="298" r:id="rId10"/>
    <p:sldId id="326" r:id="rId11"/>
    <p:sldId id="358" r:id="rId12"/>
    <p:sldId id="300" r:id="rId13"/>
    <p:sldId id="387" r:id="rId14"/>
    <p:sldId id="390" r:id="rId15"/>
    <p:sldId id="381" r:id="rId16"/>
    <p:sldId id="382" r:id="rId17"/>
    <p:sldId id="318" r:id="rId18"/>
    <p:sldId id="391" r:id="rId19"/>
    <p:sldId id="392" r:id="rId20"/>
    <p:sldId id="383" r:id="rId21"/>
    <p:sldId id="313" r:id="rId22"/>
    <p:sldId id="319" r:id="rId23"/>
    <p:sldId id="321" r:id="rId24"/>
    <p:sldId id="393" r:id="rId25"/>
    <p:sldId id="324" r:id="rId26"/>
    <p:sldId id="394" r:id="rId27"/>
    <p:sldId id="376" r:id="rId28"/>
    <p:sldId id="282" r:id="rId29"/>
    <p:sldId id="384" r:id="rId30"/>
    <p:sldId id="350" r:id="rId31"/>
    <p:sldId id="370" r:id="rId32"/>
    <p:sldId id="293" r:id="rId3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09" autoAdjust="0"/>
  </p:normalViewPr>
  <p:slideViewPr>
    <p:cSldViewPr snapToGrid="0" snapToObjects="1">
      <p:cViewPr varScale="1">
        <p:scale>
          <a:sx n="85" d="100"/>
          <a:sy n="85" d="100"/>
        </p:scale>
        <p:origin x="595" y="8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0578797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326865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80751439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7613414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8304764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4823576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97667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67108120"/>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37212250"/>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grpSp>
        <p:nvGrpSpPr>
          <p:cNvPr id="3" name="Group 2">
            <a:extLst>
              <a:ext uri="{FF2B5EF4-FFF2-40B4-BE49-F238E27FC236}">
                <a16:creationId xmlns:a16="http://schemas.microsoft.com/office/drawing/2014/main" id="{FFAC48C0-555B-3115-F233-E914E833B930}"/>
              </a:ext>
            </a:extLst>
          </p:cNvPr>
          <p:cNvGrpSpPr/>
          <p:nvPr userDrawn="1"/>
        </p:nvGrpSpPr>
        <p:grpSpPr>
          <a:xfrm>
            <a:off x="6452303" y="3405019"/>
            <a:ext cx="5739697" cy="3467971"/>
            <a:chOff x="5009037" y="2525712"/>
            <a:chExt cx="7170193" cy="4332288"/>
          </a:xfrm>
        </p:grpSpPr>
        <p:sp>
          <p:nvSpPr>
            <p:cNvPr id="4" name="Freeform 7">
              <a:extLst>
                <a:ext uri="{FF2B5EF4-FFF2-40B4-BE49-F238E27FC236}">
                  <a16:creationId xmlns:a16="http://schemas.microsoft.com/office/drawing/2014/main" id="{8DE42BB0-69CA-C905-7443-C55C0E97CBBE}"/>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5" name="Freeform 6">
              <a:extLst>
                <a:ext uri="{FF2B5EF4-FFF2-40B4-BE49-F238E27FC236}">
                  <a16:creationId xmlns:a16="http://schemas.microsoft.com/office/drawing/2014/main" id="{A3651C80-9844-5684-FDF3-B3FD53202431}"/>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12" name="Group 11">
            <a:extLst>
              <a:ext uri="{FF2B5EF4-FFF2-40B4-BE49-F238E27FC236}">
                <a16:creationId xmlns:a16="http://schemas.microsoft.com/office/drawing/2014/main" id="{567BB810-A9A9-EEFF-70FD-B13D8C2CF388}"/>
              </a:ext>
            </a:extLst>
          </p:cNvPr>
          <p:cNvGrpSpPr/>
          <p:nvPr userDrawn="1"/>
        </p:nvGrpSpPr>
        <p:grpSpPr>
          <a:xfrm flipH="1" flipV="1">
            <a:off x="6465610" y="0"/>
            <a:ext cx="5739697" cy="3467971"/>
            <a:chOff x="5183405" y="2678112"/>
            <a:chExt cx="7170193" cy="4332288"/>
          </a:xfrm>
        </p:grpSpPr>
        <p:sp>
          <p:nvSpPr>
            <p:cNvPr id="15" name="Freeform 7">
              <a:extLst>
                <a:ext uri="{FF2B5EF4-FFF2-40B4-BE49-F238E27FC236}">
                  <a16:creationId xmlns:a16="http://schemas.microsoft.com/office/drawing/2014/main" id="{1598B6F6-6E4F-D9ED-2EBD-439079424D32}"/>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6" name="Freeform 6">
              <a:extLst>
                <a:ext uri="{FF2B5EF4-FFF2-40B4-BE49-F238E27FC236}">
                  <a16:creationId xmlns:a16="http://schemas.microsoft.com/office/drawing/2014/main" id="{875CBE60-2DD2-61A7-6EAD-5C69B65C7C13}"/>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17777023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smtClean="0"/>
              <a:t>‹#›</a:t>
            </a:fld>
            <a:endParaRPr lang="en-US" dirty="0"/>
          </a:p>
        </p:txBody>
      </p:sp>
      <p:sp>
        <p:nvSpPr>
          <p:cNvPr id="4" name="Freeform: Shape 3">
            <a:extLst>
              <a:ext uri="{FF2B5EF4-FFF2-40B4-BE49-F238E27FC236}">
                <a16:creationId xmlns:a16="http://schemas.microsoft.com/office/drawing/2014/main" id="{E85F28E2-5E70-9189-9D8B-59E36C524A55}"/>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78137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26462350"/>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smtClean="0"/>
              <a:t>‹#›</a:t>
            </a:fld>
            <a:endParaRPr lang="en-US" dirty="0"/>
          </a:p>
        </p:txBody>
      </p:sp>
      <p:sp>
        <p:nvSpPr>
          <p:cNvPr id="4" name="Freeform: Shape 3">
            <a:extLst>
              <a:ext uri="{FF2B5EF4-FFF2-40B4-BE49-F238E27FC236}">
                <a16:creationId xmlns:a16="http://schemas.microsoft.com/office/drawing/2014/main" id="{6560F4A8-3297-5FF3-D4A5-E73E1B3B1AA4}"/>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4344367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151698576"/>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70910743"/>
      </p:ext>
    </p:extLst>
  </p:cSld>
  <p:clrMapOvr>
    <a:masterClrMapping/>
  </p:clrMapOvr>
  <p:transition>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rot="5400000">
            <a:off x="8951573" y="3225297"/>
            <a:ext cx="3859795" cy="304801"/>
          </a:xfrm>
          <a:prstGeom prst="rect">
            <a:avLst/>
          </a:prstGeom>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3507832"/>
      </p:ext>
    </p:extLst>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rot="5400000">
            <a:off x="8951573" y="3225297"/>
            <a:ext cx="3859795" cy="304801"/>
          </a:xfrm>
          <a:prstGeom prst="rect">
            <a:avLst/>
          </a:prstGeom>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0775236"/>
      </p:ext>
    </p:extLst>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81634812"/>
      </p:ext>
    </p:extLst>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a:xfrm rot="5400000">
            <a:off x="8951573" y="3225297"/>
            <a:ext cx="3859795" cy="304801"/>
          </a:xfrm>
          <a:prstGeom prst="rect">
            <a:avLst/>
          </a:prstGeom>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a:xfrm rot="5400000">
            <a:off x="8951573" y="3225297"/>
            <a:ext cx="3859795" cy="304801"/>
          </a:xfrm>
          <a:prstGeom prst="rect">
            <a:avLst/>
          </a:prstGeom>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a:xfrm rot="5400000">
            <a:off x="8951573" y="3225297"/>
            <a:ext cx="3859795" cy="304801"/>
          </a:xfrm>
          <a:prstGeom prst="rect">
            <a:avLst/>
          </a:prstGeom>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Freeform: Shape 6">
            <a:extLst>
              <a:ext uri="{FF2B5EF4-FFF2-40B4-BE49-F238E27FC236}">
                <a16:creationId xmlns:a16="http://schemas.microsoft.com/office/drawing/2014/main" id="{7B2B5FE6-FA78-785E-9027-656ED2E4F162}"/>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73035B61-6D5B-73ED-B836-18F1F82E7D2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54B54B25-F8A4-1080-3A5E-1E18DBDCCB54}"/>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7C68CD5A-9AA3-67A1-A023-B127B0E68000}"/>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25AAD41B-E9FA-10E9-D906-6D2B342407D3}"/>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AA80694D-2169-BB2A-A4BF-B96AEA508B2F}"/>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8870319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a:xfrm rot="5400000">
            <a:off x="8951573" y="3225297"/>
            <a:ext cx="3859795" cy="304801"/>
          </a:xfrm>
          <a:prstGeom prst="rect">
            <a:avLst/>
          </a:prstGeom>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a:xfrm rot="5400000">
            <a:off x="8951573" y="3225297"/>
            <a:ext cx="3859795" cy="304801"/>
          </a:xfrm>
          <a:prstGeom prst="rect">
            <a:avLst/>
          </a:prstGeo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745394443"/>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4A7BF707-7861-48C5-E6B0-2033DE84FE8A}"/>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174F56BE-15E6-35D9-F082-C9EC78FC9B6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7532B627-281A-8044-8E52-CDD37746F66F}"/>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20741F81-5806-0E8B-1102-66EEFB5F0CF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2127226393"/>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7945382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BB4CA21B-6490-F516-6718-0CB39D53797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E961723C-E881-92CF-BDD1-821A937ECD92}"/>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124341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74771153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1/4/2023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01789006"/>
      </p:ext>
    </p:extLst>
  </p:cSld>
  <p:clrMapOvr>
    <a:masterClrMapping/>
  </p:clrMapOvr>
  <p:hf hd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1/4/2023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137834494"/>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 id="2147483744" r:id="rId18"/>
    <p:sldLayoutId id="2147483745" r:id="rId19"/>
    <p:sldLayoutId id="2147483746" r:id="rId20"/>
    <p:sldLayoutId id="2147483747" r:id="rId21"/>
    <p:sldLayoutId id="2147483695" r:id="rId22"/>
    <p:sldLayoutId id="2147483696" r:id="rId23"/>
    <p:sldLayoutId id="2147483697" r:id="rId24"/>
    <p:sldLayoutId id="2147483698" r:id="rId25"/>
    <p:sldLayoutId id="2147483669" r:id="rId26"/>
    <p:sldLayoutId id="2147483673" r:id="rId27"/>
    <p:sldLayoutId id="2147483670" r:id="rId28"/>
    <p:sldLayoutId id="2147483671" r:id="rId29"/>
    <p:sldLayoutId id="2147483655" r:id="rId30"/>
    <p:sldLayoutId id="2147483674" r:id="rId31"/>
    <p:sldLayoutId id="2147483654" r:id="rId32"/>
  </p:sldLayoutIdLst>
  <p:transition>
    <p:fade thruBlk="1"/>
  </p:transition>
  <p:hf hd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0.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0.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0.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0.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0.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title"/>
          </p:nvPr>
        </p:nvSpPr>
        <p:spPr>
          <a:xfrm>
            <a:off x="1813766" y="-71718"/>
            <a:ext cx="9905998" cy="1905000"/>
          </a:xfrm>
        </p:spPr>
        <p:txBody>
          <a:bodyPr>
            <a:normAutofit/>
          </a:bodyPr>
          <a:lstStyle/>
          <a:p>
            <a:r>
              <a:rPr lang="en-IN" sz="3600" b="1" i="0" dirty="0">
                <a:solidFill>
                  <a:schemeClr val="accent3">
                    <a:lumMod val="40000"/>
                    <a:lumOff val="60000"/>
                  </a:schemeClr>
                </a:solidFill>
                <a:effectLst>
                  <a:outerShdw blurRad="38100" dist="38100" dir="2700000" algn="tl">
                    <a:srgbClr val="000000">
                      <a:alpha val="43137"/>
                    </a:srgbClr>
                  </a:outerShdw>
                </a:effectLst>
                <a:latin typeface="Arial Black" panose="020B0A04020102020204" pitchFamily="34" charset="0"/>
              </a:rPr>
              <a:t>Fake NEWS Detection project</a:t>
            </a:r>
            <a:endParaRPr lang="en-IN" sz="3600" dirty="0">
              <a:solidFill>
                <a:schemeClr val="accent3">
                  <a:lumMod val="40000"/>
                  <a:lumOff val="60000"/>
                </a:schemeClr>
              </a:solidFill>
              <a:effectLst>
                <a:outerShdw blurRad="38100" dist="38100" dir="2700000" algn="tl">
                  <a:srgbClr val="000000">
                    <a:alpha val="43137"/>
                  </a:srgbClr>
                </a:outerShdw>
              </a:effectLst>
              <a:latin typeface="Arial Black" panose="020B0A04020102020204" pitchFamily="34" charset="0"/>
            </a:endParaRPr>
          </a:p>
        </p:txBody>
      </p:sp>
      <p:sp>
        <p:nvSpPr>
          <p:cNvPr id="12" name="Text Placeholder 11">
            <a:extLst>
              <a:ext uri="{FF2B5EF4-FFF2-40B4-BE49-F238E27FC236}">
                <a16:creationId xmlns:a16="http://schemas.microsoft.com/office/drawing/2014/main" id="{5C070780-078D-4652-97A1-68F83161735B}"/>
              </a:ext>
            </a:extLst>
          </p:cNvPr>
          <p:cNvSpPr>
            <a:spLocks noGrp="1"/>
          </p:cNvSpPr>
          <p:nvPr>
            <p:ph type="body" sz="quarter" idx="3"/>
          </p:nvPr>
        </p:nvSpPr>
        <p:spPr/>
        <p:txBody>
          <a:bodyPr/>
          <a:lstStyle/>
          <a:p>
            <a:endParaRPr lang="en-US"/>
          </a:p>
        </p:txBody>
      </p:sp>
      <p:sp>
        <p:nvSpPr>
          <p:cNvPr id="13" name="Content Placeholder 12">
            <a:extLst>
              <a:ext uri="{FF2B5EF4-FFF2-40B4-BE49-F238E27FC236}">
                <a16:creationId xmlns:a16="http://schemas.microsoft.com/office/drawing/2014/main" id="{1B7148F5-5434-AFC0-4EFF-91EE7A430FDD}"/>
              </a:ext>
            </a:extLst>
          </p:cNvPr>
          <p:cNvSpPr>
            <a:spLocks noGrp="1"/>
          </p:cNvSpPr>
          <p:nvPr>
            <p:ph sz="quarter" idx="4"/>
          </p:nvPr>
        </p:nvSpPr>
        <p:spPr/>
        <p:txBody>
          <a:bodyPr/>
          <a:lstStyle/>
          <a:p>
            <a:endParaRPr lang="en-US"/>
          </a:p>
        </p:txBody>
      </p:sp>
      <p:pic>
        <p:nvPicPr>
          <p:cNvPr id="4" name="Picture 3">
            <a:extLst>
              <a:ext uri="{FF2B5EF4-FFF2-40B4-BE49-F238E27FC236}">
                <a16:creationId xmlns:a16="http://schemas.microsoft.com/office/drawing/2014/main" id="{28C09270-9F88-61C0-7D74-949097AA1DB2}"/>
              </a:ext>
            </a:extLst>
          </p:cNvPr>
          <p:cNvPicPr>
            <a:picLocks noChangeAspect="1"/>
          </p:cNvPicPr>
          <p:nvPr/>
        </p:nvPicPr>
        <p:blipFill>
          <a:blip r:embed="rId2"/>
          <a:stretch>
            <a:fillRect/>
          </a:stretch>
        </p:blipFill>
        <p:spPr>
          <a:xfrm>
            <a:off x="4765703" y="1743635"/>
            <a:ext cx="6736466" cy="449097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31568492"/>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78184"/>
            <a:ext cx="4492931" cy="906672"/>
          </a:xfrm>
          <a:prstGeom prst="rect">
            <a:avLst/>
          </a:prstGeom>
        </p:spPr>
      </p:pic>
      <p:pic>
        <p:nvPicPr>
          <p:cNvPr id="3" name="Picture 2">
            <a:extLst>
              <a:ext uri="{FF2B5EF4-FFF2-40B4-BE49-F238E27FC236}">
                <a16:creationId xmlns:a16="http://schemas.microsoft.com/office/drawing/2014/main" id="{74FD041E-E48D-D346-34DA-60D0F067CB32}"/>
              </a:ext>
            </a:extLst>
          </p:cNvPr>
          <p:cNvPicPr>
            <a:picLocks noChangeAspect="1"/>
          </p:cNvPicPr>
          <p:nvPr/>
        </p:nvPicPr>
        <p:blipFill>
          <a:blip r:embed="rId3"/>
          <a:stretch>
            <a:fillRect/>
          </a:stretch>
        </p:blipFill>
        <p:spPr>
          <a:xfrm>
            <a:off x="3093414" y="1488024"/>
            <a:ext cx="4758606" cy="2076740"/>
          </a:xfrm>
          <a:prstGeom prst="rect">
            <a:avLst/>
          </a:prstGeom>
        </p:spPr>
      </p:pic>
      <p:pic>
        <p:nvPicPr>
          <p:cNvPr id="7" name="Picture 6">
            <a:extLst>
              <a:ext uri="{FF2B5EF4-FFF2-40B4-BE49-F238E27FC236}">
                <a16:creationId xmlns:a16="http://schemas.microsoft.com/office/drawing/2014/main" id="{344C93BC-C79A-AACA-5BCD-D485F36357D9}"/>
              </a:ext>
            </a:extLst>
          </p:cNvPr>
          <p:cNvPicPr>
            <a:picLocks noChangeAspect="1"/>
          </p:cNvPicPr>
          <p:nvPr/>
        </p:nvPicPr>
        <p:blipFill>
          <a:blip r:embed="rId4"/>
          <a:stretch>
            <a:fillRect/>
          </a:stretch>
        </p:blipFill>
        <p:spPr>
          <a:xfrm>
            <a:off x="3093414" y="3952092"/>
            <a:ext cx="3457508" cy="400106"/>
          </a:xfrm>
          <a:prstGeom prst="rect">
            <a:avLst/>
          </a:prstGeom>
        </p:spPr>
      </p:pic>
      <p:pic>
        <p:nvPicPr>
          <p:cNvPr id="10" name="Picture 9">
            <a:extLst>
              <a:ext uri="{FF2B5EF4-FFF2-40B4-BE49-F238E27FC236}">
                <a16:creationId xmlns:a16="http://schemas.microsoft.com/office/drawing/2014/main" id="{8C7BEFE2-5DB3-C2EB-965A-67B670258298}"/>
              </a:ext>
            </a:extLst>
          </p:cNvPr>
          <p:cNvPicPr>
            <a:picLocks noChangeAspect="1"/>
          </p:cNvPicPr>
          <p:nvPr/>
        </p:nvPicPr>
        <p:blipFill>
          <a:blip r:embed="rId5"/>
          <a:stretch>
            <a:fillRect/>
          </a:stretch>
        </p:blipFill>
        <p:spPr>
          <a:xfrm>
            <a:off x="3093414" y="4739526"/>
            <a:ext cx="1388696" cy="333422"/>
          </a:xfrm>
          <a:prstGeom prst="rect">
            <a:avLst/>
          </a:prstGeom>
        </p:spPr>
      </p:pic>
      <p:pic>
        <p:nvPicPr>
          <p:cNvPr id="14" name="Picture 13">
            <a:extLst>
              <a:ext uri="{FF2B5EF4-FFF2-40B4-BE49-F238E27FC236}">
                <a16:creationId xmlns:a16="http://schemas.microsoft.com/office/drawing/2014/main" id="{CF9E0BF6-A0FB-F3C2-CAF4-5F0B8540F4AE}"/>
              </a:ext>
            </a:extLst>
          </p:cNvPr>
          <p:cNvPicPr>
            <a:picLocks noChangeAspect="1"/>
          </p:cNvPicPr>
          <p:nvPr/>
        </p:nvPicPr>
        <p:blipFill>
          <a:blip r:embed="rId6"/>
          <a:stretch>
            <a:fillRect/>
          </a:stretch>
        </p:blipFill>
        <p:spPr>
          <a:xfrm>
            <a:off x="4984595" y="4584054"/>
            <a:ext cx="2867425" cy="1571844"/>
          </a:xfrm>
          <a:prstGeom prst="rect">
            <a:avLst/>
          </a:prstGeom>
        </p:spPr>
      </p:pic>
    </p:spTree>
    <p:extLst>
      <p:ext uri="{BB962C8B-B14F-4D97-AF65-F5344CB8AC3E}">
        <p14:creationId xmlns:p14="http://schemas.microsoft.com/office/powerpoint/2010/main" val="387523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6" name="Picture 5">
            <a:extLst>
              <a:ext uri="{FF2B5EF4-FFF2-40B4-BE49-F238E27FC236}">
                <a16:creationId xmlns:a16="http://schemas.microsoft.com/office/drawing/2014/main" id="{63AC94CE-2252-463F-C133-CE7C99E67C69}"/>
              </a:ext>
            </a:extLst>
          </p:cNvPr>
          <p:cNvPicPr>
            <a:picLocks noChangeAspect="1"/>
          </p:cNvPicPr>
          <p:nvPr/>
        </p:nvPicPr>
        <p:blipFill>
          <a:blip r:embed="rId2"/>
          <a:stretch>
            <a:fillRect/>
          </a:stretch>
        </p:blipFill>
        <p:spPr>
          <a:xfrm>
            <a:off x="4549588" y="389544"/>
            <a:ext cx="2442883" cy="955162"/>
          </a:xfrm>
          <a:prstGeom prst="rect">
            <a:avLst/>
          </a:prstGeom>
        </p:spPr>
      </p:pic>
      <p:pic>
        <p:nvPicPr>
          <p:cNvPr id="4" name="Picture 3">
            <a:extLst>
              <a:ext uri="{FF2B5EF4-FFF2-40B4-BE49-F238E27FC236}">
                <a16:creationId xmlns:a16="http://schemas.microsoft.com/office/drawing/2014/main" id="{95EA6C8E-F052-DDBB-A951-0AAED2FD0014}"/>
              </a:ext>
            </a:extLst>
          </p:cNvPr>
          <p:cNvPicPr>
            <a:picLocks noChangeAspect="1"/>
          </p:cNvPicPr>
          <p:nvPr/>
        </p:nvPicPr>
        <p:blipFill>
          <a:blip r:embed="rId3"/>
          <a:stretch>
            <a:fillRect/>
          </a:stretch>
        </p:blipFill>
        <p:spPr>
          <a:xfrm>
            <a:off x="2989341" y="1614915"/>
            <a:ext cx="5563376" cy="257211"/>
          </a:xfrm>
          <a:prstGeom prst="rect">
            <a:avLst/>
          </a:prstGeom>
        </p:spPr>
      </p:pic>
      <p:pic>
        <p:nvPicPr>
          <p:cNvPr id="9" name="Picture 8">
            <a:extLst>
              <a:ext uri="{FF2B5EF4-FFF2-40B4-BE49-F238E27FC236}">
                <a16:creationId xmlns:a16="http://schemas.microsoft.com/office/drawing/2014/main" id="{35CA3914-E5CC-4A6D-3049-9D5BE9774FD9}"/>
              </a:ext>
            </a:extLst>
          </p:cNvPr>
          <p:cNvPicPr>
            <a:picLocks noChangeAspect="1"/>
          </p:cNvPicPr>
          <p:nvPr/>
        </p:nvPicPr>
        <p:blipFill>
          <a:blip r:embed="rId4"/>
          <a:stretch>
            <a:fillRect/>
          </a:stretch>
        </p:blipFill>
        <p:spPr>
          <a:xfrm>
            <a:off x="638347" y="2259105"/>
            <a:ext cx="5001323" cy="828791"/>
          </a:xfrm>
          <a:prstGeom prst="rect">
            <a:avLst/>
          </a:prstGeom>
        </p:spPr>
      </p:pic>
      <p:pic>
        <p:nvPicPr>
          <p:cNvPr id="10" name="Picture 2">
            <a:extLst>
              <a:ext uri="{FF2B5EF4-FFF2-40B4-BE49-F238E27FC236}">
                <a16:creationId xmlns:a16="http://schemas.microsoft.com/office/drawing/2014/main" id="{C89D5D83-1678-62FE-8CCE-9CFCD1D1CF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348" y="3304318"/>
            <a:ext cx="4632900" cy="30292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3DA2792-FC3C-E79F-C46A-A246DB1A152D}"/>
              </a:ext>
            </a:extLst>
          </p:cNvPr>
          <p:cNvPicPr>
            <a:picLocks noChangeAspect="1"/>
          </p:cNvPicPr>
          <p:nvPr/>
        </p:nvPicPr>
        <p:blipFill>
          <a:blip r:embed="rId6"/>
          <a:stretch>
            <a:fillRect/>
          </a:stretch>
        </p:blipFill>
        <p:spPr>
          <a:xfrm>
            <a:off x="6552332" y="2249578"/>
            <a:ext cx="5077534" cy="847843"/>
          </a:xfrm>
          <a:prstGeom prst="rect">
            <a:avLst/>
          </a:prstGeom>
        </p:spPr>
      </p:pic>
      <p:pic>
        <p:nvPicPr>
          <p:cNvPr id="2052" name="Picture 4">
            <a:extLst>
              <a:ext uri="{FF2B5EF4-FFF2-40B4-BE49-F238E27FC236}">
                <a16:creationId xmlns:a16="http://schemas.microsoft.com/office/drawing/2014/main" id="{C48E1DB2-80E5-CEA3-0F30-6DB13D511A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0981" y="3304319"/>
            <a:ext cx="5078885" cy="3029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52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5" name="Picture 4">
            <a:extLst>
              <a:ext uri="{FF2B5EF4-FFF2-40B4-BE49-F238E27FC236}">
                <a16:creationId xmlns:a16="http://schemas.microsoft.com/office/drawing/2014/main" id="{7F51918C-1F8B-99D4-1408-0F3AA3B8602A}"/>
              </a:ext>
            </a:extLst>
          </p:cNvPr>
          <p:cNvPicPr>
            <a:picLocks noChangeAspect="1"/>
          </p:cNvPicPr>
          <p:nvPr/>
        </p:nvPicPr>
        <p:blipFill>
          <a:blip r:embed="rId2"/>
          <a:stretch>
            <a:fillRect/>
          </a:stretch>
        </p:blipFill>
        <p:spPr>
          <a:xfrm>
            <a:off x="3042420" y="394307"/>
            <a:ext cx="3686689" cy="400106"/>
          </a:xfrm>
          <a:prstGeom prst="rect">
            <a:avLst/>
          </a:prstGeom>
        </p:spPr>
      </p:pic>
      <p:pic>
        <p:nvPicPr>
          <p:cNvPr id="3" name="Picture 2">
            <a:extLst>
              <a:ext uri="{FF2B5EF4-FFF2-40B4-BE49-F238E27FC236}">
                <a16:creationId xmlns:a16="http://schemas.microsoft.com/office/drawing/2014/main" id="{F990D2AA-8329-309A-E00F-C35BFB5924FF}"/>
              </a:ext>
            </a:extLst>
          </p:cNvPr>
          <p:cNvPicPr>
            <a:picLocks noChangeAspect="1"/>
          </p:cNvPicPr>
          <p:nvPr/>
        </p:nvPicPr>
        <p:blipFill>
          <a:blip r:embed="rId3"/>
          <a:stretch>
            <a:fillRect/>
          </a:stretch>
        </p:blipFill>
        <p:spPr>
          <a:xfrm>
            <a:off x="1460333" y="1117322"/>
            <a:ext cx="3467584" cy="828791"/>
          </a:xfrm>
          <a:prstGeom prst="rect">
            <a:avLst/>
          </a:prstGeom>
        </p:spPr>
      </p:pic>
      <p:pic>
        <p:nvPicPr>
          <p:cNvPr id="6" name="Picture 5">
            <a:extLst>
              <a:ext uri="{FF2B5EF4-FFF2-40B4-BE49-F238E27FC236}">
                <a16:creationId xmlns:a16="http://schemas.microsoft.com/office/drawing/2014/main" id="{2F0B5BB4-3DE2-259D-5204-F28A91A268B1}"/>
              </a:ext>
            </a:extLst>
          </p:cNvPr>
          <p:cNvPicPr>
            <a:picLocks noChangeAspect="1"/>
          </p:cNvPicPr>
          <p:nvPr/>
        </p:nvPicPr>
        <p:blipFill>
          <a:blip r:embed="rId4"/>
          <a:stretch>
            <a:fillRect/>
          </a:stretch>
        </p:blipFill>
        <p:spPr>
          <a:xfrm>
            <a:off x="1460333" y="2361557"/>
            <a:ext cx="7668695" cy="724001"/>
          </a:xfrm>
          <a:prstGeom prst="rect">
            <a:avLst/>
          </a:prstGeom>
        </p:spPr>
      </p:pic>
      <p:pic>
        <p:nvPicPr>
          <p:cNvPr id="3074" name="Picture 2">
            <a:extLst>
              <a:ext uri="{FF2B5EF4-FFF2-40B4-BE49-F238E27FC236}">
                <a16:creationId xmlns:a16="http://schemas.microsoft.com/office/drawing/2014/main" id="{8FA51EAC-B51B-C34A-99E8-E60214C191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333" y="3429000"/>
            <a:ext cx="38862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86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4" name="Picture 3">
            <a:extLst>
              <a:ext uri="{FF2B5EF4-FFF2-40B4-BE49-F238E27FC236}">
                <a16:creationId xmlns:a16="http://schemas.microsoft.com/office/drawing/2014/main" id="{EFDAF3BB-BD1E-9FAF-F854-2DEA90C1F7FD}"/>
              </a:ext>
            </a:extLst>
          </p:cNvPr>
          <p:cNvPicPr>
            <a:picLocks noChangeAspect="1"/>
          </p:cNvPicPr>
          <p:nvPr/>
        </p:nvPicPr>
        <p:blipFill>
          <a:blip r:embed="rId2"/>
          <a:stretch>
            <a:fillRect/>
          </a:stretch>
        </p:blipFill>
        <p:spPr>
          <a:xfrm>
            <a:off x="2233073" y="960120"/>
            <a:ext cx="3315163" cy="762106"/>
          </a:xfrm>
          <a:prstGeom prst="rect">
            <a:avLst/>
          </a:prstGeom>
        </p:spPr>
      </p:pic>
      <p:pic>
        <p:nvPicPr>
          <p:cNvPr id="6" name="Picture 5">
            <a:extLst>
              <a:ext uri="{FF2B5EF4-FFF2-40B4-BE49-F238E27FC236}">
                <a16:creationId xmlns:a16="http://schemas.microsoft.com/office/drawing/2014/main" id="{AEA0636A-F41E-7D92-28CD-EC1F0D180A4B}"/>
              </a:ext>
            </a:extLst>
          </p:cNvPr>
          <p:cNvPicPr>
            <a:picLocks noChangeAspect="1"/>
          </p:cNvPicPr>
          <p:nvPr/>
        </p:nvPicPr>
        <p:blipFill>
          <a:blip r:embed="rId3"/>
          <a:stretch>
            <a:fillRect/>
          </a:stretch>
        </p:blipFill>
        <p:spPr>
          <a:xfrm>
            <a:off x="2233073" y="2171557"/>
            <a:ext cx="7725853" cy="685896"/>
          </a:xfrm>
          <a:prstGeom prst="rect">
            <a:avLst/>
          </a:prstGeom>
        </p:spPr>
      </p:pic>
      <p:pic>
        <p:nvPicPr>
          <p:cNvPr id="4098" name="Picture 2">
            <a:extLst>
              <a:ext uri="{FF2B5EF4-FFF2-40B4-BE49-F238E27FC236}">
                <a16:creationId xmlns:a16="http://schemas.microsoft.com/office/drawing/2014/main" id="{8833B6B2-A6BB-C5E2-9EFC-0F4551DD09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306784"/>
            <a:ext cx="38862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948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2" name="Picture 1">
            <a:extLst>
              <a:ext uri="{FF2B5EF4-FFF2-40B4-BE49-F238E27FC236}">
                <a16:creationId xmlns:a16="http://schemas.microsoft.com/office/drawing/2014/main" id="{2981F090-9592-3EB5-E2C0-4AE8084F51F5}"/>
              </a:ext>
            </a:extLst>
          </p:cNvPr>
          <p:cNvPicPr>
            <a:picLocks noChangeAspect="1"/>
          </p:cNvPicPr>
          <p:nvPr/>
        </p:nvPicPr>
        <p:blipFill>
          <a:blip r:embed="rId2"/>
          <a:stretch>
            <a:fillRect/>
          </a:stretch>
        </p:blipFill>
        <p:spPr>
          <a:xfrm>
            <a:off x="3329280" y="1027355"/>
            <a:ext cx="3839111" cy="1152686"/>
          </a:xfrm>
          <a:prstGeom prst="rect">
            <a:avLst/>
          </a:prstGeom>
        </p:spPr>
      </p:pic>
      <p:pic>
        <p:nvPicPr>
          <p:cNvPr id="5" name="Picture 4">
            <a:extLst>
              <a:ext uri="{FF2B5EF4-FFF2-40B4-BE49-F238E27FC236}">
                <a16:creationId xmlns:a16="http://schemas.microsoft.com/office/drawing/2014/main" id="{13275420-0C81-7830-3D52-FAA29A9025FC}"/>
              </a:ext>
            </a:extLst>
          </p:cNvPr>
          <p:cNvPicPr>
            <a:picLocks noChangeAspect="1"/>
          </p:cNvPicPr>
          <p:nvPr/>
        </p:nvPicPr>
        <p:blipFill>
          <a:blip r:embed="rId3"/>
          <a:stretch>
            <a:fillRect/>
          </a:stretch>
        </p:blipFill>
        <p:spPr>
          <a:xfrm>
            <a:off x="3329280" y="2809788"/>
            <a:ext cx="3667637" cy="1238423"/>
          </a:xfrm>
          <a:prstGeom prst="rect">
            <a:avLst/>
          </a:prstGeom>
        </p:spPr>
      </p:pic>
      <p:pic>
        <p:nvPicPr>
          <p:cNvPr id="7" name="Picture 6">
            <a:extLst>
              <a:ext uri="{FF2B5EF4-FFF2-40B4-BE49-F238E27FC236}">
                <a16:creationId xmlns:a16="http://schemas.microsoft.com/office/drawing/2014/main" id="{3A4846DE-50AA-9738-D7EB-220154642BA8}"/>
              </a:ext>
            </a:extLst>
          </p:cNvPr>
          <p:cNvPicPr>
            <a:picLocks noChangeAspect="1"/>
          </p:cNvPicPr>
          <p:nvPr/>
        </p:nvPicPr>
        <p:blipFill>
          <a:blip r:embed="rId4"/>
          <a:stretch>
            <a:fillRect/>
          </a:stretch>
        </p:blipFill>
        <p:spPr>
          <a:xfrm>
            <a:off x="3829412" y="4677958"/>
            <a:ext cx="1419423" cy="619211"/>
          </a:xfrm>
          <a:prstGeom prst="rect">
            <a:avLst/>
          </a:prstGeom>
        </p:spPr>
      </p:pic>
      <p:pic>
        <p:nvPicPr>
          <p:cNvPr id="10" name="Picture 9">
            <a:extLst>
              <a:ext uri="{FF2B5EF4-FFF2-40B4-BE49-F238E27FC236}">
                <a16:creationId xmlns:a16="http://schemas.microsoft.com/office/drawing/2014/main" id="{D8F2EB51-2962-84A2-ECF5-08868F708706}"/>
              </a:ext>
            </a:extLst>
          </p:cNvPr>
          <p:cNvPicPr>
            <a:picLocks noChangeAspect="1"/>
          </p:cNvPicPr>
          <p:nvPr/>
        </p:nvPicPr>
        <p:blipFill>
          <a:blip r:embed="rId5"/>
          <a:stretch>
            <a:fillRect/>
          </a:stretch>
        </p:blipFill>
        <p:spPr>
          <a:xfrm>
            <a:off x="4894803" y="5297169"/>
            <a:ext cx="1066949" cy="428685"/>
          </a:xfrm>
          <a:prstGeom prst="rect">
            <a:avLst/>
          </a:prstGeom>
        </p:spPr>
      </p:pic>
    </p:spTree>
    <p:extLst>
      <p:ext uri="{BB962C8B-B14F-4D97-AF65-F5344CB8AC3E}">
        <p14:creationId xmlns:p14="http://schemas.microsoft.com/office/powerpoint/2010/main" val="48690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3" name="TextBox 2">
            <a:extLst>
              <a:ext uri="{FF2B5EF4-FFF2-40B4-BE49-F238E27FC236}">
                <a16:creationId xmlns:a16="http://schemas.microsoft.com/office/drawing/2014/main" id="{ECB91BB3-CD81-AF41-4CDC-F7206382CD04}"/>
              </a:ext>
            </a:extLst>
          </p:cNvPr>
          <p:cNvSpPr txBox="1"/>
          <p:nvPr/>
        </p:nvSpPr>
        <p:spPr>
          <a:xfrm>
            <a:off x="1753901" y="1430767"/>
            <a:ext cx="9685243" cy="2944076"/>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Hardware and Software Requirements and Tools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Hardware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Processor</a:t>
            </a:r>
            <a:r>
              <a:rPr lang="en-IN" sz="1800" dirty="0">
                <a:effectLst/>
                <a:latin typeface="Calibri" panose="020F0502020204030204" pitchFamily="34" charset="0"/>
                <a:ea typeface="Calibri" panose="020F0502020204030204" pitchFamily="34" charset="0"/>
                <a:cs typeface="Calibri" panose="020F0502020204030204" pitchFamily="34" charset="0"/>
              </a:rPr>
              <a:t>: 11th Gen Intel(R) Core (TM) i3-1125G4 @ 2.00GHz   2.00 GHz</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System Type</a:t>
            </a:r>
            <a:r>
              <a:rPr lang="en-IN" sz="1800" dirty="0">
                <a:effectLst/>
                <a:latin typeface="Calibri" panose="020F0502020204030204" pitchFamily="34" charset="0"/>
                <a:ea typeface="Calibri" panose="020F0502020204030204" pitchFamily="34" charset="0"/>
                <a:cs typeface="Calibri" panose="020F0502020204030204" pitchFamily="34" charset="0"/>
              </a:rPr>
              <a:t>:</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Software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Anaconda </a:t>
            </a:r>
            <a:r>
              <a:rPr lang="en-IN" sz="1800" dirty="0">
                <a:effectLst/>
                <a:latin typeface="Calibri" panose="020F0502020204030204" pitchFamily="34" charset="0"/>
                <a:ea typeface="Calibri" panose="020F0502020204030204" pitchFamily="34" charset="0"/>
                <a:cs typeface="Calibri" panose="020F0502020204030204" pitchFamily="34" charset="0"/>
              </a:rPr>
              <a:t>for 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err="1">
                <a:effectLst/>
                <a:latin typeface="Calibri" panose="020F0502020204030204" pitchFamily="34" charset="0"/>
                <a:ea typeface="Calibri" panose="020F0502020204030204" pitchFamily="34" charset="0"/>
                <a:cs typeface="Calibri" panose="020F0502020204030204" pitchFamily="34" charset="0"/>
              </a:rPr>
              <a:t>Jupyter</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notebook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376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3" name="TextBox 2">
            <a:extLst>
              <a:ext uri="{FF2B5EF4-FFF2-40B4-BE49-F238E27FC236}">
                <a16:creationId xmlns:a16="http://schemas.microsoft.com/office/drawing/2014/main" id="{B659DA61-51F5-3822-E735-4B2D4BF5CC66}"/>
              </a:ext>
            </a:extLst>
          </p:cNvPr>
          <p:cNvSpPr txBox="1"/>
          <p:nvPr/>
        </p:nvSpPr>
        <p:spPr>
          <a:xfrm>
            <a:off x="3560110" y="457683"/>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D056768-367B-C87C-4AE4-EBE2A0ECD5A5}"/>
              </a:ext>
            </a:extLst>
          </p:cNvPr>
          <p:cNvPicPr>
            <a:picLocks noChangeAspect="1"/>
          </p:cNvPicPr>
          <p:nvPr/>
        </p:nvPicPr>
        <p:blipFill>
          <a:blip r:embed="rId2"/>
          <a:stretch>
            <a:fillRect/>
          </a:stretch>
        </p:blipFill>
        <p:spPr>
          <a:xfrm>
            <a:off x="2913655" y="833235"/>
            <a:ext cx="5826934" cy="4969842"/>
          </a:xfrm>
          <a:prstGeom prst="rect">
            <a:avLst/>
          </a:prstGeom>
        </p:spPr>
      </p:pic>
      <p:pic>
        <p:nvPicPr>
          <p:cNvPr id="6" name="Picture 5">
            <a:extLst>
              <a:ext uri="{FF2B5EF4-FFF2-40B4-BE49-F238E27FC236}">
                <a16:creationId xmlns:a16="http://schemas.microsoft.com/office/drawing/2014/main" id="{608277FB-E6FE-5D3F-6EAA-915EE5A18F69}"/>
              </a:ext>
            </a:extLst>
          </p:cNvPr>
          <p:cNvPicPr>
            <a:picLocks noChangeAspect="1"/>
          </p:cNvPicPr>
          <p:nvPr/>
        </p:nvPicPr>
        <p:blipFill>
          <a:blip r:embed="rId3"/>
          <a:stretch>
            <a:fillRect/>
          </a:stretch>
        </p:blipFill>
        <p:spPr>
          <a:xfrm>
            <a:off x="2913655" y="5803077"/>
            <a:ext cx="5826934" cy="628738"/>
          </a:xfrm>
          <a:prstGeom prst="rect">
            <a:avLst/>
          </a:prstGeom>
        </p:spPr>
      </p:pic>
    </p:spTree>
    <p:extLst>
      <p:ext uri="{BB962C8B-B14F-4D97-AF65-F5344CB8AC3E}">
        <p14:creationId xmlns:p14="http://schemas.microsoft.com/office/powerpoint/2010/main" val="808345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4" name="TextBox 3">
            <a:extLst>
              <a:ext uri="{FF2B5EF4-FFF2-40B4-BE49-F238E27FC236}">
                <a16:creationId xmlns:a16="http://schemas.microsoft.com/office/drawing/2014/main" id="{DAE96911-D599-DDBA-EC93-67F70EFB825C}"/>
              </a:ext>
            </a:extLst>
          </p:cNvPr>
          <p:cNvSpPr txBox="1"/>
          <p:nvPr/>
        </p:nvSpPr>
        <p:spPr>
          <a:xfrm>
            <a:off x="2653833" y="1232425"/>
            <a:ext cx="6098240" cy="4161332"/>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p>
          <a:p>
            <a:pPr lvl="0" algn="ctr">
              <a:lnSpc>
                <a:spcPct val="107000"/>
              </a:lnSpc>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Calibri" panose="020F0502020204030204" pitchFamily="34" charset="0"/>
              </a:rPr>
              <a:t>Logistic Regression</a:t>
            </a: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Decision Tree Classifier</a:t>
            </a: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Gradient Boosting Classifier</a:t>
            </a: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000" dirty="0">
                <a:effectLst/>
                <a:latin typeface="Calibri" panose="020F0502020204030204" pitchFamily="34" charset="0"/>
                <a:ea typeface="Calibri" panose="020F0502020204030204" pitchFamily="34" charset="0"/>
                <a:cs typeface="Calibri" panose="020F0502020204030204" pitchFamily="34" charset="0"/>
              </a:rPr>
              <a:t>SGD Classifier</a:t>
            </a:r>
          </a:p>
          <a:p>
            <a:pPr marL="342900" lvl="0" indent="-342900">
              <a:lnSpc>
                <a:spcPct val="107000"/>
              </a:lnSpc>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LGBM </a:t>
            </a:r>
            <a:r>
              <a:rPr lang="en-IN" sz="2000" dirty="0">
                <a:effectLst/>
                <a:latin typeface="Calibri" panose="020F0502020204030204" pitchFamily="34" charset="0"/>
                <a:ea typeface="Calibri" panose="020F0502020204030204" pitchFamily="34" charset="0"/>
                <a:cs typeface="Calibri" panose="020F0502020204030204" pitchFamily="34" charset="0"/>
              </a:rPr>
              <a:t>Classifier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20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0638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10" name="Picture 9">
            <a:extLst>
              <a:ext uri="{FF2B5EF4-FFF2-40B4-BE49-F238E27FC236}">
                <a16:creationId xmlns:a16="http://schemas.microsoft.com/office/drawing/2014/main" id="{50C62BC9-1948-BE83-D2EF-9CBC9EA7642D}"/>
              </a:ext>
            </a:extLst>
          </p:cNvPr>
          <p:cNvPicPr>
            <a:picLocks noChangeAspect="1"/>
          </p:cNvPicPr>
          <p:nvPr/>
        </p:nvPicPr>
        <p:blipFill>
          <a:blip r:embed="rId2"/>
          <a:stretch>
            <a:fillRect/>
          </a:stretch>
        </p:blipFill>
        <p:spPr>
          <a:xfrm>
            <a:off x="3069446" y="1151368"/>
            <a:ext cx="6343495" cy="4079537"/>
          </a:xfrm>
          <a:prstGeom prst="rect">
            <a:avLst/>
          </a:prstGeom>
        </p:spPr>
      </p:pic>
    </p:spTree>
    <p:extLst>
      <p:ext uri="{BB962C8B-B14F-4D97-AF65-F5344CB8AC3E}">
        <p14:creationId xmlns:p14="http://schemas.microsoft.com/office/powerpoint/2010/main" val="2123392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3" name="Picture 2">
            <a:extLst>
              <a:ext uri="{FF2B5EF4-FFF2-40B4-BE49-F238E27FC236}">
                <a16:creationId xmlns:a16="http://schemas.microsoft.com/office/drawing/2014/main" id="{A4027038-9086-F525-085E-CB349B2830AE}"/>
              </a:ext>
            </a:extLst>
          </p:cNvPr>
          <p:cNvPicPr>
            <a:picLocks noChangeAspect="1"/>
          </p:cNvPicPr>
          <p:nvPr/>
        </p:nvPicPr>
        <p:blipFill>
          <a:blip r:embed="rId2"/>
          <a:stretch>
            <a:fillRect/>
          </a:stretch>
        </p:blipFill>
        <p:spPr>
          <a:xfrm>
            <a:off x="3114259" y="1317813"/>
            <a:ext cx="6446600" cy="3911664"/>
          </a:xfrm>
          <a:prstGeom prst="rect">
            <a:avLst/>
          </a:prstGeom>
        </p:spPr>
      </p:pic>
    </p:spTree>
    <p:extLst>
      <p:ext uri="{BB962C8B-B14F-4D97-AF65-F5344CB8AC3E}">
        <p14:creationId xmlns:p14="http://schemas.microsoft.com/office/powerpoint/2010/main" val="839034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085480" y="202687"/>
            <a:ext cx="5693664" cy="768096"/>
          </a:xfrm>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1900" b="1" dirty="0">
                <a:effectLst>
                  <a:glow rad="38100">
                    <a:schemeClr val="bg1">
                      <a:lumMod val="50000"/>
                      <a:lumOff val="50000"/>
                      <a:alpha val="20000"/>
                    </a:schemeClr>
                  </a:glow>
                </a:effectLst>
              </a:rPr>
              <a:t>Introduction​</a:t>
            </a:r>
          </a:p>
          <a:p>
            <a:pPr marL="342900" indent="-342900">
              <a:buFont typeface="Wingdings" panose="05000000000000000000" pitchFamily="2" charset="2"/>
              <a:buChar char="§"/>
            </a:pPr>
            <a:r>
              <a:rPr lang="en-US" sz="1900" b="1" dirty="0">
                <a:effectLst>
                  <a:glow rad="38100">
                    <a:schemeClr val="bg1">
                      <a:lumMod val="50000"/>
                      <a:lumOff val="50000"/>
                      <a:alpha val="20000"/>
                    </a:schemeClr>
                  </a:glow>
                </a:effectLst>
              </a:rPr>
              <a:t>Problem Statement</a:t>
            </a:r>
          </a:p>
          <a:p>
            <a:pPr marL="342900" indent="-342900">
              <a:buFont typeface="Wingdings" panose="05000000000000000000" pitchFamily="2" charset="2"/>
              <a:buChar char="§"/>
            </a:pPr>
            <a:r>
              <a:rPr lang="en-US" sz="1900" b="1" dirty="0">
                <a:effectLst>
                  <a:glow rad="38100">
                    <a:schemeClr val="bg1">
                      <a:lumMod val="50000"/>
                      <a:lumOff val="50000"/>
                      <a:alpha val="20000"/>
                    </a:schemeClr>
                  </a:glow>
                </a:effectLst>
              </a:rPr>
              <a:t>Business Goal</a:t>
            </a:r>
          </a:p>
          <a:p>
            <a:pPr marL="342900" indent="-342900">
              <a:buFont typeface="Wingdings" panose="05000000000000000000" pitchFamily="2" charset="2"/>
              <a:buChar char="§"/>
            </a:pPr>
            <a:r>
              <a:rPr lang="en-US" sz="1900" b="1" dirty="0">
                <a:effectLst>
                  <a:glow rad="38100">
                    <a:schemeClr val="bg1">
                      <a:lumMod val="50000"/>
                      <a:lumOff val="50000"/>
                      <a:alpha val="20000"/>
                    </a:schemeClr>
                  </a:glow>
                </a:effectLst>
              </a:rPr>
              <a:t>Technical Requirement</a:t>
            </a:r>
          </a:p>
          <a:p>
            <a:pPr marL="342900" indent="-342900">
              <a:buFont typeface="Wingdings" panose="05000000000000000000" pitchFamily="2" charset="2"/>
              <a:buChar char="§"/>
            </a:pPr>
            <a:r>
              <a:rPr lang="en-US" sz="1900" b="1" dirty="0">
                <a:effectLst>
                  <a:glow rad="38100">
                    <a:schemeClr val="bg1">
                      <a:lumMod val="50000"/>
                      <a:lumOff val="50000"/>
                      <a:alpha val="20000"/>
                    </a:schemeClr>
                  </a:glow>
                </a:effectLst>
              </a:rPr>
              <a:t>Exploratory Data Analysis (EDA)</a:t>
            </a:r>
          </a:p>
          <a:p>
            <a:pPr marL="342900" indent="-342900">
              <a:buFont typeface="Wingdings" panose="05000000000000000000" pitchFamily="2" charset="2"/>
              <a:buChar char="§"/>
            </a:pPr>
            <a:r>
              <a:rPr lang="en-US" sz="1900" b="1" dirty="0">
                <a:effectLst>
                  <a:glow rad="38100">
                    <a:schemeClr val="bg1">
                      <a:lumMod val="50000"/>
                      <a:lumOff val="50000"/>
                      <a:alpha val="20000"/>
                    </a:schemeClr>
                  </a:glow>
                </a:effectLst>
              </a:rPr>
              <a:t>Data Description </a:t>
            </a:r>
          </a:p>
          <a:p>
            <a:pPr marL="342900" indent="-342900">
              <a:buFont typeface="Wingdings" panose="05000000000000000000" pitchFamily="2" charset="2"/>
              <a:buChar char="§"/>
            </a:pPr>
            <a:r>
              <a:rPr lang="en-US" sz="1900" b="1" dirty="0">
                <a:effectLst>
                  <a:glow rad="38100">
                    <a:schemeClr val="bg1">
                      <a:lumMod val="50000"/>
                      <a:lumOff val="50000"/>
                      <a:alpha val="20000"/>
                    </a:schemeClr>
                  </a:glow>
                </a:effectLst>
              </a:rPr>
              <a:t>Visualization </a:t>
            </a:r>
          </a:p>
          <a:p>
            <a:pPr marL="342900" indent="-342900">
              <a:buFont typeface="Wingdings" panose="05000000000000000000" pitchFamily="2" charset="2"/>
              <a:buChar char="§"/>
            </a:pPr>
            <a:r>
              <a:rPr lang="en-US" sz="1900" b="1" dirty="0">
                <a:effectLst>
                  <a:glow rad="38100">
                    <a:schemeClr val="bg1">
                      <a:lumMod val="50000"/>
                      <a:lumOff val="50000"/>
                      <a:alpha val="20000"/>
                    </a:schemeClr>
                  </a:glow>
                </a:effectLst>
              </a:rPr>
              <a:t>Data Pre-Processing</a:t>
            </a:r>
          </a:p>
          <a:p>
            <a:pPr marL="342900" indent="-342900">
              <a:buFont typeface="Wingdings" panose="05000000000000000000" pitchFamily="2" charset="2"/>
              <a:buChar char="§"/>
            </a:pPr>
            <a:r>
              <a:rPr lang="en-US" sz="1900" b="1" dirty="0">
                <a:effectLst>
                  <a:glow rad="38100">
                    <a:schemeClr val="bg1">
                      <a:lumMod val="50000"/>
                      <a:lumOff val="50000"/>
                      <a:alpha val="20000"/>
                    </a:schemeClr>
                  </a:glow>
                </a:effectLst>
              </a:rPr>
              <a:t>Build Model </a:t>
            </a:r>
          </a:p>
          <a:p>
            <a:pPr marL="342900" indent="-342900">
              <a:buFont typeface="Wingdings" panose="05000000000000000000" pitchFamily="2" charset="2"/>
              <a:buChar char="§"/>
            </a:pPr>
            <a:r>
              <a:rPr lang="en-US" sz="1900" b="1" dirty="0">
                <a:effectLst>
                  <a:glow rad="38100">
                    <a:schemeClr val="bg1">
                      <a:lumMod val="50000"/>
                      <a:lumOff val="50000"/>
                      <a:alpha val="20000"/>
                    </a:schemeClr>
                  </a:glow>
                </a:effectLst>
              </a:rPr>
              <a:t>Saved Best Model</a:t>
            </a:r>
          </a:p>
          <a:p>
            <a:pPr marL="342900" indent="-342900">
              <a:buFont typeface="Wingdings" panose="05000000000000000000" pitchFamily="2" charset="2"/>
              <a:buChar char="§"/>
            </a:pPr>
            <a:r>
              <a:rPr lang="en-US" sz="1900" b="1" dirty="0">
                <a:effectLst>
                  <a:glow rad="38100">
                    <a:schemeClr val="bg1">
                      <a:lumMod val="50000"/>
                      <a:lumOff val="50000"/>
                      <a:alpha val="20000"/>
                    </a:schemeClr>
                  </a:glow>
                </a:effectLst>
              </a:rPr>
              <a:t>Summary​</a:t>
            </a:r>
          </a:p>
          <a:p>
            <a:endParaRPr lang="en-US" sz="1900" b="1" dirty="0">
              <a:effectLst>
                <a:glow rad="38100">
                  <a:schemeClr val="bg1">
                    <a:lumMod val="50000"/>
                    <a:lumOff val="50000"/>
                    <a:alpha val="20000"/>
                  </a:schemeClr>
                </a:glow>
              </a:effectLst>
            </a:endParaRPr>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3" name="Picture 2">
            <a:extLst>
              <a:ext uri="{FF2B5EF4-FFF2-40B4-BE49-F238E27FC236}">
                <a16:creationId xmlns:a16="http://schemas.microsoft.com/office/drawing/2014/main" id="{1B085A36-4B5A-3ADC-E422-D79DA85A4B78}"/>
              </a:ext>
            </a:extLst>
          </p:cNvPr>
          <p:cNvPicPr>
            <a:picLocks noChangeAspect="1"/>
          </p:cNvPicPr>
          <p:nvPr/>
        </p:nvPicPr>
        <p:blipFill>
          <a:blip r:embed="rId2"/>
          <a:stretch>
            <a:fillRect/>
          </a:stretch>
        </p:blipFill>
        <p:spPr>
          <a:xfrm>
            <a:off x="3039035" y="594360"/>
            <a:ext cx="5204012" cy="1781424"/>
          </a:xfrm>
          <a:prstGeom prst="rect">
            <a:avLst/>
          </a:prstGeom>
        </p:spPr>
      </p:pic>
      <p:pic>
        <p:nvPicPr>
          <p:cNvPr id="7" name="Picture 6">
            <a:extLst>
              <a:ext uri="{FF2B5EF4-FFF2-40B4-BE49-F238E27FC236}">
                <a16:creationId xmlns:a16="http://schemas.microsoft.com/office/drawing/2014/main" id="{BA61085D-2E59-7093-A986-1A9B6BFDAA7F}"/>
              </a:ext>
            </a:extLst>
          </p:cNvPr>
          <p:cNvPicPr>
            <a:picLocks noChangeAspect="1"/>
          </p:cNvPicPr>
          <p:nvPr/>
        </p:nvPicPr>
        <p:blipFill>
          <a:blip r:embed="rId3"/>
          <a:stretch>
            <a:fillRect/>
          </a:stretch>
        </p:blipFill>
        <p:spPr>
          <a:xfrm>
            <a:off x="3039035" y="2381661"/>
            <a:ext cx="5010849" cy="4201111"/>
          </a:xfrm>
          <a:prstGeom prst="rect">
            <a:avLst/>
          </a:prstGeom>
        </p:spPr>
      </p:pic>
    </p:spTree>
    <p:extLst>
      <p:ext uri="{BB962C8B-B14F-4D97-AF65-F5344CB8AC3E}">
        <p14:creationId xmlns:p14="http://schemas.microsoft.com/office/powerpoint/2010/main" val="2689298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4" name="Picture 3">
            <a:extLst>
              <a:ext uri="{FF2B5EF4-FFF2-40B4-BE49-F238E27FC236}">
                <a16:creationId xmlns:a16="http://schemas.microsoft.com/office/drawing/2014/main" id="{D248E188-2AAA-7FAF-EA18-2E5FD86E3C06}"/>
              </a:ext>
            </a:extLst>
          </p:cNvPr>
          <p:cNvPicPr>
            <a:picLocks noChangeAspect="1"/>
          </p:cNvPicPr>
          <p:nvPr/>
        </p:nvPicPr>
        <p:blipFill>
          <a:blip r:embed="rId2"/>
          <a:stretch>
            <a:fillRect/>
          </a:stretch>
        </p:blipFill>
        <p:spPr>
          <a:xfrm>
            <a:off x="3666786" y="731520"/>
            <a:ext cx="4858428" cy="1190791"/>
          </a:xfrm>
          <a:prstGeom prst="rect">
            <a:avLst/>
          </a:prstGeom>
        </p:spPr>
      </p:pic>
      <p:pic>
        <p:nvPicPr>
          <p:cNvPr id="7" name="Picture 6">
            <a:extLst>
              <a:ext uri="{FF2B5EF4-FFF2-40B4-BE49-F238E27FC236}">
                <a16:creationId xmlns:a16="http://schemas.microsoft.com/office/drawing/2014/main" id="{EF662927-D719-260E-CA31-CB60B66FBF17}"/>
              </a:ext>
            </a:extLst>
          </p:cNvPr>
          <p:cNvPicPr>
            <a:picLocks noChangeAspect="1"/>
          </p:cNvPicPr>
          <p:nvPr/>
        </p:nvPicPr>
        <p:blipFill>
          <a:blip r:embed="rId3"/>
          <a:stretch>
            <a:fillRect/>
          </a:stretch>
        </p:blipFill>
        <p:spPr>
          <a:xfrm>
            <a:off x="1000544" y="2360043"/>
            <a:ext cx="4354915" cy="3032228"/>
          </a:xfrm>
          <a:prstGeom prst="rect">
            <a:avLst/>
          </a:prstGeom>
        </p:spPr>
      </p:pic>
      <p:pic>
        <p:nvPicPr>
          <p:cNvPr id="10" name="Picture 9">
            <a:extLst>
              <a:ext uri="{FF2B5EF4-FFF2-40B4-BE49-F238E27FC236}">
                <a16:creationId xmlns:a16="http://schemas.microsoft.com/office/drawing/2014/main" id="{262936C2-AAAA-56F3-CC09-99AAE3C8472B}"/>
              </a:ext>
            </a:extLst>
          </p:cNvPr>
          <p:cNvPicPr>
            <a:picLocks noChangeAspect="1"/>
          </p:cNvPicPr>
          <p:nvPr/>
        </p:nvPicPr>
        <p:blipFill>
          <a:blip r:embed="rId4"/>
          <a:stretch>
            <a:fillRect/>
          </a:stretch>
        </p:blipFill>
        <p:spPr>
          <a:xfrm>
            <a:off x="6096000" y="3181575"/>
            <a:ext cx="4858428" cy="2971800"/>
          </a:xfrm>
          <a:prstGeom prst="rect">
            <a:avLst/>
          </a:prstGeom>
        </p:spPr>
      </p:pic>
    </p:spTree>
    <p:extLst>
      <p:ext uri="{BB962C8B-B14F-4D97-AF65-F5344CB8AC3E}">
        <p14:creationId xmlns:p14="http://schemas.microsoft.com/office/powerpoint/2010/main" val="24867203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4" name="Picture 3">
            <a:extLst>
              <a:ext uri="{FF2B5EF4-FFF2-40B4-BE49-F238E27FC236}">
                <a16:creationId xmlns:a16="http://schemas.microsoft.com/office/drawing/2014/main" id="{A8BC60FC-619B-61EB-3805-54F26FC6C30C}"/>
              </a:ext>
            </a:extLst>
          </p:cNvPr>
          <p:cNvPicPr>
            <a:picLocks noChangeAspect="1"/>
          </p:cNvPicPr>
          <p:nvPr/>
        </p:nvPicPr>
        <p:blipFill>
          <a:blip r:embed="rId2"/>
          <a:stretch>
            <a:fillRect/>
          </a:stretch>
        </p:blipFill>
        <p:spPr>
          <a:xfrm>
            <a:off x="932729" y="1171095"/>
            <a:ext cx="5163271" cy="2848373"/>
          </a:xfrm>
          <a:prstGeom prst="rect">
            <a:avLst/>
          </a:prstGeom>
        </p:spPr>
      </p:pic>
      <p:pic>
        <p:nvPicPr>
          <p:cNvPr id="7" name="Picture 6">
            <a:extLst>
              <a:ext uri="{FF2B5EF4-FFF2-40B4-BE49-F238E27FC236}">
                <a16:creationId xmlns:a16="http://schemas.microsoft.com/office/drawing/2014/main" id="{4E5FAC07-2AAD-E9F8-2A63-79518BF36A63}"/>
              </a:ext>
            </a:extLst>
          </p:cNvPr>
          <p:cNvPicPr>
            <a:picLocks noChangeAspect="1"/>
          </p:cNvPicPr>
          <p:nvPr/>
        </p:nvPicPr>
        <p:blipFill>
          <a:blip r:embed="rId3"/>
          <a:stretch>
            <a:fillRect/>
          </a:stretch>
        </p:blipFill>
        <p:spPr>
          <a:xfrm>
            <a:off x="6275873" y="2790901"/>
            <a:ext cx="5163271" cy="2896004"/>
          </a:xfrm>
          <a:prstGeom prst="rect">
            <a:avLst/>
          </a:prstGeom>
        </p:spPr>
      </p:pic>
    </p:spTree>
    <p:extLst>
      <p:ext uri="{BB962C8B-B14F-4D97-AF65-F5344CB8AC3E}">
        <p14:creationId xmlns:p14="http://schemas.microsoft.com/office/powerpoint/2010/main" val="2224437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4" name="Picture 3">
            <a:extLst>
              <a:ext uri="{FF2B5EF4-FFF2-40B4-BE49-F238E27FC236}">
                <a16:creationId xmlns:a16="http://schemas.microsoft.com/office/drawing/2014/main" id="{84E1F065-0530-9A92-4C71-97ECCA508207}"/>
              </a:ext>
            </a:extLst>
          </p:cNvPr>
          <p:cNvPicPr>
            <a:picLocks noChangeAspect="1"/>
          </p:cNvPicPr>
          <p:nvPr/>
        </p:nvPicPr>
        <p:blipFill>
          <a:blip r:embed="rId2"/>
          <a:stretch>
            <a:fillRect/>
          </a:stretch>
        </p:blipFill>
        <p:spPr>
          <a:xfrm>
            <a:off x="1556472" y="972468"/>
            <a:ext cx="4372585" cy="2896004"/>
          </a:xfrm>
          <a:prstGeom prst="rect">
            <a:avLst/>
          </a:prstGeom>
        </p:spPr>
      </p:pic>
      <p:pic>
        <p:nvPicPr>
          <p:cNvPr id="7" name="Picture 6">
            <a:extLst>
              <a:ext uri="{FF2B5EF4-FFF2-40B4-BE49-F238E27FC236}">
                <a16:creationId xmlns:a16="http://schemas.microsoft.com/office/drawing/2014/main" id="{59512531-5AD7-F5CA-2F0B-CCC82D20A53F}"/>
              </a:ext>
            </a:extLst>
          </p:cNvPr>
          <p:cNvPicPr>
            <a:picLocks noChangeAspect="1"/>
          </p:cNvPicPr>
          <p:nvPr/>
        </p:nvPicPr>
        <p:blipFill>
          <a:blip r:embed="rId3"/>
          <a:stretch>
            <a:fillRect/>
          </a:stretch>
        </p:blipFill>
        <p:spPr>
          <a:xfrm>
            <a:off x="6262945" y="2458575"/>
            <a:ext cx="4477375" cy="2819794"/>
          </a:xfrm>
          <a:prstGeom prst="rect">
            <a:avLst/>
          </a:prstGeom>
        </p:spPr>
      </p:pic>
    </p:spTree>
    <p:extLst>
      <p:ext uri="{BB962C8B-B14F-4D97-AF65-F5344CB8AC3E}">
        <p14:creationId xmlns:p14="http://schemas.microsoft.com/office/powerpoint/2010/main" val="3058947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3" name="Picture 2">
            <a:extLst>
              <a:ext uri="{FF2B5EF4-FFF2-40B4-BE49-F238E27FC236}">
                <a16:creationId xmlns:a16="http://schemas.microsoft.com/office/drawing/2014/main" id="{866603C9-E821-6C10-0F55-1C2F2903B892}"/>
              </a:ext>
            </a:extLst>
          </p:cNvPr>
          <p:cNvPicPr>
            <a:picLocks noChangeAspect="1"/>
          </p:cNvPicPr>
          <p:nvPr/>
        </p:nvPicPr>
        <p:blipFill>
          <a:blip r:embed="rId2"/>
          <a:stretch>
            <a:fillRect/>
          </a:stretch>
        </p:blipFill>
        <p:spPr>
          <a:xfrm>
            <a:off x="970375" y="594360"/>
            <a:ext cx="4791744" cy="5887272"/>
          </a:xfrm>
          <a:prstGeom prst="rect">
            <a:avLst/>
          </a:prstGeom>
        </p:spPr>
      </p:pic>
      <p:pic>
        <p:nvPicPr>
          <p:cNvPr id="6" name="Picture 5">
            <a:extLst>
              <a:ext uri="{FF2B5EF4-FFF2-40B4-BE49-F238E27FC236}">
                <a16:creationId xmlns:a16="http://schemas.microsoft.com/office/drawing/2014/main" id="{28C325C4-3DC1-7B12-3950-93CF0A35023B}"/>
              </a:ext>
            </a:extLst>
          </p:cNvPr>
          <p:cNvPicPr>
            <a:picLocks noChangeAspect="1"/>
          </p:cNvPicPr>
          <p:nvPr/>
        </p:nvPicPr>
        <p:blipFill>
          <a:blip r:embed="rId3"/>
          <a:stretch>
            <a:fillRect/>
          </a:stretch>
        </p:blipFill>
        <p:spPr>
          <a:xfrm>
            <a:off x="6429883" y="1966708"/>
            <a:ext cx="4610743" cy="2924583"/>
          </a:xfrm>
          <a:prstGeom prst="rect">
            <a:avLst/>
          </a:prstGeom>
        </p:spPr>
      </p:pic>
    </p:spTree>
    <p:extLst>
      <p:ext uri="{BB962C8B-B14F-4D97-AF65-F5344CB8AC3E}">
        <p14:creationId xmlns:p14="http://schemas.microsoft.com/office/powerpoint/2010/main" val="1368350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5" name="Picture 4">
            <a:extLst>
              <a:ext uri="{FF2B5EF4-FFF2-40B4-BE49-F238E27FC236}">
                <a16:creationId xmlns:a16="http://schemas.microsoft.com/office/drawing/2014/main" id="{1674D039-1D68-9C5B-BB7F-466A5F89184C}"/>
              </a:ext>
            </a:extLst>
          </p:cNvPr>
          <p:cNvPicPr>
            <a:picLocks noChangeAspect="1"/>
          </p:cNvPicPr>
          <p:nvPr/>
        </p:nvPicPr>
        <p:blipFill>
          <a:blip r:embed="rId2"/>
          <a:stretch>
            <a:fillRect/>
          </a:stretch>
        </p:blipFill>
        <p:spPr>
          <a:xfrm>
            <a:off x="1413349" y="731520"/>
            <a:ext cx="3905795" cy="1933845"/>
          </a:xfrm>
          <a:prstGeom prst="rect">
            <a:avLst/>
          </a:prstGeom>
        </p:spPr>
      </p:pic>
      <p:pic>
        <p:nvPicPr>
          <p:cNvPr id="7" name="Picture 6">
            <a:extLst>
              <a:ext uri="{FF2B5EF4-FFF2-40B4-BE49-F238E27FC236}">
                <a16:creationId xmlns:a16="http://schemas.microsoft.com/office/drawing/2014/main" id="{85513EC3-A217-45A8-86F1-ACFA00EB4BBF}"/>
              </a:ext>
            </a:extLst>
          </p:cNvPr>
          <p:cNvPicPr>
            <a:picLocks noChangeAspect="1"/>
          </p:cNvPicPr>
          <p:nvPr/>
        </p:nvPicPr>
        <p:blipFill>
          <a:blip r:embed="rId3"/>
          <a:stretch>
            <a:fillRect/>
          </a:stretch>
        </p:blipFill>
        <p:spPr>
          <a:xfrm>
            <a:off x="5584433" y="1358644"/>
            <a:ext cx="4277322" cy="5001323"/>
          </a:xfrm>
          <a:prstGeom prst="rect">
            <a:avLst/>
          </a:prstGeom>
        </p:spPr>
      </p:pic>
    </p:spTree>
    <p:extLst>
      <p:ext uri="{BB962C8B-B14F-4D97-AF65-F5344CB8AC3E}">
        <p14:creationId xmlns:p14="http://schemas.microsoft.com/office/powerpoint/2010/main" val="377349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3" name="Picture 2">
            <a:extLst>
              <a:ext uri="{FF2B5EF4-FFF2-40B4-BE49-F238E27FC236}">
                <a16:creationId xmlns:a16="http://schemas.microsoft.com/office/drawing/2014/main" id="{DC27F31C-1027-82C2-F616-F79C026BB3BA}"/>
              </a:ext>
            </a:extLst>
          </p:cNvPr>
          <p:cNvPicPr>
            <a:picLocks noChangeAspect="1"/>
          </p:cNvPicPr>
          <p:nvPr/>
        </p:nvPicPr>
        <p:blipFill>
          <a:blip r:embed="rId2"/>
          <a:stretch>
            <a:fillRect/>
          </a:stretch>
        </p:blipFill>
        <p:spPr>
          <a:xfrm>
            <a:off x="3386342" y="890233"/>
            <a:ext cx="5096586" cy="5077534"/>
          </a:xfrm>
          <a:prstGeom prst="rect">
            <a:avLst/>
          </a:prstGeom>
        </p:spPr>
      </p:pic>
    </p:spTree>
    <p:extLst>
      <p:ext uri="{BB962C8B-B14F-4D97-AF65-F5344CB8AC3E}">
        <p14:creationId xmlns:p14="http://schemas.microsoft.com/office/powerpoint/2010/main" val="3092475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3" name="Picture 2">
            <a:extLst>
              <a:ext uri="{FF2B5EF4-FFF2-40B4-BE49-F238E27FC236}">
                <a16:creationId xmlns:a16="http://schemas.microsoft.com/office/drawing/2014/main" id="{FAC596D6-6917-5574-D0F9-2A1506E79081}"/>
              </a:ext>
            </a:extLst>
          </p:cNvPr>
          <p:cNvPicPr>
            <a:picLocks noChangeAspect="1"/>
          </p:cNvPicPr>
          <p:nvPr/>
        </p:nvPicPr>
        <p:blipFill>
          <a:blip r:embed="rId2"/>
          <a:stretch>
            <a:fillRect/>
          </a:stretch>
        </p:blipFill>
        <p:spPr>
          <a:xfrm>
            <a:off x="1361414" y="914923"/>
            <a:ext cx="4734586" cy="4544059"/>
          </a:xfrm>
          <a:prstGeom prst="rect">
            <a:avLst/>
          </a:prstGeom>
        </p:spPr>
      </p:pic>
      <p:pic>
        <p:nvPicPr>
          <p:cNvPr id="6" name="Picture 5">
            <a:extLst>
              <a:ext uri="{FF2B5EF4-FFF2-40B4-BE49-F238E27FC236}">
                <a16:creationId xmlns:a16="http://schemas.microsoft.com/office/drawing/2014/main" id="{B3E4B573-6C8E-622C-FC11-B5E575BD5504}"/>
              </a:ext>
            </a:extLst>
          </p:cNvPr>
          <p:cNvPicPr>
            <a:picLocks noChangeAspect="1"/>
          </p:cNvPicPr>
          <p:nvPr/>
        </p:nvPicPr>
        <p:blipFill>
          <a:blip r:embed="rId3"/>
          <a:stretch>
            <a:fillRect/>
          </a:stretch>
        </p:blipFill>
        <p:spPr>
          <a:xfrm>
            <a:off x="6523491" y="2171720"/>
            <a:ext cx="4201111" cy="3724795"/>
          </a:xfrm>
          <a:prstGeom prst="rect">
            <a:avLst/>
          </a:prstGeom>
        </p:spPr>
      </p:pic>
    </p:spTree>
    <p:extLst>
      <p:ext uri="{BB962C8B-B14F-4D97-AF65-F5344CB8AC3E}">
        <p14:creationId xmlns:p14="http://schemas.microsoft.com/office/powerpoint/2010/main" val="768898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1143000"/>
            <a:ext cx="10622639" cy="5257800"/>
          </a:xfrm>
        </p:spPr>
        <p:txBody>
          <a:bodyPr/>
          <a:lstStyle/>
          <a:p>
            <a:pPr algn="ctr"/>
            <a:r>
              <a:rPr lang="en-US" sz="4400" dirty="0">
                <a:solidFill>
                  <a:schemeClr val="accent3">
                    <a:lumMod val="60000"/>
                    <a:lumOff val="40000"/>
                  </a:schemeClr>
                </a:solidFill>
              </a:rPr>
              <a:t>Final Procedure:</a:t>
            </a:r>
            <a:br>
              <a:rPr lang="en-US" sz="4400" dirty="0">
                <a:solidFill>
                  <a:schemeClr val="accent3">
                    <a:lumMod val="60000"/>
                    <a:lumOff val="40000"/>
                  </a:schemeClr>
                </a:solidFill>
              </a:rPr>
            </a:br>
            <a:br>
              <a:rPr lang="en-US" dirty="0"/>
            </a:br>
            <a:br>
              <a:rPr lang="en-US" dirty="0"/>
            </a:br>
            <a:r>
              <a:rPr lang="en-US" dirty="0"/>
              <a:t>1. Saving the model</a:t>
            </a:r>
            <a:br>
              <a:rPr lang="en-US" dirty="0"/>
            </a:b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28</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br>
            <a:br>
              <a:rPr lang="en-US" dirty="0"/>
            </a:br>
            <a:br>
              <a:rPr lang="en-US" dirty="0"/>
            </a:br>
            <a:endParaRPr lang="en-US" dirty="0"/>
          </a:p>
          <a:p>
            <a:br>
              <a:rPr lang="en-US" dirty="0"/>
            </a:br>
            <a:br>
              <a:rPr lang="en-US" dirty="0"/>
            </a:br>
            <a:br>
              <a:rPr lang="en-US" dirty="0"/>
            </a:br>
            <a:br>
              <a:rPr lang="en-US" dirty="0"/>
            </a:br>
            <a:br>
              <a:rPr lang="en-US" dirty="0">
                <a:latin typeface="-apple-system"/>
              </a:rPr>
            </a:br>
            <a:br>
              <a:rPr lang="en-US" dirty="0">
                <a:latin typeface="-apple-system"/>
              </a:rPr>
            </a:br>
            <a:endParaRPr lang="en-US" dirty="0"/>
          </a:p>
        </p:txBody>
      </p:sp>
      <p:pic>
        <p:nvPicPr>
          <p:cNvPr id="6" name="Picture 5">
            <a:extLst>
              <a:ext uri="{FF2B5EF4-FFF2-40B4-BE49-F238E27FC236}">
                <a16:creationId xmlns:a16="http://schemas.microsoft.com/office/drawing/2014/main" id="{EFD8C061-4D24-5DEC-A45B-CFD08BEFF035}"/>
              </a:ext>
            </a:extLst>
          </p:cNvPr>
          <p:cNvPicPr>
            <a:picLocks noChangeAspect="1"/>
          </p:cNvPicPr>
          <p:nvPr/>
        </p:nvPicPr>
        <p:blipFill>
          <a:blip r:embed="rId2"/>
          <a:stretch>
            <a:fillRect/>
          </a:stretch>
        </p:blipFill>
        <p:spPr>
          <a:xfrm>
            <a:off x="5194791" y="3771900"/>
            <a:ext cx="4890503" cy="692524"/>
          </a:xfrm>
          <a:prstGeom prst="rect">
            <a:avLst/>
          </a:prstGeom>
        </p:spPr>
      </p:pic>
      <p:pic>
        <p:nvPicPr>
          <p:cNvPr id="8" name="Picture 7">
            <a:extLst>
              <a:ext uri="{FF2B5EF4-FFF2-40B4-BE49-F238E27FC236}">
                <a16:creationId xmlns:a16="http://schemas.microsoft.com/office/drawing/2014/main" id="{693502A8-9A13-B751-24FF-1FF17CE94D1A}"/>
              </a:ext>
            </a:extLst>
          </p:cNvPr>
          <p:cNvPicPr>
            <a:picLocks noChangeAspect="1"/>
          </p:cNvPicPr>
          <p:nvPr/>
        </p:nvPicPr>
        <p:blipFill>
          <a:blip r:embed="rId3"/>
          <a:stretch>
            <a:fillRect/>
          </a:stretch>
        </p:blipFill>
        <p:spPr>
          <a:xfrm>
            <a:off x="5194791" y="4823075"/>
            <a:ext cx="3705742" cy="103837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1831695" y="1343679"/>
            <a:ext cx="9905998" cy="1905000"/>
          </a:xfrm>
        </p:spPr>
        <p:txBody>
          <a:bodyPr/>
          <a:lstStyle/>
          <a:p>
            <a:br>
              <a:rPr lang="en-US" b="1" dirty="0">
                <a:effectLst>
                  <a:glow rad="38100">
                    <a:schemeClr val="bg1">
                      <a:lumMod val="65000"/>
                      <a:lumOff val="35000"/>
                      <a:alpha val="40000"/>
                    </a:schemeClr>
                  </a:glow>
                  <a:outerShdw blurRad="38100" dist="38100" dir="2700000" algn="tl">
                    <a:srgbClr val="000000">
                      <a:alpha val="43137"/>
                    </a:srgbClr>
                  </a:outerShdw>
                </a:effectLst>
              </a:rPr>
            </a:br>
            <a:br>
              <a:rPr lang="en-US" b="1" dirty="0">
                <a:effectLst>
                  <a:glow rad="38100">
                    <a:schemeClr val="bg1">
                      <a:lumMod val="65000"/>
                      <a:lumOff val="35000"/>
                      <a:alpha val="40000"/>
                    </a:schemeClr>
                  </a:glow>
                  <a:outerShdw blurRad="38100" dist="38100" dir="2700000" algn="tl">
                    <a:srgbClr val="000000">
                      <a:alpha val="43137"/>
                    </a:srgbClr>
                  </a:outerShdw>
                </a:effectLst>
              </a:rPr>
            </a:br>
            <a:r>
              <a:rPr lang="en-US" b="1" dirty="0">
                <a:effectLst>
                  <a:glow rad="38100">
                    <a:schemeClr val="bg1">
                      <a:lumMod val="65000"/>
                      <a:lumOff val="35000"/>
                      <a:alpha val="40000"/>
                    </a:schemeClr>
                  </a:glow>
                  <a:outerShdw blurRad="38100" dist="38100" dir="2700000" algn="tl">
                    <a:srgbClr val="000000">
                      <a:alpha val="43137"/>
                    </a:srgbClr>
                  </a:outerShdw>
                </a:effectLst>
              </a:rPr>
              <a:t>2. Comparing Actual and Prediction</a:t>
            </a:r>
            <a:br>
              <a:rPr lang="en-US" b="1" dirty="0">
                <a:effectLst>
                  <a:glow rad="38100">
                    <a:schemeClr val="bg1">
                      <a:lumMod val="65000"/>
                      <a:lumOff val="35000"/>
                      <a:alpha val="40000"/>
                    </a:schemeClr>
                  </a:glow>
                  <a:outerShdw blurRad="38100" dist="38100" dir="2700000" algn="tl">
                    <a:srgbClr val="000000">
                      <a:alpha val="43137"/>
                    </a:srgbClr>
                  </a:outerShdw>
                </a:effectLst>
              </a:rPr>
            </a:br>
            <a:br>
              <a:rPr lang="en-US" b="1" dirty="0">
                <a:effectLst>
                  <a:glow rad="38100">
                    <a:schemeClr val="bg1">
                      <a:lumMod val="65000"/>
                      <a:lumOff val="35000"/>
                      <a:alpha val="40000"/>
                    </a:schemeClr>
                  </a:glow>
                  <a:outerShdw blurRad="38100" dist="38100" dir="2700000" algn="tl">
                    <a:srgbClr val="000000">
                      <a:alpha val="43137"/>
                    </a:srgbClr>
                  </a:outerShdw>
                </a:effectLst>
              </a:rPr>
            </a:br>
            <a:br>
              <a:rPr lang="en-US" b="1" dirty="0">
                <a:effectLst>
                  <a:glow rad="38100">
                    <a:schemeClr val="bg1">
                      <a:lumMod val="65000"/>
                      <a:lumOff val="35000"/>
                      <a:alpha val="40000"/>
                    </a:schemeClr>
                  </a:glow>
                  <a:outerShdw blurRad="38100" dist="38100" dir="2700000" algn="tl">
                    <a:srgbClr val="000000">
                      <a:alpha val="43137"/>
                    </a:srgbClr>
                  </a:outerShdw>
                </a:effectLst>
              </a:rPr>
            </a:br>
            <a:br>
              <a:rPr lang="en-US" b="1" dirty="0">
                <a:effectLst>
                  <a:glow rad="38100">
                    <a:schemeClr val="bg1">
                      <a:lumMod val="65000"/>
                      <a:lumOff val="35000"/>
                      <a:alpha val="40000"/>
                    </a:schemeClr>
                  </a:glow>
                  <a:outerShdw blurRad="38100" dist="38100" dir="2700000" algn="tl">
                    <a:srgbClr val="000000">
                      <a:alpha val="43137"/>
                    </a:srgbClr>
                  </a:outerShdw>
                </a:effectLst>
              </a:rPr>
            </a:br>
            <a:br>
              <a:rPr lang="en-US" b="1" i="0" dirty="0">
                <a:effectLst>
                  <a:outerShdw blurRad="38100" dist="38100" dir="2700000" algn="tl">
                    <a:srgbClr val="000000">
                      <a:alpha val="43137"/>
                    </a:srgbClr>
                  </a:outerShdw>
                </a:effectLst>
                <a:latin typeface="-apple-system"/>
              </a:rPr>
            </a:br>
            <a:br>
              <a:rPr lang="en-US" b="1" i="0" dirty="0">
                <a:effectLst>
                  <a:outerShdw blurRad="38100" dist="38100" dir="2700000" algn="tl">
                    <a:srgbClr val="000000">
                      <a:alpha val="43137"/>
                    </a:srgbClr>
                  </a:outerShdw>
                </a:effectLst>
                <a:latin typeface="-apple-system"/>
              </a:rPr>
            </a:br>
            <a:endParaRPr lang="en-US" b="1" dirty="0">
              <a:effectLst>
                <a:outerShdw blurRad="38100" dist="38100" dir="2700000" algn="tl">
                  <a:srgbClr val="000000">
                    <a:alpha val="43137"/>
                  </a:srgbClr>
                </a:outerShdw>
              </a:effectLst>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29</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latin typeface="-apple-system"/>
              </a:rPr>
            </a:br>
            <a:endParaRPr lang="en-US" dirty="0"/>
          </a:p>
        </p:txBody>
      </p:sp>
      <p:pic>
        <p:nvPicPr>
          <p:cNvPr id="9" name="Picture 8">
            <a:extLst>
              <a:ext uri="{FF2B5EF4-FFF2-40B4-BE49-F238E27FC236}">
                <a16:creationId xmlns:a16="http://schemas.microsoft.com/office/drawing/2014/main" id="{91CE9062-9FA5-9C52-2197-E3608802752C}"/>
              </a:ext>
            </a:extLst>
          </p:cNvPr>
          <p:cNvPicPr>
            <a:picLocks noChangeAspect="1"/>
          </p:cNvPicPr>
          <p:nvPr/>
        </p:nvPicPr>
        <p:blipFill>
          <a:blip r:embed="rId2"/>
          <a:stretch>
            <a:fillRect/>
          </a:stretch>
        </p:blipFill>
        <p:spPr>
          <a:xfrm>
            <a:off x="5589482" y="2037416"/>
            <a:ext cx="4105848" cy="4491318"/>
          </a:xfrm>
          <a:prstGeom prst="rect">
            <a:avLst/>
          </a:prstGeom>
        </p:spPr>
      </p:pic>
    </p:spTree>
    <p:extLst>
      <p:ext uri="{BB962C8B-B14F-4D97-AF65-F5344CB8AC3E}">
        <p14:creationId xmlns:p14="http://schemas.microsoft.com/office/powerpoint/2010/main" val="151596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731520"/>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642411" y="2118799"/>
            <a:ext cx="10504303" cy="2844818"/>
          </a:xfrm>
          <a:prstGeom prst="rect">
            <a:avLst/>
          </a:prstGeom>
          <a:noFill/>
        </p:spPr>
        <p:txBody>
          <a:bodyPr wrap="square" rtlCol="0">
            <a:spAutoFit/>
          </a:bodyPr>
          <a:lstStyle/>
          <a:p>
            <a:pPr marL="457200" algn="just">
              <a:lnSpc>
                <a:spcPct val="107000"/>
              </a:lnSpc>
              <a:spcAft>
                <a:spcPts val="800"/>
              </a:spcAft>
            </a:pP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algn="just">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 For media outlets, the ability to attract viewers to their websites is necessary to generate online advertising revenue. So it is necessary to detect fake news.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p:txBody>
          <a:bodyPr/>
          <a:lstStyle/>
          <a:p>
            <a:pPr algn="ctr"/>
            <a:br>
              <a:rPr lang="en-US" dirty="0"/>
            </a:br>
            <a:br>
              <a:rPr lang="en-US" dirty="0"/>
            </a:br>
            <a:br>
              <a:rPr lang="en-US" dirty="0"/>
            </a:br>
            <a:r>
              <a:rPr lang="en-US" dirty="0"/>
              <a:t>3. </a:t>
            </a:r>
            <a:r>
              <a:rPr lang="en-US" b="1" i="0" dirty="0">
                <a:effectLst/>
                <a:latin typeface="-apple-system"/>
              </a:rPr>
              <a:t>Saving the model in CSV format</a:t>
            </a: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5" name="Picture 4">
            <a:extLst>
              <a:ext uri="{FF2B5EF4-FFF2-40B4-BE49-F238E27FC236}">
                <a16:creationId xmlns:a16="http://schemas.microsoft.com/office/drawing/2014/main" id="{8E08AC44-C40A-4750-2114-F66C158BE3F4}"/>
              </a:ext>
            </a:extLst>
          </p:cNvPr>
          <p:cNvPicPr>
            <a:picLocks noChangeAspect="1"/>
          </p:cNvPicPr>
          <p:nvPr/>
        </p:nvPicPr>
        <p:blipFill>
          <a:blip r:embed="rId2"/>
          <a:stretch>
            <a:fillRect/>
          </a:stretch>
        </p:blipFill>
        <p:spPr>
          <a:xfrm>
            <a:off x="4339917" y="2943677"/>
            <a:ext cx="6605451" cy="1278699"/>
          </a:xfrm>
          <a:prstGeom prst="rect">
            <a:avLst/>
          </a:prstGeom>
        </p:spPr>
      </p:pic>
    </p:spTree>
    <p:extLst>
      <p:ext uri="{BB962C8B-B14F-4D97-AF65-F5344CB8AC3E}">
        <p14:creationId xmlns:p14="http://schemas.microsoft.com/office/powerpoint/2010/main" val="872322021"/>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31</a:t>
            </a:fld>
            <a:endParaRPr lang="en-US" dirty="0"/>
          </a:p>
        </p:txBody>
      </p:sp>
      <p:sp>
        <p:nvSpPr>
          <p:cNvPr id="2" name="Title 1">
            <a:extLst>
              <a:ext uri="{FF2B5EF4-FFF2-40B4-BE49-F238E27FC236}">
                <a16:creationId xmlns:a16="http://schemas.microsoft.com/office/drawing/2014/main" id="{B83F7D2E-080D-DBDD-73C4-3C38A2B77908}"/>
              </a:ext>
            </a:extLst>
          </p:cNvPr>
          <p:cNvSpPr>
            <a:spLocks noGrp="1"/>
          </p:cNvSpPr>
          <p:nvPr>
            <p:ph type="ctrTitle" idx="4294967295"/>
          </p:nvPr>
        </p:nvSpPr>
        <p:spPr>
          <a:xfrm>
            <a:off x="3263153" y="1184556"/>
            <a:ext cx="4168775" cy="666750"/>
          </a:xfrm>
        </p:spPr>
        <p:txBody>
          <a:bodyPr>
            <a:normAutofit/>
          </a:bodyPr>
          <a:lstStyle/>
          <a:p>
            <a:pPr algn="ctr"/>
            <a:r>
              <a:rPr lang="en-US" b="1"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4294967295"/>
          </p:nvPr>
        </p:nvSpPr>
        <p:spPr>
          <a:xfrm>
            <a:off x="1694330" y="2177771"/>
            <a:ext cx="8593138" cy="4343400"/>
          </a:xfrm>
        </p:spPr>
        <p:txBody>
          <a:bodyPr/>
          <a:lstStyle/>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we have detected which news are fake news and which are true news. Then we have done different text process to eliminate problem of imbalance. By doing different EDA steps we have analyzed the text.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Finally, by doing hyperparameter tuning we got optimum parameters for our final model. And finally, we got improved accuracy score for our final model.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Georgia" panose="02040502050405020303" pitchFamily="18" charset="0"/>
            </a:endParaRPr>
          </a:p>
        </p:txBody>
      </p:sp>
    </p:spTree>
    <p:extLst>
      <p:ext uri="{BB962C8B-B14F-4D97-AF65-F5344CB8AC3E}">
        <p14:creationId xmlns:p14="http://schemas.microsoft.com/office/powerpoint/2010/main" val="24391113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title"/>
          </p:nvPr>
        </p:nvSpPr>
        <p:spPr>
          <a:xfrm>
            <a:off x="5536601" y="2126786"/>
            <a:ext cx="7013448" cy="1627632"/>
          </a:xfrm>
        </p:spPr>
        <p:txBody>
          <a:bodyPr>
            <a:normAutofit/>
          </a:bodyPr>
          <a:lstStyle/>
          <a:p>
            <a:r>
              <a:rPr lang="en-US" b="1" dirty="0">
                <a:solidFill>
                  <a:schemeClr val="accent3">
                    <a:lumMod val="20000"/>
                    <a:lumOff val="80000"/>
                  </a:schemeClr>
                </a:solidFill>
              </a:rPr>
              <a:t>THANK YOU</a:t>
            </a:r>
          </a:p>
        </p:txBody>
      </p:sp>
      <p:sp>
        <p:nvSpPr>
          <p:cNvPr id="5" name="Text Placeholder 4">
            <a:extLst>
              <a:ext uri="{FF2B5EF4-FFF2-40B4-BE49-F238E27FC236}">
                <a16:creationId xmlns:a16="http://schemas.microsoft.com/office/drawing/2014/main" id="{AF85190D-B73D-A196-6D37-072CAD105D9A}"/>
              </a:ext>
            </a:extLst>
          </p:cNvPr>
          <p:cNvSpPr>
            <a:spLocks noGrp="1"/>
          </p:cNvSpPr>
          <p:nvPr>
            <p:ph type="body" sz="quarter" idx="15"/>
          </p:nvPr>
        </p:nvSpPr>
        <p:spPr>
          <a:xfrm>
            <a:off x="4212515" y="1589999"/>
            <a:ext cx="768096" cy="1627632"/>
          </a:xfrm>
        </p:spPr>
        <p:txBody>
          <a:bodyPr/>
          <a:lstStyle/>
          <a:p>
            <a:endParaRPr lang="en-US"/>
          </a:p>
        </p:txBody>
      </p:sp>
      <p:sp>
        <p:nvSpPr>
          <p:cNvPr id="3" name="Subtitle 2">
            <a:extLst>
              <a:ext uri="{FF2B5EF4-FFF2-40B4-BE49-F238E27FC236}">
                <a16:creationId xmlns:a16="http://schemas.microsoft.com/office/drawing/2014/main" id="{B787DFD8-D262-D485-B1F2-817C5A0928C5}"/>
              </a:ext>
            </a:extLst>
          </p:cNvPr>
          <p:cNvSpPr>
            <a:spLocks noGrp="1"/>
          </p:cNvSpPr>
          <p:nvPr>
            <p:ph type="body" sz="quarter" idx="13"/>
          </p:nvPr>
        </p:nvSpPr>
        <p:spPr/>
        <p:txBody>
          <a:bodyPr/>
          <a:lstStyle/>
          <a:p>
            <a:endParaRPr lang="en-US" dirty="0">
              <a:solidFill>
                <a:schemeClr val="accent4">
                  <a:lumMod val="20000"/>
                  <a:lumOff val="80000"/>
                </a:schemeClr>
              </a:solidFill>
            </a:endParaRPr>
          </a:p>
          <a:p>
            <a:r>
              <a:rPr lang="en-US" b="1" dirty="0">
                <a:solidFill>
                  <a:schemeClr val="accent4">
                    <a:lumMod val="20000"/>
                    <a:lumOff val="80000"/>
                  </a:schemeClr>
                </a:solidFill>
              </a:rPr>
              <a:t>Prepared by</a:t>
            </a:r>
            <a:r>
              <a:rPr lang="en-US" dirty="0">
                <a:solidFill>
                  <a:schemeClr val="accent4">
                    <a:lumMod val="20000"/>
                    <a:lumOff val="80000"/>
                  </a:schemeClr>
                </a:solidFill>
              </a:rPr>
              <a:t>: Pankaj Suryawanshi</a:t>
            </a:r>
          </a:p>
          <a:p>
            <a:endParaRPr lang="en-US" dirty="0">
              <a:solidFill>
                <a:schemeClr val="accent4">
                  <a:lumMod val="20000"/>
                  <a:lumOff val="80000"/>
                </a:schemeClr>
              </a:solidFill>
            </a:endParaRPr>
          </a:p>
          <a:p>
            <a:r>
              <a:rPr lang="en-US" b="1" dirty="0">
                <a:solidFill>
                  <a:schemeClr val="accent4">
                    <a:lumMod val="20000"/>
                    <a:lumOff val="80000"/>
                  </a:schemeClr>
                </a:solidFill>
              </a:rPr>
              <a:t>SME Name: </a:t>
            </a:r>
            <a:r>
              <a:rPr lang="en-US" dirty="0" err="1">
                <a:solidFill>
                  <a:schemeClr val="accent4">
                    <a:lumMod val="20000"/>
                    <a:lumOff val="80000"/>
                  </a:schemeClr>
                </a:solidFill>
              </a:rPr>
              <a:t>Mohd</a:t>
            </a:r>
            <a:r>
              <a:rPr lang="en-US" dirty="0">
                <a:solidFill>
                  <a:schemeClr val="accent4">
                    <a:lumMod val="20000"/>
                    <a:lumOff val="80000"/>
                  </a:schemeClr>
                </a:solidFill>
              </a:rPr>
              <a:t> Kashif</a:t>
            </a:r>
          </a:p>
        </p:txBody>
      </p:sp>
      <p:sp>
        <p:nvSpPr>
          <p:cNvPr id="4" name="Text Placeholder 3">
            <a:extLst>
              <a:ext uri="{FF2B5EF4-FFF2-40B4-BE49-F238E27FC236}">
                <a16:creationId xmlns:a16="http://schemas.microsoft.com/office/drawing/2014/main" id="{87A0A055-4054-6B96-95E1-ACE4E2A78DE6}"/>
              </a:ext>
            </a:extLst>
          </p:cNvPr>
          <p:cNvSpPr>
            <a:spLocks noGrp="1"/>
          </p:cNvSpPr>
          <p:nvPr>
            <p:ph type="body" sz="quarter" idx="14"/>
          </p:nvPr>
        </p:nvSpPr>
        <p:spPr>
          <a:xfrm>
            <a:off x="8962733" y="3036284"/>
            <a:ext cx="768096" cy="1627632"/>
          </a:xfrm>
        </p:spPr>
        <p:txBody>
          <a:bodyPr/>
          <a:lstStyle/>
          <a:p>
            <a:endParaRPr lang="en-US"/>
          </a:p>
        </p:txBody>
      </p:sp>
    </p:spTree>
    <p:extLst>
      <p:ext uri="{BB962C8B-B14F-4D97-AF65-F5344CB8AC3E}">
        <p14:creationId xmlns:p14="http://schemas.microsoft.com/office/powerpoint/2010/main" val="1003962426"/>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E1769-830C-4DBD-50FE-EB53AF03A716}"/>
              </a:ext>
            </a:extLst>
          </p:cNvPr>
          <p:cNvSpPr>
            <a:spLocks noGrp="1"/>
          </p:cNvSpPr>
          <p:nvPr>
            <p:ph type="title"/>
          </p:nvPr>
        </p:nvSpPr>
        <p:spPr/>
        <p:txBody>
          <a:bodyPr/>
          <a:lstStyle/>
          <a:p>
            <a:pPr algn="ctr"/>
            <a:r>
              <a:rPr lang="en-US" sz="3600" b="1" i="0" dirty="0">
                <a:solidFill>
                  <a:schemeClr val="accent4"/>
                </a:solidFill>
                <a:effectLst>
                  <a:outerShdw blurRad="38100" dist="38100" dir="2700000" algn="tl">
                    <a:srgbClr val="000000">
                      <a:alpha val="43137"/>
                    </a:srgbClr>
                  </a:outerShdw>
                </a:effectLst>
                <a:latin typeface="Helvetica Neue"/>
              </a:rPr>
              <a:t>Business Goal</a:t>
            </a:r>
            <a:endParaRPr lang="en-US" sz="3600" dirty="0">
              <a:solidFill>
                <a:schemeClr val="accent4"/>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E695034-A316-D533-4FDE-8251B0C9B64B}"/>
              </a:ext>
            </a:extLst>
          </p:cNvPr>
          <p:cNvSpPr>
            <a:spLocks noGrp="1"/>
          </p:cNvSpPr>
          <p:nvPr>
            <p:ph sz="half" idx="1"/>
          </p:nvPr>
        </p:nvSpPr>
        <p:spPr>
          <a:xfrm>
            <a:off x="1478261" y="1768225"/>
            <a:ext cx="8121351" cy="4434840"/>
          </a:xfrm>
        </p:spPr>
        <p:txBody>
          <a:bodyPr/>
          <a:lstStyle/>
          <a:p>
            <a:r>
              <a:rPr lang="en-US" sz="2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Fake news has become one of the biggest problems of our age. It has serious impact on our online as well as offline discourse. One can even go as far as saying that, to date, fake news poses a clear and present danger to western democracy and stability of the society.</a:t>
            </a:r>
          </a:p>
          <a:p>
            <a:endParaRPr lang="en-US" sz="2800" dirty="0">
              <a:solidFill>
                <a:schemeClr val="tx1"/>
              </a:solidFill>
            </a:endParaRPr>
          </a:p>
        </p:txBody>
      </p:sp>
      <p:sp>
        <p:nvSpPr>
          <p:cNvPr id="4" name="Footer Placeholder 3">
            <a:extLst>
              <a:ext uri="{FF2B5EF4-FFF2-40B4-BE49-F238E27FC236}">
                <a16:creationId xmlns:a16="http://schemas.microsoft.com/office/drawing/2014/main" id="{A921E9F9-60A4-0569-5D6C-B34E2B64D9F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5A5DB3-F19C-6A8B-BF3C-AAABC1ACB35C}"/>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1996819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532965" y="910635"/>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1177246" y="1974446"/>
            <a:ext cx="9930025" cy="4247317"/>
          </a:xfrm>
          <a:prstGeom prst="rect">
            <a:avLst/>
          </a:prstGeom>
          <a:noFill/>
        </p:spPr>
        <p:txBody>
          <a:bodyPr wrap="square">
            <a:spAutoFit/>
          </a:bodyPr>
          <a:lstStyle/>
          <a:p>
            <a:pPr algn="just"/>
            <a:endParaRPr lang="en-US" b="0" i="0" dirty="0">
              <a:effectLst/>
              <a:latin typeface="-apple-system"/>
            </a:endParaRPr>
          </a:p>
          <a:p>
            <a:pPr algn="just"/>
            <a:r>
              <a:rPr lang="en-US" b="0" i="0" dirty="0">
                <a:effectLst/>
                <a:latin typeface="-apple-system"/>
              </a:rPr>
              <a:t>We need to build a machine learning model. But before model building do all data preprocessing steps involving NLP. Try different models with different hyper parameters and select the best model.</a:t>
            </a:r>
          </a:p>
          <a:p>
            <a:pPr algn="just"/>
            <a:endParaRPr lang="en-US" dirty="0">
              <a:latin typeface="-apple-system"/>
            </a:endParaRPr>
          </a:p>
          <a:p>
            <a:pPr algn="just"/>
            <a:r>
              <a:rPr lang="en-US" b="0" i="0" dirty="0">
                <a:effectLst/>
                <a:latin typeface="-apple-system"/>
              </a:rPr>
              <a:t>There are two datasets one for fake news and one for true news. In true news, there is 21417 news, and in fake news, there is 23481 news. We have to insert one label column zero for fake news and one for true news. We have to combine both datasets using pandas built-in function.</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1627053" y="862127"/>
            <a:ext cx="10671048" cy="1400108"/>
          </a:xfrm>
        </p:spPr>
        <p:txBody>
          <a:bodyPr/>
          <a:lstStyle/>
          <a:p>
            <a:r>
              <a:rPr lang="en-IN" b="1"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621792" y="2541494"/>
            <a:ext cx="11036808" cy="3996466"/>
          </a:xfrm>
        </p:spPr>
        <p:txBody>
          <a:bodyPr/>
          <a:lstStyle/>
          <a:p>
            <a:r>
              <a:rPr lang="en-US" b="1" i="0" dirty="0">
                <a:solidFill>
                  <a:schemeClr val="accent3">
                    <a:lumMod val="20000"/>
                    <a:lumOff val="80000"/>
                  </a:schemeClr>
                </a:solidFill>
                <a:effectLst/>
                <a:latin typeface="Helvetica Neue"/>
              </a:rPr>
              <a:t>Checked Top 5 rows of dataset</a:t>
            </a:r>
          </a:p>
          <a:p>
            <a:r>
              <a:rPr lang="en-US" b="1" dirty="0">
                <a:solidFill>
                  <a:schemeClr val="accent3">
                    <a:lumMod val="20000"/>
                    <a:lumOff val="80000"/>
                  </a:schemeClr>
                </a:solidFill>
                <a:latin typeface="Helvetica Neue"/>
              </a:rPr>
              <a:t>Checked </a:t>
            </a:r>
            <a:r>
              <a:rPr lang="en-US" b="1" i="0" dirty="0">
                <a:solidFill>
                  <a:schemeClr val="accent3">
                    <a:lumMod val="20000"/>
                    <a:lumOff val="80000"/>
                  </a:schemeClr>
                </a:solidFill>
                <a:effectLst/>
                <a:latin typeface="Helvetica Neue"/>
              </a:rPr>
              <a:t>Total Numbers of Rows and Column</a:t>
            </a:r>
          </a:p>
          <a:p>
            <a:r>
              <a:rPr lang="en-US" b="1" i="0" dirty="0">
                <a:solidFill>
                  <a:schemeClr val="accent3">
                    <a:lumMod val="20000"/>
                    <a:lumOff val="80000"/>
                  </a:schemeClr>
                </a:solidFill>
                <a:effectLst/>
                <a:latin typeface="Helvetica Neue"/>
              </a:rPr>
              <a:t>Checked</a:t>
            </a:r>
            <a:r>
              <a:rPr lang="en-IN" b="1" i="0" dirty="0">
                <a:solidFill>
                  <a:schemeClr val="accent3">
                    <a:lumMod val="20000"/>
                    <a:lumOff val="80000"/>
                  </a:schemeClr>
                </a:solidFill>
                <a:effectLst/>
                <a:latin typeface="Helvetica Neue"/>
              </a:rPr>
              <a:t> All Column Name </a:t>
            </a:r>
          </a:p>
          <a:p>
            <a:r>
              <a:rPr lang="en-US" b="1" i="0" dirty="0">
                <a:solidFill>
                  <a:schemeClr val="accent3">
                    <a:lumMod val="20000"/>
                    <a:lumOff val="80000"/>
                  </a:schemeClr>
                </a:solidFill>
                <a:effectLst/>
                <a:latin typeface="Helvetica Neue"/>
              </a:rPr>
              <a:t>Checked Data Type of All Data </a:t>
            </a:r>
          </a:p>
          <a:p>
            <a:r>
              <a:rPr lang="en-US" b="1" i="0" dirty="0">
                <a:solidFill>
                  <a:schemeClr val="accent3">
                    <a:lumMod val="20000"/>
                    <a:lumOff val="80000"/>
                  </a:schemeClr>
                </a:solidFill>
                <a:effectLst/>
                <a:latin typeface="Helvetica Neue"/>
              </a:rPr>
              <a:t>Checked</a:t>
            </a:r>
            <a:r>
              <a:rPr lang="en-IN" b="1" i="0" dirty="0">
                <a:solidFill>
                  <a:schemeClr val="accent3">
                    <a:lumMod val="20000"/>
                    <a:lumOff val="80000"/>
                  </a:schemeClr>
                </a:solidFill>
                <a:effectLst/>
                <a:latin typeface="Helvetica Neue"/>
              </a:rPr>
              <a:t> for Null Values</a:t>
            </a:r>
            <a:r>
              <a:rPr lang="en-US" b="1" i="0" dirty="0">
                <a:solidFill>
                  <a:schemeClr val="accent3">
                    <a:lumMod val="20000"/>
                    <a:lumOff val="80000"/>
                  </a:schemeClr>
                </a:solidFill>
                <a:effectLst/>
                <a:latin typeface="Helvetica Neue"/>
              </a:rPr>
              <a:t> of both dataset</a:t>
            </a:r>
          </a:p>
          <a:p>
            <a:r>
              <a:rPr lang="en-IN" b="1" i="0" dirty="0">
                <a:solidFill>
                  <a:schemeClr val="accent3">
                    <a:lumMod val="20000"/>
                    <a:lumOff val="80000"/>
                  </a:schemeClr>
                </a:solidFill>
                <a:effectLst/>
                <a:latin typeface="Helvetica Neue"/>
              </a:rPr>
              <a:t>Added one more feature to distinguish between fake and true news by labelling</a:t>
            </a:r>
          </a:p>
          <a:p>
            <a:r>
              <a:rPr lang="en-IN" b="1" dirty="0">
                <a:solidFill>
                  <a:schemeClr val="accent3">
                    <a:lumMod val="20000"/>
                    <a:lumOff val="80000"/>
                  </a:schemeClr>
                </a:solidFill>
                <a:latin typeface="Helvetica Neue"/>
              </a:rPr>
              <a:t>Merged both dataset</a:t>
            </a:r>
          </a:p>
          <a:p>
            <a:r>
              <a:rPr lang="en-US" b="1" dirty="0">
                <a:solidFill>
                  <a:schemeClr val="accent3">
                    <a:lumMod val="20000"/>
                    <a:lumOff val="80000"/>
                  </a:schemeClr>
                </a:solidFill>
                <a:latin typeface="Helvetica Neue"/>
              </a:rPr>
              <a:t>Dropped irrelevant features</a:t>
            </a:r>
            <a:endParaRPr lang="en-IN" b="1" i="0" dirty="0">
              <a:solidFill>
                <a:schemeClr val="accent3">
                  <a:lumMod val="20000"/>
                  <a:lumOff val="80000"/>
                </a:schemeClr>
              </a:solidFill>
              <a:effectLst/>
              <a:latin typeface="Helvetica Neue"/>
            </a:endParaRPr>
          </a:p>
          <a:p>
            <a:r>
              <a:rPr lang="en-IN" b="1" i="0" dirty="0">
                <a:solidFill>
                  <a:schemeClr val="accent3">
                    <a:lumMod val="20000"/>
                    <a:lumOff val="80000"/>
                  </a:schemeClr>
                </a:solidFill>
                <a:effectLst/>
                <a:latin typeface="Helvetica Neue"/>
              </a:rPr>
              <a:t>Checked Information about Data</a:t>
            </a:r>
            <a:r>
              <a:rPr lang="en-US" b="1" i="0" dirty="0">
                <a:solidFill>
                  <a:schemeClr val="accent3">
                    <a:lumMod val="20000"/>
                    <a:lumOff val="80000"/>
                  </a:schemeClr>
                </a:solidFill>
                <a:effectLst/>
                <a:latin typeface="Helvetica Neue"/>
              </a:rPr>
              <a:t> </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b="1" dirty="0"/>
              <a:t>Data Description of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8264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a:t>
            </a:r>
            <a:r>
              <a:rPr lang="en-US" sz="1800" dirty="0" err="1">
                <a:solidFill>
                  <a:schemeClr val="tx1"/>
                </a:solidFill>
                <a:latin typeface="Georgia" panose="02040502050405020303" pitchFamily="18" charset="0"/>
              </a:rPr>
              <a:t>fake_news</a:t>
            </a:r>
            <a:r>
              <a:rPr lang="en-US" sz="1800" dirty="0">
                <a:solidFill>
                  <a:schemeClr val="tx1"/>
                </a:solidFill>
                <a:latin typeface="Georgia" panose="02040502050405020303" pitchFamily="18" charset="0"/>
              </a:rPr>
              <a:t> dataset contains </a:t>
            </a:r>
            <a:r>
              <a:rPr lang="en-IN" sz="1800" dirty="0">
                <a:solidFill>
                  <a:schemeClr val="tx1">
                    <a:lumMod val="95000"/>
                    <a:lumOff val="5000"/>
                  </a:schemeClr>
                </a:solidFill>
                <a:latin typeface="Georgia" panose="02040502050405020303" pitchFamily="18" charset="0"/>
              </a:rPr>
              <a:t>21417</a:t>
            </a:r>
            <a:r>
              <a:rPr lang="en-US" sz="1800" dirty="0">
                <a:solidFill>
                  <a:schemeClr val="tx1"/>
                </a:solidFill>
                <a:latin typeface="Georgia" panose="02040502050405020303" pitchFamily="18" charset="0"/>
              </a:rPr>
              <a:t> records (rows) and 4 features (columns) </a:t>
            </a:r>
          </a:p>
          <a:p>
            <a:pPr marL="342900" indent="-342900" algn="l">
              <a:buFont typeface="Arial" panose="020B0604020202020204" pitchFamily="34" charset="0"/>
              <a:buChar char="•"/>
            </a:pPr>
            <a:endParaRPr lang="en-US"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indent="-342900" algn="l">
              <a:buFont typeface="Arial" panose="020B0604020202020204" pitchFamily="34" charset="0"/>
              <a:buChar char="•"/>
            </a:pPr>
            <a:r>
              <a:rPr lang="en-US" dirty="0">
                <a:solidFill>
                  <a:schemeClr val="tx1"/>
                </a:solidFill>
                <a:latin typeface="Georgia" panose="02040502050405020303" pitchFamily="18" charset="0"/>
              </a:rPr>
              <a:t>The </a:t>
            </a:r>
            <a:r>
              <a:rPr lang="en-US" sz="1800" dirty="0" err="1">
                <a:solidFill>
                  <a:schemeClr val="tx1"/>
                </a:solidFill>
                <a:latin typeface="Georgia" panose="02040502050405020303" pitchFamily="18" charset="0"/>
              </a:rPr>
              <a:t>true_news</a:t>
            </a:r>
            <a:r>
              <a:rPr lang="en-US" sz="1800" dirty="0">
                <a:solidFill>
                  <a:schemeClr val="tx1"/>
                </a:solidFill>
                <a:latin typeface="Georgia" panose="02040502050405020303" pitchFamily="18" charset="0"/>
              </a:rPr>
              <a:t> dataset contains </a:t>
            </a:r>
            <a:r>
              <a:rPr lang="en-IN" sz="1800" dirty="0">
                <a:solidFill>
                  <a:schemeClr val="tx1">
                    <a:lumMod val="95000"/>
                    <a:lumOff val="5000"/>
                  </a:schemeClr>
                </a:solidFill>
                <a:latin typeface="Georgia" panose="02040502050405020303" pitchFamily="18" charset="0"/>
              </a:rPr>
              <a:t>23481</a:t>
            </a:r>
            <a:r>
              <a:rPr lang="en-US" sz="1800" dirty="0">
                <a:solidFill>
                  <a:schemeClr val="tx1"/>
                </a:solidFill>
                <a:latin typeface="Georgia" panose="02040502050405020303" pitchFamily="18" charset="0"/>
              </a:rPr>
              <a:t> records (rows) and 4 features (columns) </a:t>
            </a:r>
          </a:p>
          <a:p>
            <a:pPr marL="342900" indent="-342900" algn="l">
              <a:buFont typeface="Arial" panose="020B0604020202020204" pitchFamily="34" charset="0"/>
              <a:buChar cha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9" name="Picture 8">
            <a:extLst>
              <a:ext uri="{FF2B5EF4-FFF2-40B4-BE49-F238E27FC236}">
                <a16:creationId xmlns:a16="http://schemas.microsoft.com/office/drawing/2014/main" id="{08594981-4CA6-16E9-5799-7890BA9E1240}"/>
              </a:ext>
            </a:extLst>
          </p:cNvPr>
          <p:cNvPicPr>
            <a:picLocks noChangeAspect="1"/>
          </p:cNvPicPr>
          <p:nvPr/>
        </p:nvPicPr>
        <p:blipFill>
          <a:blip r:embed="rId2"/>
          <a:stretch>
            <a:fillRect/>
          </a:stretch>
        </p:blipFill>
        <p:spPr>
          <a:xfrm>
            <a:off x="4289611" y="2933352"/>
            <a:ext cx="2043953" cy="1247949"/>
          </a:xfrm>
          <a:prstGeom prst="rect">
            <a:avLst/>
          </a:prstGeom>
        </p:spPr>
      </p:pic>
      <p:pic>
        <p:nvPicPr>
          <p:cNvPr id="12" name="Picture 11">
            <a:extLst>
              <a:ext uri="{FF2B5EF4-FFF2-40B4-BE49-F238E27FC236}">
                <a16:creationId xmlns:a16="http://schemas.microsoft.com/office/drawing/2014/main" id="{EC917587-431E-A95F-70ED-0A2119E7E3B9}"/>
              </a:ext>
            </a:extLst>
          </p:cNvPr>
          <p:cNvPicPr>
            <a:picLocks noChangeAspect="1"/>
          </p:cNvPicPr>
          <p:nvPr/>
        </p:nvPicPr>
        <p:blipFill>
          <a:blip r:embed="rId3"/>
          <a:stretch>
            <a:fillRect/>
          </a:stretch>
        </p:blipFill>
        <p:spPr>
          <a:xfrm>
            <a:off x="4289610" y="4782337"/>
            <a:ext cx="2043953" cy="1247949"/>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12" name="Picture 11">
            <a:extLst>
              <a:ext uri="{FF2B5EF4-FFF2-40B4-BE49-F238E27FC236}">
                <a16:creationId xmlns:a16="http://schemas.microsoft.com/office/drawing/2014/main" id="{17FDA02D-ED53-7E62-8C0E-E19E62F88894}"/>
              </a:ext>
            </a:extLst>
          </p:cNvPr>
          <p:cNvPicPr>
            <a:picLocks noChangeAspect="1"/>
          </p:cNvPicPr>
          <p:nvPr/>
        </p:nvPicPr>
        <p:blipFill>
          <a:blip r:embed="rId2"/>
          <a:stretch>
            <a:fillRect/>
          </a:stretch>
        </p:blipFill>
        <p:spPr>
          <a:xfrm>
            <a:off x="4235824" y="731520"/>
            <a:ext cx="2811978" cy="917614"/>
          </a:xfrm>
          <a:prstGeom prst="rect">
            <a:avLst/>
          </a:prstGeom>
        </p:spPr>
      </p:pic>
      <p:pic>
        <p:nvPicPr>
          <p:cNvPr id="5" name="Picture 4">
            <a:extLst>
              <a:ext uri="{FF2B5EF4-FFF2-40B4-BE49-F238E27FC236}">
                <a16:creationId xmlns:a16="http://schemas.microsoft.com/office/drawing/2014/main" id="{1A0A31DF-8C27-2129-C197-D012E017C812}"/>
              </a:ext>
            </a:extLst>
          </p:cNvPr>
          <p:cNvPicPr>
            <a:picLocks noChangeAspect="1"/>
          </p:cNvPicPr>
          <p:nvPr/>
        </p:nvPicPr>
        <p:blipFill>
          <a:blip r:embed="rId3"/>
          <a:stretch>
            <a:fillRect/>
          </a:stretch>
        </p:blipFill>
        <p:spPr>
          <a:xfrm>
            <a:off x="2225586" y="1649134"/>
            <a:ext cx="6611273" cy="2356473"/>
          </a:xfrm>
          <a:prstGeom prst="rect">
            <a:avLst/>
          </a:prstGeom>
        </p:spPr>
      </p:pic>
      <p:pic>
        <p:nvPicPr>
          <p:cNvPr id="9" name="Picture 8">
            <a:extLst>
              <a:ext uri="{FF2B5EF4-FFF2-40B4-BE49-F238E27FC236}">
                <a16:creationId xmlns:a16="http://schemas.microsoft.com/office/drawing/2014/main" id="{3DD551C8-D713-5A64-50A5-64D85396D912}"/>
              </a:ext>
            </a:extLst>
          </p:cNvPr>
          <p:cNvPicPr>
            <a:picLocks noChangeAspect="1"/>
          </p:cNvPicPr>
          <p:nvPr/>
        </p:nvPicPr>
        <p:blipFill>
          <a:blip r:embed="rId4"/>
          <a:stretch>
            <a:fillRect/>
          </a:stretch>
        </p:blipFill>
        <p:spPr>
          <a:xfrm>
            <a:off x="2225586" y="4264534"/>
            <a:ext cx="6611273" cy="2067213"/>
          </a:xfrm>
          <a:prstGeom prst="rect">
            <a:avLst/>
          </a:prstGeom>
        </p:spPr>
      </p:pic>
    </p:spTree>
    <p:extLst>
      <p:ext uri="{BB962C8B-B14F-4D97-AF65-F5344CB8AC3E}">
        <p14:creationId xmlns:p14="http://schemas.microsoft.com/office/powerpoint/2010/main" val="375052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5" name="Picture 4">
            <a:extLst>
              <a:ext uri="{FF2B5EF4-FFF2-40B4-BE49-F238E27FC236}">
                <a16:creationId xmlns:a16="http://schemas.microsoft.com/office/drawing/2014/main" id="{C3CD3A2A-DE32-6AEA-DD92-DF80C98AE8B5}"/>
              </a:ext>
            </a:extLst>
          </p:cNvPr>
          <p:cNvPicPr>
            <a:picLocks noChangeAspect="1"/>
          </p:cNvPicPr>
          <p:nvPr/>
        </p:nvPicPr>
        <p:blipFill>
          <a:blip r:embed="rId2"/>
          <a:stretch>
            <a:fillRect/>
          </a:stretch>
        </p:blipFill>
        <p:spPr>
          <a:xfrm>
            <a:off x="3650972" y="2434796"/>
            <a:ext cx="4887007" cy="3467584"/>
          </a:xfrm>
          <a:prstGeom prst="rect">
            <a:avLst/>
          </a:prstGeom>
        </p:spPr>
      </p:pic>
      <p:pic>
        <p:nvPicPr>
          <p:cNvPr id="9" name="Picture 8">
            <a:extLst>
              <a:ext uri="{FF2B5EF4-FFF2-40B4-BE49-F238E27FC236}">
                <a16:creationId xmlns:a16="http://schemas.microsoft.com/office/drawing/2014/main" id="{C9B09829-3A63-83C3-15E4-F0A5FC124786}"/>
              </a:ext>
            </a:extLst>
          </p:cNvPr>
          <p:cNvPicPr>
            <a:picLocks noChangeAspect="1"/>
          </p:cNvPicPr>
          <p:nvPr/>
        </p:nvPicPr>
        <p:blipFill>
          <a:blip r:embed="rId3"/>
          <a:stretch>
            <a:fillRect/>
          </a:stretch>
        </p:blipFill>
        <p:spPr>
          <a:xfrm>
            <a:off x="5012557" y="1786630"/>
            <a:ext cx="1629002" cy="381053"/>
          </a:xfrm>
          <a:prstGeom prst="rect">
            <a:avLst/>
          </a:prstGeom>
        </p:spPr>
      </p:pic>
    </p:spTree>
    <p:extLst>
      <p:ext uri="{BB962C8B-B14F-4D97-AF65-F5344CB8AC3E}">
        <p14:creationId xmlns:p14="http://schemas.microsoft.com/office/powerpoint/2010/main" val="134875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TM03457485[[fn=Mesh]]</Template>
  <TotalTime>5136</TotalTime>
  <Words>706</Words>
  <Application>Microsoft Office PowerPoint</Application>
  <PresentationFormat>Widescreen</PresentationFormat>
  <Paragraphs>121</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-apple-system</vt:lpstr>
      <vt:lpstr>Arial</vt:lpstr>
      <vt:lpstr>Arial Black</vt:lpstr>
      <vt:lpstr>Calibri</vt:lpstr>
      <vt:lpstr>Century Gothic</vt:lpstr>
      <vt:lpstr>Georgia</vt:lpstr>
      <vt:lpstr>Helvetica Neue</vt:lpstr>
      <vt:lpstr>Symbol</vt:lpstr>
      <vt:lpstr>Wingdings</vt:lpstr>
      <vt:lpstr>Mesh</vt:lpstr>
      <vt:lpstr>Fake NEWS Detection project</vt:lpstr>
      <vt:lpstr>AGENDA</vt:lpstr>
      <vt:lpstr>Introduction</vt:lpstr>
      <vt:lpstr>Business Goal</vt:lpstr>
      <vt:lpstr>Technical Requirements</vt:lpstr>
      <vt:lpstr>Exploratory Data Analysis (EDA)</vt:lpstr>
      <vt:lpstr>Data Description of Data-set</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  2. Comparing Actual and Prediction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Pankaj Suryawanshi</cp:lastModifiedBy>
  <cp:revision>260</cp:revision>
  <dcterms:created xsi:type="dcterms:W3CDTF">2022-08-31T15:26:21Z</dcterms:created>
  <dcterms:modified xsi:type="dcterms:W3CDTF">2023-01-04T05:40:54Z</dcterms:modified>
</cp:coreProperties>
</file>