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Barlow ExtraLight"/>
      <p:regular r:id="rId33"/>
      <p:bold r:id="rId34"/>
      <p:italic r:id="rId35"/>
      <p:boldItalic r:id="rId36"/>
    </p:embeddedFont>
    <p:embeddedFont>
      <p:font typeface="Hepta Slab Medium"/>
      <p:regular r:id="rId37"/>
      <p:bold r:id="rId38"/>
    </p:embeddedFont>
    <p:embeddedFont>
      <p:font typeface="Hepta Slab Light"/>
      <p:regular r:id="rId39"/>
      <p:bold r:id="rId40"/>
    </p:embeddedFont>
    <p:embeddedFont>
      <p:font typeface="Hepta Slab"/>
      <p:regular r:id="rId41"/>
      <p:bold r:id="rId42"/>
    </p:embeddedFont>
    <p:embeddedFont>
      <p:font typeface="Barlow Medium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4ECBDB-46A4-4172-9E2C-94BC38650675}">
  <a:tblStyle styleId="{E04ECBDB-46A4-4172-9E2C-94BC38650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Light-bold.fntdata"/><Relationship Id="rId42" Type="http://schemas.openxmlformats.org/officeDocument/2006/relationships/font" Target="fonts/HeptaSlab-bold.fntdata"/><Relationship Id="rId41" Type="http://schemas.openxmlformats.org/officeDocument/2006/relationships/font" Target="fonts/HeptaSlab-regular.fntdata"/><Relationship Id="rId44" Type="http://schemas.openxmlformats.org/officeDocument/2006/relationships/font" Target="fonts/BarlowMedium-bold.fntdata"/><Relationship Id="rId43" Type="http://schemas.openxmlformats.org/officeDocument/2006/relationships/font" Target="fonts/BarlowMedium-regular.fntdata"/><Relationship Id="rId46" Type="http://schemas.openxmlformats.org/officeDocument/2006/relationships/font" Target="fonts/BarlowMedium-boldItalic.fntdata"/><Relationship Id="rId45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BarlowExtraLight-regular.fntdata"/><Relationship Id="rId32" Type="http://schemas.openxmlformats.org/officeDocument/2006/relationships/slide" Target="slides/slide26.xml"/><Relationship Id="rId35" Type="http://schemas.openxmlformats.org/officeDocument/2006/relationships/font" Target="fonts/BarlowExtraLight-italic.fntdata"/><Relationship Id="rId34" Type="http://schemas.openxmlformats.org/officeDocument/2006/relationships/font" Target="fonts/BarlowExtraLight-bold.fntdata"/><Relationship Id="rId37" Type="http://schemas.openxmlformats.org/officeDocument/2006/relationships/font" Target="fonts/HeptaSlabMedium-regular.fntdata"/><Relationship Id="rId36" Type="http://schemas.openxmlformats.org/officeDocument/2006/relationships/font" Target="fonts/BarlowExtraLight-boldItalic.fntdata"/><Relationship Id="rId39" Type="http://schemas.openxmlformats.org/officeDocument/2006/relationships/font" Target="fonts/HeptaSlabLight-regular.fntdata"/><Relationship Id="rId38" Type="http://schemas.openxmlformats.org/officeDocument/2006/relationships/font" Target="fonts/HeptaSlab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0e137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0e137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ab2fcd1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ab2fcd1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ab2fcd1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ab2fcd1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ab2fcd1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ab2fcd1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ab012e3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ab012e3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1ab012e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1ab012e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aaa0b3d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aaa0b3d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b1f5430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b1f5430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b1f5430b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1b1f5430b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aaa0b3d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1aaa0b3d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aada26c8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aada26c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b0e1377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b0e1377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aaa0b3d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aaa0b3d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1aada26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1aada26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1b4273fd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1b4273fd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1b8e186a6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1b8e186a6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1aaa0b3d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1aaa0b3d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b1f543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b1f543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5d3002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5d3002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b0e1377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b0e1377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b0e1377c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b0e1377c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aaa0b3d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aaa0b3d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aaa0b3d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aaa0b3d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aaa0b3df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aaa0b3df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aaa0b3d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aaa0b3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ab2fcd1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ab2fcd1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jp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737850" y="3397300"/>
            <a:ext cx="7668300" cy="277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LINDSAY BARTOL, SAMEER KHAN, FEMKE MUNTING, TWINKLE PANDA, KUSH PATEL,  ISHA VERMA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1158000" y="2740000"/>
            <a:ext cx="6828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Building Healthy Data Infrastructure</a:t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30490" l="0" r="0" t="35577"/>
          <a:stretch/>
        </p:blipFill>
        <p:spPr>
          <a:xfrm>
            <a:off x="713425" y="1618850"/>
            <a:ext cx="7717151" cy="1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idx="1" type="subTitle"/>
          </p:nvPr>
        </p:nvSpPr>
        <p:spPr>
          <a:xfrm>
            <a:off x="619300" y="522650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r>
              <a:rPr lang="en" sz="2800"/>
              <a:t>. Appointment Booking System</a:t>
            </a:r>
            <a:endParaRPr sz="2800"/>
          </a:p>
        </p:txBody>
      </p:sp>
      <p:sp>
        <p:nvSpPr>
          <p:cNvPr id="462" name="Google Shape;462;p56"/>
          <p:cNvSpPr/>
          <p:nvPr/>
        </p:nvSpPr>
        <p:spPr>
          <a:xfrm>
            <a:off x="6538725" y="2099850"/>
            <a:ext cx="2460000" cy="2382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7041078" y="1649188"/>
            <a:ext cx="14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Components</a:t>
            </a:r>
            <a:endParaRPr b="1" sz="12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6698025" y="2571750"/>
            <a:ext cx="21414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1. Patients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2. Appointment Details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3. Branch Details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4. </a:t>
            </a: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Doctor</a:t>
            </a: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 Details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5. Health Details Table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6. Insurance Details Table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0" y="1799250"/>
            <a:ext cx="5375849" cy="31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/>
          <p:nvPr/>
        </p:nvSpPr>
        <p:spPr>
          <a:xfrm>
            <a:off x="342050" y="1756100"/>
            <a:ext cx="6116100" cy="3125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2" name="Google Shape;472;p57"/>
          <p:cNvSpPr txBox="1"/>
          <p:nvPr>
            <p:ph idx="2" type="body"/>
          </p:nvPr>
        </p:nvSpPr>
        <p:spPr>
          <a:xfrm>
            <a:off x="685450" y="1880550"/>
            <a:ext cx="54870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 inventory OLTP system is essential for a pharmacy for ensuring efficient </a:t>
            </a: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Supply Chain Management </a:t>
            </a: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through the following: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Order Processing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Manages concurrent order processing across multiple stores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Tracks order fulfillment from placement to completion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Insights into demand patterns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Stock Level Monitoring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Prevents stockouts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Enables real-time tracking of quantity_on_hand against reorder_level thresholds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Facilitates automated reordering when inventory reaches reorder levels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3" name="Google Shape;473;p57"/>
          <p:cNvSpPr txBox="1"/>
          <p:nvPr>
            <p:ph idx="1" type="subTitle"/>
          </p:nvPr>
        </p:nvSpPr>
        <p:spPr>
          <a:xfrm>
            <a:off x="548700" y="522625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Inventory Management System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474" name="Google Shape;474;p57"/>
          <p:cNvPicPr preferRelativeResize="0"/>
          <p:nvPr/>
        </p:nvPicPr>
        <p:blipFill rotWithShape="1">
          <a:blip r:embed="rId3">
            <a:alphaModFix/>
          </a:blip>
          <a:srcRect b="0" l="0" r="0" t="22988"/>
          <a:stretch/>
        </p:blipFill>
        <p:spPr>
          <a:xfrm>
            <a:off x="6647300" y="2401825"/>
            <a:ext cx="2381049" cy="18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7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" y="1630125"/>
            <a:ext cx="6494575" cy="35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/>
          <p:nvPr/>
        </p:nvSpPr>
        <p:spPr>
          <a:xfrm>
            <a:off x="6538725" y="2099850"/>
            <a:ext cx="2460000" cy="2382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7041078" y="1690763"/>
            <a:ext cx="14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Components</a:t>
            </a:r>
            <a:endParaRPr b="1" sz="12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6698025" y="2183000"/>
            <a:ext cx="21414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1. Products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2. Store Inventory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3. Suppliers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4. Orders Table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5. OrderDetails Table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6. Supplier Product Mapping Table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7. Customers Table** Deriving insights like customer purchase pattern</a:t>
            </a:r>
            <a:endParaRPr sz="11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484" name="Google Shape;484;p58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8"/>
          <p:cNvSpPr txBox="1"/>
          <p:nvPr>
            <p:ph idx="1" type="subTitle"/>
          </p:nvPr>
        </p:nvSpPr>
        <p:spPr>
          <a:xfrm>
            <a:off x="548700" y="522625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Inventory Management System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/>
          <p:nvPr/>
        </p:nvSpPr>
        <p:spPr>
          <a:xfrm>
            <a:off x="2206600" y="1779600"/>
            <a:ext cx="6712200" cy="3170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1" name="Google Shape;491;p59"/>
          <p:cNvSpPr txBox="1"/>
          <p:nvPr>
            <p:ph idx="2" type="body"/>
          </p:nvPr>
        </p:nvSpPr>
        <p:spPr>
          <a:xfrm>
            <a:off x="2431800" y="1499125"/>
            <a:ext cx="67122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Prescription and Medication Management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Tracks prescriptions, linked medications, quantities, and statuses via the Prescription and Prescription_Medications tables.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User and Security Oversight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Manages users, roles, and actions with the Users and Audit_Log tables, ensuring security and compliance.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Pharmacy and Transaction Operations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Handles pharmacy details and tracks prescription transactions with the Pharmacy_Data and Pharmacy_Transactions tables.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system ensures seamless prescription handling, medication availability, and secure operations.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2" name="Google Shape;492;p59"/>
          <p:cNvSpPr txBox="1"/>
          <p:nvPr>
            <p:ph idx="1" type="subTitle"/>
          </p:nvPr>
        </p:nvSpPr>
        <p:spPr>
          <a:xfrm>
            <a:off x="513125" y="522625"/>
            <a:ext cx="79161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3. Prescription Management System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493" name="Google Shape;4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0" y="2458525"/>
            <a:ext cx="1808200" cy="16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9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/>
          <p:nvPr/>
        </p:nvSpPr>
        <p:spPr>
          <a:xfrm>
            <a:off x="6538725" y="2180750"/>
            <a:ext cx="2460000" cy="230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0" name="Google Shape;500;p60"/>
          <p:cNvSpPr txBox="1"/>
          <p:nvPr/>
        </p:nvSpPr>
        <p:spPr>
          <a:xfrm>
            <a:off x="7041078" y="1689638"/>
            <a:ext cx="14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Components</a:t>
            </a:r>
            <a:endParaRPr b="1" sz="12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01" name="Google Shape;501;p60"/>
          <p:cNvSpPr txBox="1"/>
          <p:nvPr/>
        </p:nvSpPr>
        <p:spPr>
          <a:xfrm>
            <a:off x="6698025" y="2571750"/>
            <a:ext cx="21414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1. Users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2. Audit_Log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3. Precription_Medications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4. Medications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5. Prescription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6. Pharmacy_Transactions 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7</a:t>
            </a:r>
            <a:r>
              <a:rPr lang="en" sz="1100">
                <a:latin typeface="Barlow Medium"/>
                <a:ea typeface="Barlow Medium"/>
                <a:cs typeface="Barlow Medium"/>
                <a:sym typeface="Barlow Medium"/>
              </a:rPr>
              <a:t>. Pharmacy_Data</a:t>
            </a:r>
            <a:endParaRPr sz="11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2" name="Google Shape;5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0" y="1651525"/>
            <a:ext cx="4847299" cy="34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0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513125" y="522625"/>
            <a:ext cx="79161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3. Prescription Management System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Data Warehouse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idx="1" type="subTitle"/>
          </p:nvPr>
        </p:nvSpPr>
        <p:spPr>
          <a:xfrm>
            <a:off x="610875" y="698125"/>
            <a:ext cx="7818300" cy="80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Normalized Enterprise Data Warehouse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515" name="Google Shape;515;p62"/>
          <p:cNvSpPr/>
          <p:nvPr/>
        </p:nvSpPr>
        <p:spPr>
          <a:xfrm>
            <a:off x="6538725" y="2180750"/>
            <a:ext cx="2460000" cy="230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6" name="Google Shape;516;p62"/>
          <p:cNvSpPr txBox="1"/>
          <p:nvPr/>
        </p:nvSpPr>
        <p:spPr>
          <a:xfrm>
            <a:off x="7041078" y="1689638"/>
            <a:ext cx="14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Components</a:t>
            </a:r>
            <a:endParaRPr b="1" sz="12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17" name="Google Shape;517;p62"/>
          <p:cNvSpPr txBox="1"/>
          <p:nvPr/>
        </p:nvSpPr>
        <p:spPr>
          <a:xfrm>
            <a:off x="6591075" y="2425388"/>
            <a:ext cx="23553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1. DIM_DATE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2.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DIM_CUSTOMER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3.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DIM_PRODUCT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4.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DIM_STORE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5.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DIM_USER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6.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FACT_SALES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7. </a:t>
            </a: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FACT_INVENTORY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8. FACT_PRESCRIPTION</a:t>
            </a:r>
            <a:endParaRPr sz="1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Medium"/>
                <a:ea typeface="Barlow Medium"/>
                <a:cs typeface="Barlow Medium"/>
                <a:sym typeface="Barlow Medium"/>
              </a:rPr>
              <a:t>9.FACT_PHARMACY_TRANSACTIONS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8" name="Google Shape;5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75" y="1978388"/>
            <a:ext cx="6233928" cy="270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2"/>
          <p:cNvPicPr preferRelativeResize="0"/>
          <p:nvPr/>
        </p:nvPicPr>
        <p:blipFill rotWithShape="1">
          <a:blip r:embed="rId4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idx="1" type="subTitle"/>
          </p:nvPr>
        </p:nvSpPr>
        <p:spPr>
          <a:xfrm>
            <a:off x="610875" y="698125"/>
            <a:ext cx="7818300" cy="80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Sample Query for the Data Warehouse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525" name="Google Shape;525;p63"/>
          <p:cNvSpPr/>
          <p:nvPr/>
        </p:nvSpPr>
        <p:spPr>
          <a:xfrm>
            <a:off x="128150" y="2180750"/>
            <a:ext cx="2460000" cy="230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Find the top 5 products by total sales amount in the last quarter of 2023, along with the corresponding store names and total quantities sold.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63"/>
          <p:cNvSpPr txBox="1"/>
          <p:nvPr/>
        </p:nvSpPr>
        <p:spPr>
          <a:xfrm>
            <a:off x="2727175" y="1665738"/>
            <a:ext cx="23553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SELECT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dp.product_name,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ds.store_name,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SUM(fs.total_amount) AS total_sales_amount,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SUM(fs.quantity) AS total_quantity_sold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FROM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FACT_SALES fs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JOIN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DIM_PRODUCT dp ON fs.product_key = dp.product_key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JOIN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DIM_STORE ds ON fs.store_key = ds.store_key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JOIN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DIM_DATE dd ON fs.date_key = dd.date_key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WHERE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dd.year_number = 2023 AND dd.quarter_number = 4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GROUP BY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dp.product_name, ds.store_name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ORDER BY 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    total_sales_amount DESC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Medium"/>
                <a:ea typeface="Barlow Medium"/>
                <a:cs typeface="Barlow Medium"/>
                <a:sym typeface="Barlow Medium"/>
              </a:rPr>
              <a:t>FETCH FIRST 5 ROWS ONLY;</a:t>
            </a:r>
            <a:endParaRPr sz="8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7" name="Google Shape;527;p63"/>
          <p:cNvSpPr txBox="1"/>
          <p:nvPr/>
        </p:nvSpPr>
        <p:spPr>
          <a:xfrm>
            <a:off x="995600" y="1880150"/>
            <a:ext cx="72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Query: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28" name="Google Shape;528;p63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9" name="Google Shape;529;p63"/>
          <p:cNvGraphicFramePr/>
          <p:nvPr/>
        </p:nvGraphicFramePr>
        <p:xfrm>
          <a:off x="5221500" y="170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{E04ECBDB-46A4-4172-9E2C-94BC38650675}</a:tableStyleId>
              </a:tblPr>
              <a:tblGrid>
                <a:gridCol w="956700"/>
                <a:gridCol w="956700"/>
                <a:gridCol w="956700"/>
                <a:gridCol w="956700"/>
              </a:tblGrid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Product Name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Store Name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 Sales Amount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 Quantity Sold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 Relief 500mg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Main Street CVS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$12,500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1,250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Multivitamin Gummies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Downtown CVS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$10,200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1,020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Children’s Cough  Syrup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Elm Street CVS	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$9,800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Cold &amp; Flu Capsules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City Center CVS	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$9,500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Heartburn Relief Tablets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Uptown CVS	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$8,700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870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Semi-Structured &amp; Unstructured Data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540" name="Google Shape;540;p65"/>
          <p:cNvSpPr txBox="1"/>
          <p:nvPr>
            <p:ph idx="2" type="body"/>
          </p:nvPr>
        </p:nvSpPr>
        <p:spPr>
          <a:xfrm>
            <a:off x="309725" y="2217375"/>
            <a:ext cx="36564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Customer feedback surveys through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Medallia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Valuable </a:t>
            </a:r>
            <a:r>
              <a:rPr lang="en"/>
              <a:t>information in free-response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Handwritten</a:t>
            </a:r>
            <a:r>
              <a:rPr lang="en"/>
              <a:t> doctor’s notes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Transcribing and rewriting is time-consuming and error prone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4042325" y="1885450"/>
            <a:ext cx="4797000" cy="311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43" name="Google Shape;5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25" y="1970275"/>
            <a:ext cx="1598500" cy="8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515" y="3198247"/>
            <a:ext cx="1436525" cy="1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5"/>
          <p:cNvPicPr preferRelativeResize="0"/>
          <p:nvPr/>
        </p:nvPicPr>
        <p:blipFill rotWithShape="1">
          <a:blip r:embed="rId5">
            <a:alphaModFix/>
          </a:blip>
          <a:srcRect b="0" l="13742" r="11730" t="0"/>
          <a:stretch/>
        </p:blipFill>
        <p:spPr>
          <a:xfrm>
            <a:off x="6938263" y="1970275"/>
            <a:ext cx="1942319" cy="8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1023" y="3562200"/>
            <a:ext cx="2436800" cy="60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" name="Google Shape;547;p65"/>
          <p:cNvCxnSpPr/>
          <p:nvPr/>
        </p:nvCxnSpPr>
        <p:spPr>
          <a:xfrm flipH="1" rot="10800000">
            <a:off x="5870963" y="2409000"/>
            <a:ext cx="875700" cy="1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48" name="Google Shape;548;p65"/>
          <p:cNvCxnSpPr/>
          <p:nvPr/>
        </p:nvCxnSpPr>
        <p:spPr>
          <a:xfrm flipH="1" rot="10800000">
            <a:off x="5905663" y="3831700"/>
            <a:ext cx="598200" cy="22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49" name="Google Shape;549;p65"/>
          <p:cNvCxnSpPr/>
          <p:nvPr/>
        </p:nvCxnSpPr>
        <p:spPr>
          <a:xfrm flipH="1" rot="10800000">
            <a:off x="5909313" y="2830250"/>
            <a:ext cx="857700" cy="652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pic>
        <p:nvPicPr>
          <p:cNvPr id="550" name="Google Shape;550;p65"/>
          <p:cNvPicPr preferRelativeResize="0"/>
          <p:nvPr/>
        </p:nvPicPr>
        <p:blipFill rotWithShape="1">
          <a:blip r:embed="rId7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8"/>
          <p:cNvSpPr txBox="1"/>
          <p:nvPr>
            <p:ph idx="3" type="subTitle"/>
          </p:nvPr>
        </p:nvSpPr>
        <p:spPr>
          <a:xfrm>
            <a:off x="784750" y="311850"/>
            <a:ext cx="3918300" cy="10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Agenda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6234050" y="1435600"/>
            <a:ext cx="2256600" cy="1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660050" y="1783600"/>
            <a:ext cx="724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Company &amp; Data Strategy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Company Overview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Strategy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Architecture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Collection, Analytics &amp; Insight, and Monetization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OLTP Systems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OLTP: Appointment Booking System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OLTP: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Inventory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Management System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OLTP: Prescription Management System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Warehouse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Semi-Structured and Unstructured Data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Governance &amp; Authorization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AutoNum type="arabicPeriod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Conclusions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Data Governance + Authorization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Cyberattacks</a:t>
            </a:r>
            <a:endParaRPr sz="1300"/>
          </a:p>
        </p:txBody>
      </p:sp>
      <p:sp>
        <p:nvSpPr>
          <p:cNvPr id="561" name="Google Shape;561;p67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AI Training</a:t>
            </a:r>
            <a:endParaRPr sz="1300"/>
          </a:p>
        </p:txBody>
      </p:sp>
      <p:sp>
        <p:nvSpPr>
          <p:cNvPr id="562" name="Google Shape;562;p67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563" name="Google Shape;563;p67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564" name="Google Shape;564;p67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565" name="Google Shape;565;p67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6" name="Google Shape;566;p67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7" name="Google Shape;567;p67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8" name="Google Shape;568;p67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Areas</a:t>
            </a:r>
            <a:endParaRPr/>
          </a:p>
        </p:txBody>
      </p:sp>
      <p:sp>
        <p:nvSpPr>
          <p:cNvPr id="569" name="Google Shape;569;p67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Physical Hardware </a:t>
            </a:r>
            <a:endParaRPr sz="1300"/>
          </a:p>
        </p:txBody>
      </p:sp>
      <p:pic>
        <p:nvPicPr>
          <p:cNvPr id="570" name="Google Shape;570;p67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3760" r="23754" t="0"/>
          <a:stretch/>
        </p:blipFill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</p:spPr>
      </p:pic>
      <p:pic>
        <p:nvPicPr>
          <p:cNvPr id="571" name="Google Shape;571;p67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0" l="28032" r="28028" t="0"/>
          <a:stretch/>
        </p:blipFill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</p:spPr>
      </p:pic>
      <p:pic>
        <p:nvPicPr>
          <p:cNvPr descr="Aerial view of digital tablet and camera." id="572" name="Google Shape;572;p67"/>
          <p:cNvPicPr preferRelativeResize="0"/>
          <p:nvPr>
            <p:ph idx="7" type="pic"/>
          </p:nvPr>
        </p:nvPicPr>
        <p:blipFill rotWithShape="1">
          <a:blip r:embed="rId5">
            <a:alphaModFix/>
          </a:blip>
          <a:srcRect b="0" l="27316" r="27316" t="0"/>
          <a:stretch/>
        </p:blipFill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</p:spPr>
      </p:pic>
      <p:sp>
        <p:nvSpPr>
          <p:cNvPr id="573" name="Google Shape;573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67"/>
          <p:cNvPicPr preferRelativeResize="0"/>
          <p:nvPr/>
        </p:nvPicPr>
        <p:blipFill rotWithShape="1">
          <a:blip r:embed="rId6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idx="1" type="subTitle"/>
          </p:nvPr>
        </p:nvSpPr>
        <p:spPr>
          <a:xfrm>
            <a:off x="480425" y="290625"/>
            <a:ext cx="58566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FEDERATED DATA GOVERNANCE</a:t>
            </a:r>
            <a:endParaRPr sz="1800"/>
          </a:p>
        </p:txBody>
      </p:sp>
      <p:sp>
        <p:nvSpPr>
          <p:cNvPr id="580" name="Google Shape;580;p68"/>
          <p:cNvSpPr txBox="1"/>
          <p:nvPr>
            <p:ph idx="2" type="body"/>
          </p:nvPr>
        </p:nvSpPr>
        <p:spPr>
          <a:xfrm>
            <a:off x="480425" y="679750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databases coordinated under a single data governance and privacy policy framework</a:t>
            </a:r>
            <a:endParaRPr/>
          </a:p>
        </p:txBody>
      </p:sp>
      <p:sp>
        <p:nvSpPr>
          <p:cNvPr id="581" name="Google Shape;581;p68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Encryption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User authentication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Synthetic data for analyses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Logging to track data usage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2" name="Google Shape;582;p68"/>
          <p:cNvSpPr txBox="1"/>
          <p:nvPr/>
        </p:nvSpPr>
        <p:spPr>
          <a:xfrm>
            <a:off x="5279375" y="3495400"/>
            <a:ext cx="2858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SECURITY MEASURES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83" name="Google Shape;583;p68"/>
          <p:cNvSpPr txBox="1"/>
          <p:nvPr/>
        </p:nvSpPr>
        <p:spPr>
          <a:xfrm>
            <a:off x="617975" y="3879563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CVS Pharmacy could learn valuable information from other CVS Health subsidiaries such as Aetna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4" name="Google Shape;584;p68"/>
          <p:cNvSpPr txBox="1"/>
          <p:nvPr/>
        </p:nvSpPr>
        <p:spPr>
          <a:xfrm>
            <a:off x="791175" y="1576475"/>
            <a:ext cx="3545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CVS Health Subsidiary Partners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85" name="Google Shape;585;p68"/>
          <p:cNvSpPr txBox="1"/>
          <p:nvPr/>
        </p:nvSpPr>
        <p:spPr>
          <a:xfrm>
            <a:off x="5358725" y="1911050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Demand for non-prescription goods could be better predicted by partnering with other departments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Improved customer segmentation without sharing individual data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6" name="Google Shape;586;p68"/>
          <p:cNvSpPr txBox="1"/>
          <p:nvPr/>
        </p:nvSpPr>
        <p:spPr>
          <a:xfrm>
            <a:off x="5358750" y="1576350"/>
            <a:ext cx="2858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SHARED MODEL TRAINING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87" name="Google Shape;587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68"/>
          <p:cNvPicPr preferRelativeResize="0"/>
          <p:nvPr/>
        </p:nvPicPr>
        <p:blipFill rotWithShape="1">
          <a:blip r:embed="rId3">
            <a:alphaModFix/>
          </a:blip>
          <a:srcRect b="30490" l="0" r="0" t="35577"/>
          <a:stretch/>
        </p:blipFill>
        <p:spPr>
          <a:xfrm>
            <a:off x="6013" y="3806750"/>
            <a:ext cx="4497823" cy="10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8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8"/>
          <p:cNvSpPr txBox="1"/>
          <p:nvPr/>
        </p:nvSpPr>
        <p:spPr>
          <a:xfrm>
            <a:off x="669425" y="1911050"/>
            <a:ext cx="31710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Partnering with other CVS Health subsidiaries, e.g. Aetna, CVS Caremark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Different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levels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of privacy requirements: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Prescription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Over-the-counter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Wellness products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/>
          <p:nvPr/>
        </p:nvSpPr>
        <p:spPr>
          <a:xfrm>
            <a:off x="350100" y="1808700"/>
            <a:ext cx="8443800" cy="3166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6" name="Google Shape;596;p69"/>
          <p:cNvSpPr txBox="1"/>
          <p:nvPr>
            <p:ph idx="1" type="subTitle"/>
          </p:nvPr>
        </p:nvSpPr>
        <p:spPr>
          <a:xfrm>
            <a:off x="791150" y="522625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Hepta Slab"/>
                <a:ea typeface="Hepta Slab"/>
                <a:cs typeface="Hepta Slab"/>
                <a:sym typeface="Hepta Slab"/>
              </a:rPr>
              <a:t>Role-Based Access Matrix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Appointment OLTP</a:t>
            </a:r>
            <a:endParaRPr sz="3100"/>
          </a:p>
        </p:txBody>
      </p:sp>
      <p:pic>
        <p:nvPicPr>
          <p:cNvPr id="597" name="Google Shape;597;p69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p69"/>
          <p:cNvGraphicFramePr/>
          <p:nvPr/>
        </p:nvGraphicFramePr>
        <p:xfrm>
          <a:off x="952475" y="18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{E04ECBDB-46A4-4172-9E2C-94BC38650675}</a:tableStyleId>
              </a:tblPr>
              <a:tblGrid>
                <a:gridCol w="1034150"/>
                <a:gridCol w="1337200"/>
                <a:gridCol w="947575"/>
                <a:gridCol w="913100"/>
                <a:gridCol w="938725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Appointment_Details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Patient_Data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Insurance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Health_Data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Branch_Details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Doctor_Details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Pharmacist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 </a:t>
                      </a: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 </a:t>
                      </a: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 </a:t>
                      </a: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Account Admin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CRUD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Analyst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Scientist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Regulatory Compliance Officer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Healthcare Professional at Clinic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Read/ Update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Read/Update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Read/Update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 Read/ Delete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0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Conclusions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/>
          <p:nvPr/>
        </p:nvSpPr>
        <p:spPr>
          <a:xfrm>
            <a:off x="350100" y="1808700"/>
            <a:ext cx="8443800" cy="3166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71"/>
          <p:cNvSpPr txBox="1"/>
          <p:nvPr>
            <p:ph idx="2" type="body"/>
          </p:nvPr>
        </p:nvSpPr>
        <p:spPr>
          <a:xfrm>
            <a:off x="731700" y="1808700"/>
            <a:ext cx="768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arlow"/>
              <a:buChar char="●"/>
            </a:pPr>
            <a:r>
              <a:rPr b="1"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Strategic Data Approach</a:t>
            </a: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 balances security with analytics to maintain a competitive edge</a:t>
            </a:r>
            <a:endParaRPr sz="17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Comprehensive data management with </a:t>
            </a:r>
            <a:r>
              <a:rPr b="1"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robust three-tier OLTP architecture</a:t>
            </a: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for appointments, inventory, and prescriptions</a:t>
            </a:r>
            <a:endParaRPr sz="17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Integrated structured and unstructured data sources for a complete operational view</a:t>
            </a:r>
            <a:endParaRPr sz="17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arlow"/>
              <a:buChar char="●"/>
            </a:pPr>
            <a:r>
              <a:rPr b="1"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Federated data governance</a:t>
            </a: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and role-based access control for secure and consistent privacy policies</a:t>
            </a:r>
            <a:endParaRPr sz="17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Advanced analytics driving </a:t>
            </a:r>
            <a:r>
              <a:rPr b="1"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better decision-making</a:t>
            </a:r>
            <a:r>
              <a:rPr lang="en" sz="1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and maintaining a competitive edge</a:t>
            </a:r>
            <a:endParaRPr sz="17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71"/>
          <p:cNvSpPr txBox="1"/>
          <p:nvPr>
            <p:ph idx="1" type="subTitle"/>
          </p:nvPr>
        </p:nvSpPr>
        <p:spPr>
          <a:xfrm>
            <a:off x="791150" y="522625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Hepta Slab"/>
                <a:ea typeface="Hepta Slab"/>
                <a:cs typeface="Hepta Slab"/>
                <a:sym typeface="Hepta Slab"/>
              </a:rPr>
              <a:t>Conclusion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611" name="Google Shape;611;p71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2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Questions?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Company &amp; Data Strategy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/>
          <p:nvPr/>
        </p:nvSpPr>
        <p:spPr>
          <a:xfrm>
            <a:off x="433725" y="2042988"/>
            <a:ext cx="8246400" cy="59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545150" y="471475"/>
            <a:ext cx="7824900" cy="75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Hepta Slab"/>
                <a:ea typeface="Hepta Slab"/>
                <a:cs typeface="Hepta Slab"/>
                <a:sym typeface="Hepta Slab"/>
              </a:rPr>
              <a:t>Company</a:t>
            </a:r>
            <a:r>
              <a:rPr b="1" lang="en" sz="2700">
                <a:latin typeface="Hepta Slab"/>
                <a:ea typeface="Hepta Slab"/>
                <a:cs typeface="Hepta Slab"/>
                <a:sym typeface="Hepta Slab"/>
              </a:rPr>
              <a:t> Overview: CVS Pharmacy</a:t>
            </a:r>
            <a:endParaRPr b="1" sz="27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0"/>
          <p:cNvSpPr/>
          <p:nvPr/>
        </p:nvSpPr>
        <p:spPr>
          <a:xfrm>
            <a:off x="342050" y="3063800"/>
            <a:ext cx="2460000" cy="176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1" name="Google Shape;351;p50"/>
          <p:cNvSpPr/>
          <p:nvPr/>
        </p:nvSpPr>
        <p:spPr>
          <a:xfrm>
            <a:off x="3342000" y="3063700"/>
            <a:ext cx="2460000" cy="176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6379425" y="3063700"/>
            <a:ext cx="2460000" cy="176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441050" y="27316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Company Environment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3441000" y="27316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Operations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6478425" y="27316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Competition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433725" y="1999688"/>
            <a:ext cx="8246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As the largest pharmacy chain in the United States, CVS Pharmacy boasts approximately 10,000 physical locations, where customers can fill prescriptions, purchase over-the-counter health products and general merchandise, and access wellness services.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498675" y="3154725"/>
            <a:ext cx="2141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CVS Pharmacy is a subsidiary of CVS Health, which is divided into four segments: 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AutoNum type="arabicPeriod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Health Care Benefits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AutoNum type="arabicPeriod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Health Services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AutoNum type="arabicPeriod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Pharmacy &amp; Consumer Wellness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AutoNum type="arabicPeriod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Corporate/Other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3501300" y="3154725"/>
            <a:ext cx="2141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CVS Pharmacy encompasses the business operations of the Pharmacy &amp; Consumer Wellness segment, which include: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Dispensing prescriptions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Retail operations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Administering vaccinations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Diagnostic testing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6538725" y="3154725"/>
            <a:ext cx="2141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CVS Pharmacy faces high levels of competition from companies like: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Walgreens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Rite Aid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Walmart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Kroger 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Amazon’s pharmacy division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498675" y="1683300"/>
            <a:ext cx="3190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CVS Pharmacy is a Market Leader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1" name="Google Shape;361;p50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/>
        </p:nvSpPr>
        <p:spPr>
          <a:xfrm>
            <a:off x="433725" y="1889150"/>
            <a:ext cx="8246400" cy="59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7" name="Google Shape;367;p51"/>
          <p:cNvSpPr txBox="1"/>
          <p:nvPr>
            <p:ph idx="1" type="subTitle"/>
          </p:nvPr>
        </p:nvSpPr>
        <p:spPr>
          <a:xfrm>
            <a:off x="545150" y="471475"/>
            <a:ext cx="7824900" cy="75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epta Slab"/>
                <a:ea typeface="Hepta Slab"/>
                <a:cs typeface="Hepta Slab"/>
                <a:sym typeface="Hepta Slab"/>
              </a:rPr>
              <a:t>Data Strategy: A Dual Approach</a:t>
            </a:r>
            <a:endParaRPr b="1" sz="3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342050" y="2905850"/>
            <a:ext cx="5034300" cy="192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433725" y="25757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Defensive Approach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433725" y="1830038"/>
            <a:ext cx="8246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CVS Pharmacy’s data strategy should focus on maintaining a </a:t>
            </a:r>
            <a:r>
              <a:rPr b="1" lang="en" sz="1100">
                <a:latin typeface="Barlow"/>
                <a:ea typeface="Barlow"/>
                <a:cs typeface="Barlow"/>
                <a:sym typeface="Barlow"/>
              </a:rPr>
              <a:t>largely defensive approach </a:t>
            </a:r>
            <a:r>
              <a:rPr lang="en" sz="1100">
                <a:latin typeface="Barlow"/>
                <a:ea typeface="Barlow"/>
                <a:cs typeface="Barlow"/>
                <a:sym typeface="Barlow"/>
              </a:rPr>
              <a:t>in order to protect sensitive health information, while also </a:t>
            </a:r>
            <a:r>
              <a:rPr b="1" lang="en" sz="1100">
                <a:latin typeface="Barlow"/>
                <a:ea typeface="Barlow"/>
                <a:cs typeface="Barlow"/>
                <a:sym typeface="Barlow"/>
              </a:rPr>
              <a:t>balancing an offensive approach</a:t>
            </a:r>
            <a:r>
              <a:rPr lang="en" sz="1100">
                <a:latin typeface="Barlow"/>
                <a:ea typeface="Barlow"/>
                <a:cs typeface="Barlow"/>
                <a:sym typeface="Barlow"/>
              </a:rPr>
              <a:t> to remain competitive within the dynamic retail and pharmacy sector. 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498675" y="2964950"/>
            <a:ext cx="47178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 </a:t>
            </a:r>
            <a:r>
              <a:rPr b="1"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defensive approach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is necessary in the healthcare industry to safeguard 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patient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information. Therefore, CVS Pharmacy should 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focus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on </a:t>
            </a:r>
            <a:r>
              <a:rPr b="1"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robust encryption, access controls, and real-time monitoring systems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 ensuring data security and integrity.  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Additionally, operational efficiency can be achieved by creating a </a:t>
            </a: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single source of truth (SSOT)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 for critical information such as patient records, supplier data, and inventory. This approach </a:t>
            </a: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minimizes risks of data leakages and mismatches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, ensuring seamless and secure operations.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5721425" y="2905700"/>
            <a:ext cx="3080400" cy="192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5777950" y="254615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Offensive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Approach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6041075" y="2964950"/>
            <a:ext cx="25380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CVS must also leverage data </a:t>
            </a: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offensively 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to remain a leader within the competitive landscape. This can be done by </a:t>
            </a: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analyzing consumer behavior to generate actionable insights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. 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To accomplish this, CVS should also employ </a:t>
            </a:r>
            <a:r>
              <a:rPr b="1" lang="en" sz="1000">
                <a:latin typeface="Barlow"/>
                <a:ea typeface="Barlow"/>
                <a:cs typeface="Barlow"/>
                <a:sym typeface="Barlow"/>
              </a:rPr>
              <a:t>multiple versions of truth (MVOTs)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 for a certain range of data.</a:t>
            </a:r>
            <a:endParaRPr sz="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Data Architecture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2" name="Google Shape;382;p52"/>
          <p:cNvSpPr txBox="1"/>
          <p:nvPr>
            <p:ph idx="2" type="body"/>
          </p:nvPr>
        </p:nvSpPr>
        <p:spPr>
          <a:xfrm>
            <a:off x="191575" y="1683450"/>
            <a:ext cx="36438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Architecture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3" name="Google Shape;383;p52"/>
          <p:cNvSpPr txBox="1"/>
          <p:nvPr>
            <p:ph idx="2" type="body"/>
          </p:nvPr>
        </p:nvSpPr>
        <p:spPr>
          <a:xfrm>
            <a:off x="4617875" y="1683450"/>
            <a:ext cx="19773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Purpose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2"/>
          <p:cNvSpPr/>
          <p:nvPr/>
        </p:nvSpPr>
        <p:spPr>
          <a:xfrm>
            <a:off x="191575" y="4513275"/>
            <a:ext cx="37080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52"/>
          <p:cNvSpPr/>
          <p:nvPr/>
        </p:nvSpPr>
        <p:spPr>
          <a:xfrm>
            <a:off x="191575" y="3278325"/>
            <a:ext cx="37080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52"/>
          <p:cNvSpPr/>
          <p:nvPr/>
        </p:nvSpPr>
        <p:spPr>
          <a:xfrm>
            <a:off x="191575" y="2634575"/>
            <a:ext cx="10764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52"/>
          <p:cNvSpPr/>
          <p:nvPr/>
        </p:nvSpPr>
        <p:spPr>
          <a:xfrm>
            <a:off x="191575" y="1990825"/>
            <a:ext cx="37080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9" name="Google Shape;389;p52"/>
          <p:cNvSpPr txBox="1"/>
          <p:nvPr>
            <p:ph idx="2" type="body"/>
          </p:nvPr>
        </p:nvSpPr>
        <p:spPr>
          <a:xfrm>
            <a:off x="255775" y="4581525"/>
            <a:ext cx="3579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191575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612000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2" name="Google Shape;392;p52"/>
          <p:cNvSpPr/>
          <p:nvPr/>
        </p:nvSpPr>
        <p:spPr>
          <a:xfrm>
            <a:off x="1032425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2714125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3167375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3620625" y="3895800"/>
            <a:ext cx="276000" cy="44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6" name="Google Shape;396;p52"/>
          <p:cNvSpPr txBox="1"/>
          <p:nvPr>
            <p:ph idx="2" type="body"/>
          </p:nvPr>
        </p:nvSpPr>
        <p:spPr>
          <a:xfrm>
            <a:off x="1374075" y="3909638"/>
            <a:ext cx="1274400" cy="43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Pipeline</a:t>
            </a:r>
            <a:endParaRPr/>
          </a:p>
        </p:txBody>
      </p:sp>
      <p:sp>
        <p:nvSpPr>
          <p:cNvPr id="397" name="Google Shape;397;p52"/>
          <p:cNvSpPr txBox="1"/>
          <p:nvPr>
            <p:ph idx="2" type="body"/>
          </p:nvPr>
        </p:nvSpPr>
        <p:spPr>
          <a:xfrm>
            <a:off x="221475" y="3333438"/>
            <a:ext cx="3579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398" name="Google Shape;398;p52"/>
          <p:cNvSpPr/>
          <p:nvPr/>
        </p:nvSpPr>
        <p:spPr>
          <a:xfrm>
            <a:off x="2820225" y="2634575"/>
            <a:ext cx="10764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9" name="Google Shape;399;p52"/>
          <p:cNvSpPr/>
          <p:nvPr/>
        </p:nvSpPr>
        <p:spPr>
          <a:xfrm>
            <a:off x="1505900" y="2634575"/>
            <a:ext cx="10764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0" name="Google Shape;400;p52"/>
          <p:cNvSpPr txBox="1"/>
          <p:nvPr>
            <p:ph idx="2" type="body"/>
          </p:nvPr>
        </p:nvSpPr>
        <p:spPr>
          <a:xfrm>
            <a:off x="255775" y="2702813"/>
            <a:ext cx="3579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Marts</a:t>
            </a:r>
            <a:endParaRPr/>
          </a:p>
        </p:txBody>
      </p:sp>
      <p:sp>
        <p:nvSpPr>
          <p:cNvPr id="401" name="Google Shape;401;p52"/>
          <p:cNvSpPr txBox="1"/>
          <p:nvPr>
            <p:ph idx="2" type="body"/>
          </p:nvPr>
        </p:nvSpPr>
        <p:spPr>
          <a:xfrm>
            <a:off x="193725" y="2072188"/>
            <a:ext cx="3579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ML</a:t>
            </a:r>
            <a:endParaRPr/>
          </a:p>
        </p:txBody>
      </p:sp>
      <p:sp>
        <p:nvSpPr>
          <p:cNvPr id="402" name="Google Shape;402;p52"/>
          <p:cNvSpPr/>
          <p:nvPr/>
        </p:nvSpPr>
        <p:spPr>
          <a:xfrm>
            <a:off x="3962275" y="1990825"/>
            <a:ext cx="466800" cy="296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3" name="Google Shape;403;p52"/>
          <p:cNvSpPr txBox="1"/>
          <p:nvPr>
            <p:ph idx="2" type="body"/>
          </p:nvPr>
        </p:nvSpPr>
        <p:spPr>
          <a:xfrm rot="5400000">
            <a:off x="2748200" y="3305125"/>
            <a:ext cx="29157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Real-Time Analytics</a:t>
            </a:r>
            <a:endParaRPr/>
          </a:p>
        </p:txBody>
      </p:sp>
      <p:sp>
        <p:nvSpPr>
          <p:cNvPr id="404" name="Google Shape;404;p52"/>
          <p:cNvSpPr/>
          <p:nvPr/>
        </p:nvSpPr>
        <p:spPr>
          <a:xfrm>
            <a:off x="4618019" y="1990825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4618019" y="2616188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4618019" y="3241550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4618019" y="3848525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4618019" y="4455500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52"/>
          <p:cNvSpPr txBox="1"/>
          <p:nvPr>
            <p:ph idx="2" type="body"/>
          </p:nvPr>
        </p:nvSpPr>
        <p:spPr>
          <a:xfrm>
            <a:off x="6897300" y="1683325"/>
            <a:ext cx="19773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Options for Tools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0" name="Google Shape;410;p52"/>
          <p:cNvSpPr/>
          <p:nvPr/>
        </p:nvSpPr>
        <p:spPr>
          <a:xfrm>
            <a:off x="6897444" y="1990825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6897450" y="2616217"/>
            <a:ext cx="1977300" cy="1069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52"/>
          <p:cNvSpPr/>
          <p:nvPr/>
        </p:nvSpPr>
        <p:spPr>
          <a:xfrm>
            <a:off x="6897444" y="3848525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3" name="Google Shape;413;p52"/>
          <p:cNvSpPr/>
          <p:nvPr/>
        </p:nvSpPr>
        <p:spPr>
          <a:xfrm>
            <a:off x="6897444" y="4455500"/>
            <a:ext cx="1977300" cy="44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4" name="Google Shape;414;p52"/>
          <p:cNvSpPr txBox="1"/>
          <p:nvPr>
            <p:ph idx="2" type="body"/>
          </p:nvPr>
        </p:nvSpPr>
        <p:spPr>
          <a:xfrm>
            <a:off x="4618025" y="4455500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store structured and unstructured data</a:t>
            </a:r>
            <a:endParaRPr sz="800"/>
          </a:p>
        </p:txBody>
      </p:sp>
      <p:sp>
        <p:nvSpPr>
          <p:cNvPr id="415" name="Google Shape;415;p52"/>
          <p:cNvSpPr txBox="1"/>
          <p:nvPr>
            <p:ph idx="2" type="body"/>
          </p:nvPr>
        </p:nvSpPr>
        <p:spPr>
          <a:xfrm>
            <a:off x="4618025" y="3855413"/>
            <a:ext cx="19770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extract raw data, transform it, and load it into structured storage solutions</a:t>
            </a:r>
            <a:endParaRPr sz="800"/>
          </a:p>
        </p:txBody>
      </p:sp>
      <p:sp>
        <p:nvSpPr>
          <p:cNvPr id="416" name="Google Shape;416;p52"/>
          <p:cNvSpPr txBox="1"/>
          <p:nvPr>
            <p:ph idx="2" type="body"/>
          </p:nvPr>
        </p:nvSpPr>
        <p:spPr>
          <a:xfrm>
            <a:off x="4590275" y="3255350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store processed data</a:t>
            </a:r>
            <a:endParaRPr sz="800"/>
          </a:p>
        </p:txBody>
      </p:sp>
      <p:sp>
        <p:nvSpPr>
          <p:cNvPr id="417" name="Google Shape;417;p52"/>
          <p:cNvSpPr txBox="1"/>
          <p:nvPr>
            <p:ph idx="2" type="body"/>
          </p:nvPr>
        </p:nvSpPr>
        <p:spPr>
          <a:xfrm>
            <a:off x="4618025" y="2629988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segment data by domain &amp; cater to specific needs</a:t>
            </a:r>
            <a:endParaRPr sz="800"/>
          </a:p>
        </p:txBody>
      </p:sp>
      <p:sp>
        <p:nvSpPr>
          <p:cNvPr id="418" name="Google Shape;418;p52"/>
          <p:cNvSpPr txBox="1"/>
          <p:nvPr>
            <p:ph idx="2" type="body"/>
          </p:nvPr>
        </p:nvSpPr>
        <p:spPr>
          <a:xfrm>
            <a:off x="4618025" y="2004638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extract actionable insights</a:t>
            </a:r>
            <a:endParaRPr sz="800"/>
          </a:p>
        </p:txBody>
      </p:sp>
      <p:sp>
        <p:nvSpPr>
          <p:cNvPr id="419" name="Google Shape;419;p52"/>
          <p:cNvSpPr txBox="1"/>
          <p:nvPr>
            <p:ph idx="2" type="body"/>
          </p:nvPr>
        </p:nvSpPr>
        <p:spPr>
          <a:xfrm>
            <a:off x="6897450" y="2004638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AWS SageMaker, Azure ML, or Google AI</a:t>
            </a:r>
            <a:endParaRPr sz="800"/>
          </a:p>
        </p:txBody>
      </p:sp>
      <p:sp>
        <p:nvSpPr>
          <p:cNvPr id="420" name="Google Shape;420;p52"/>
          <p:cNvSpPr txBox="1"/>
          <p:nvPr>
            <p:ph idx="2" type="body"/>
          </p:nvPr>
        </p:nvSpPr>
        <p:spPr>
          <a:xfrm>
            <a:off x="6897600" y="2926575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Snowflake or Google BigQuery</a:t>
            </a:r>
            <a:endParaRPr sz="800"/>
          </a:p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6897450" y="3855513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Apache NiFi or AWS Glue</a:t>
            </a:r>
            <a:endParaRPr sz="800"/>
          </a:p>
        </p:txBody>
      </p:sp>
      <p:sp>
        <p:nvSpPr>
          <p:cNvPr id="422" name="Google Shape;422;p52"/>
          <p:cNvSpPr txBox="1"/>
          <p:nvPr>
            <p:ph idx="2" type="body"/>
          </p:nvPr>
        </p:nvSpPr>
        <p:spPr>
          <a:xfrm>
            <a:off x="6897450" y="4455313"/>
            <a:ext cx="1977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Amazon S3 or Google Cloud Storage</a:t>
            </a:r>
            <a:endParaRPr sz="800"/>
          </a:p>
        </p:txBody>
      </p:sp>
      <p:sp>
        <p:nvSpPr>
          <p:cNvPr id="423" name="Google Shape;423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subTitle"/>
          </p:nvPr>
        </p:nvSpPr>
        <p:spPr>
          <a:xfrm>
            <a:off x="545150" y="471475"/>
            <a:ext cx="7824900" cy="75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pta Slab"/>
                <a:ea typeface="Hepta Slab"/>
                <a:cs typeface="Hepta Slab"/>
                <a:sym typeface="Hepta Slab"/>
              </a:rPr>
              <a:t>Data Collection, Analytics, &amp; Monetization </a:t>
            </a:r>
            <a:endParaRPr b="1" sz="22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9" name="Google Shape;429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3"/>
          <p:cNvSpPr/>
          <p:nvPr/>
        </p:nvSpPr>
        <p:spPr>
          <a:xfrm>
            <a:off x="342050" y="2047532"/>
            <a:ext cx="2460000" cy="278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53"/>
          <p:cNvSpPr/>
          <p:nvPr/>
        </p:nvSpPr>
        <p:spPr>
          <a:xfrm>
            <a:off x="3342000" y="2047375"/>
            <a:ext cx="2460000" cy="278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53"/>
          <p:cNvSpPr/>
          <p:nvPr/>
        </p:nvSpPr>
        <p:spPr>
          <a:xfrm>
            <a:off x="6379425" y="2047375"/>
            <a:ext cx="2460000" cy="278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441063" y="17088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3441013" y="17088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Analytics &amp; Insights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5" name="Google Shape;435;p53"/>
          <p:cNvSpPr txBox="1"/>
          <p:nvPr/>
        </p:nvSpPr>
        <p:spPr>
          <a:xfrm>
            <a:off x="6478438" y="1708800"/>
            <a:ext cx="2224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Monetization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498675" y="2130500"/>
            <a:ext cx="21414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CVS Pharmacy can utilize a number of different channels to harvest data: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Prescription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data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Vaccination data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Retail purchases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Customer profiles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Loyalty program data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Website activity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Social media activity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Customer support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Public health data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7" name="Google Shape;437;p53"/>
          <p:cNvSpPr txBox="1"/>
          <p:nvPr/>
        </p:nvSpPr>
        <p:spPr>
          <a:xfrm>
            <a:off x="3501300" y="2130525"/>
            <a:ext cx="21414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CVS Pharmacy can employ advanced analytics and machine learning tools to create actionable insights: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Anticipate customer needs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Improve inventory forecasting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Optimize marketing strategies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Optimize supply chains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Optimize staffing models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6538725" y="2130525"/>
            <a:ext cx="21414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By leveraging data and analytics, CVS pharmacy can increase its profitability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Improve customer retention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Recruit new customers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Enhance 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customer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engagement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Precisely predict demand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Reduce supply chain and operational inefficiencies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39" name="Google Shape;439;p53"/>
          <p:cNvPicPr preferRelativeResize="0"/>
          <p:nvPr/>
        </p:nvPicPr>
        <p:blipFill rotWithShape="1">
          <a:blip r:embed="rId3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697350" y="213345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pta Slab"/>
                <a:ea typeface="Hepta Slab"/>
                <a:cs typeface="Hepta Slab"/>
                <a:sym typeface="Hepta Slab"/>
              </a:rPr>
              <a:t>OLTP Systems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/>
          <p:nvPr/>
        </p:nvSpPr>
        <p:spPr>
          <a:xfrm>
            <a:off x="2293200" y="1742375"/>
            <a:ext cx="6407700" cy="3125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0" name="Google Shape;450;p55"/>
          <p:cNvSpPr txBox="1"/>
          <p:nvPr>
            <p:ph idx="2" type="body"/>
          </p:nvPr>
        </p:nvSpPr>
        <p:spPr>
          <a:xfrm>
            <a:off x="2515375" y="2041000"/>
            <a:ext cx="60642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Appointment History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Ensures all appointments made by patients are stored for future tracking.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Enable easy retrieval of patient history, appointment trends, and follow-up needs</a:t>
            </a: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Branch &amp; Doctors Details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Enables tracking of all appointments made at a specific branch, providing insights into the branch's demand, doctor availability, and overall patient capacity.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Helps manage doctor availability and schedules effectively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Health History Monitoring</a:t>
            </a:r>
            <a:endParaRPr b="1"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Patient health data can be recorded and easily accessed by doctors with just one click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1" name="Google Shape;4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88" y="2442138"/>
            <a:ext cx="708575" cy="7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5039">
            <a:off x="524388" y="2041787"/>
            <a:ext cx="976500" cy="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00" y="3556775"/>
            <a:ext cx="1434450" cy="8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4554">
            <a:off x="1121940" y="4045383"/>
            <a:ext cx="755466" cy="6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 rotWithShape="1">
          <a:blip r:embed="rId7">
            <a:alphaModFix/>
          </a:blip>
          <a:srcRect b="42291" l="11054" r="77679" t="36827"/>
          <a:stretch/>
        </p:blipFill>
        <p:spPr>
          <a:xfrm>
            <a:off x="7908055" y="311850"/>
            <a:ext cx="725120" cy="8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5"/>
          <p:cNvSpPr txBox="1"/>
          <p:nvPr>
            <p:ph idx="1" type="subTitle"/>
          </p:nvPr>
        </p:nvSpPr>
        <p:spPr>
          <a:xfrm>
            <a:off x="619300" y="522650"/>
            <a:ext cx="76380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Appointment Booking System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F25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FFFFFF"/>
      </a:accent3>
      <a:accent4>
        <a:srgbClr val="ABCBE5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