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9" r:id="rId6"/>
    <p:sldId id="273" r:id="rId7"/>
    <p:sldId id="342" r:id="rId8"/>
    <p:sldId id="261" r:id="rId9"/>
    <p:sldId id="260" r:id="rId10"/>
    <p:sldId id="262" r:id="rId11"/>
    <p:sldId id="264" r:id="rId12"/>
    <p:sldId id="263" r:id="rId13"/>
    <p:sldId id="266" r:id="rId14"/>
    <p:sldId id="265" r:id="rId15"/>
    <p:sldId id="272" r:id="rId16"/>
    <p:sldId id="274" r:id="rId17"/>
    <p:sldId id="275" r:id="rId18"/>
    <p:sldId id="317" r:id="rId19"/>
    <p:sldId id="324" r:id="rId20"/>
    <p:sldId id="319" r:id="rId21"/>
    <p:sldId id="31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5E9612-1EAD-8140-8C53-EC7B7F5A7BAC}" type="datetimeFigureOut">
              <a:rPr lang="en-US" smtClean="0"/>
              <a:t>2/8/21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68DB5-3578-EC4D-BD88-359E2EBA9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087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89284-23DF-6F49-B9D3-0B81BD5CE3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9161DA-94C5-0147-B975-D71C099E31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46B5F-C021-554F-9122-154BE2B73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D8FED-C6DC-DF45-8174-19C61C42F3B6}" type="datetimeFigureOut">
              <a:rPr lang="en-US" smtClean="0"/>
              <a:t>2/8/21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180AC-64E6-2341-9352-0FB752B24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4A526-DB1B-7E4F-AF7B-B877FCEAB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8FEEF-C2B4-7340-80CB-47BFA814C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784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214EF-1689-2F45-8330-76AB4ECD8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95FFEF-279B-DB4B-A312-CD1E184CD0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6247EB-FBC7-B84A-8DFA-40A4C7C65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D8FED-C6DC-DF45-8174-19C61C42F3B6}" type="datetimeFigureOut">
              <a:rPr lang="en-US" smtClean="0"/>
              <a:t>2/8/21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A4B46-9055-D64F-9EB7-A2AD2A178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0DE69-AED5-7F4D-815F-3A54BD567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8FEEF-C2B4-7340-80CB-47BFA814C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97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7F6A69-2D1B-1648-935B-F75027406A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070183-4D11-DD48-9B98-972B64ECFF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97D98-22F4-B149-BD67-56B0D2FFD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D8FED-C6DC-DF45-8174-19C61C42F3B6}" type="datetimeFigureOut">
              <a:rPr lang="en-US" smtClean="0"/>
              <a:t>2/8/21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B29E7E-5113-0E47-8FFB-8CFD60C87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27889-8454-5144-A67F-41AC46BE4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8FEEF-C2B4-7340-80CB-47BFA814C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581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5F1A4-1E66-5844-891C-12FA0B82B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D2C44-6129-9242-B4DF-F4FE11C61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78884-28C3-F043-ABA6-1A2314FE2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D8FED-C6DC-DF45-8174-19C61C42F3B6}" type="datetimeFigureOut">
              <a:rPr lang="en-US" smtClean="0"/>
              <a:t>2/8/21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DD9B4-C580-1E4B-9281-ADCE082C3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A3B4AF-1381-CD43-A00B-5E93F31F2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8FEEF-C2B4-7340-80CB-47BFA814C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068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4498A-CAD7-7E4A-A207-5D8A6738B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DC84A8-CBC3-3B41-ACD7-78BD614EA5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29452-38B1-C34A-A7EE-87FDB96FA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D8FED-C6DC-DF45-8174-19C61C42F3B6}" type="datetimeFigureOut">
              <a:rPr lang="en-US" smtClean="0"/>
              <a:t>2/8/21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71B62B-DA68-734F-AAB1-77CE67BD4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28B096-6001-044F-BB55-D87B496D2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8FEEF-C2B4-7340-80CB-47BFA814C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067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EA3C8-E574-1247-953F-F4DC055C0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BD146-69F5-6E4F-A35D-C481D94359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616379-ED51-0243-9159-21360EC12C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317CA-2D3C-D94D-99CF-0FBF91682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D8FED-C6DC-DF45-8174-19C61C42F3B6}" type="datetimeFigureOut">
              <a:rPr lang="en-US" smtClean="0"/>
              <a:t>2/8/21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9A19C8-5F47-774B-8DEC-8E9C6AD9D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38AAF1-E774-BB48-96A0-9B223E670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8FEEF-C2B4-7340-80CB-47BFA814C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299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753FE-B5EF-D04A-B157-2B14429C4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4B317D-0C85-D949-B67E-17C8B3A05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AA3106-2B93-FA47-871D-EFC36E3BCA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08EEC8-ECD6-A543-981F-325E116B0F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21CA11-D060-C243-939A-BC4E461344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E88BE0-CFCE-4B4D-842A-C5CA39691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D8FED-C6DC-DF45-8174-19C61C42F3B6}" type="datetimeFigureOut">
              <a:rPr lang="en-US" smtClean="0"/>
              <a:t>2/8/21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CC295D-8E50-874B-A3B6-6724AACE3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3A104E-B632-5B4A-9B49-50CCC4DC9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8FEEF-C2B4-7340-80CB-47BFA814C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097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A42D9-0367-E349-94FC-8A0A78945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D20D89-2D3A-5F4D-8154-743EB4443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D8FED-C6DC-DF45-8174-19C61C42F3B6}" type="datetimeFigureOut">
              <a:rPr lang="en-US" smtClean="0"/>
              <a:t>2/8/21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FC460C-A56D-DF48-B6E0-AF00C5B64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D8AA0D-BA9D-BB44-B87E-B8D81975F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8FEEF-C2B4-7340-80CB-47BFA814C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554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7F8E1A-C73B-3240-8ADC-E72900E88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D8FED-C6DC-DF45-8174-19C61C42F3B6}" type="datetimeFigureOut">
              <a:rPr lang="en-US" smtClean="0"/>
              <a:t>2/8/21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9A8D96-E186-7945-A0E4-4F2290815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469A37-F41D-5B45-87D9-978F6DA65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8FEEF-C2B4-7340-80CB-47BFA814C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0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3B1B7-5323-764B-8E56-6288D17AF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4C11D-C5F4-9542-B3A1-D538EDAB0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42EC24-738C-8C4A-97CC-15D45D3278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C0D770-F2A4-4E40-88F7-1C42FB1E0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D8FED-C6DC-DF45-8174-19C61C42F3B6}" type="datetimeFigureOut">
              <a:rPr lang="en-US" smtClean="0"/>
              <a:t>2/8/21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77730C-8CF5-0148-8CF4-0CAA4E36E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94984D-0823-244F-A2C4-14DC622C3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8FEEF-C2B4-7340-80CB-47BFA814C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918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3ED26-3BC5-0C42-87B7-906698E0C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049F05-2D79-904B-B87F-A65CC8010B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5216E7-FEFE-2342-9304-05DFAC008A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8D1E50-1352-554B-A279-C26C61D62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D8FED-C6DC-DF45-8174-19C61C42F3B6}" type="datetimeFigureOut">
              <a:rPr lang="en-US" smtClean="0"/>
              <a:t>2/8/21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815EBF-A745-B046-BDE2-40F695D75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59EDB8-099B-AE41-92B3-4920E5BE1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8FEEF-C2B4-7340-80CB-47BFA814C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093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BD1138-8BCC-5A4C-AB8E-E26D265B4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D08BE-7F0F-C642-B99A-9C7112DA1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FD082-4F8C-D345-BB5C-FCBE86CE1C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D8FED-C6DC-DF45-8174-19C61C42F3B6}" type="datetimeFigureOut">
              <a:rPr lang="en-US" smtClean="0"/>
              <a:t>2/8/21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C6E7D5-5DFA-E745-AA5D-E5B67B45F3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EF05E-2E39-7D46-9890-0E6B0D927C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8FEEF-C2B4-7340-80CB-47BFA814C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948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F1D2C-1625-EC4C-8C04-1C12A6766F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Applied ML Tips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6894E5-DA02-D04D-A1D2-87B4765311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CS3300 </a:t>
            </a:r>
            <a:r>
              <a:rPr lang="en-US"/>
              <a:t>Data Science</a:t>
            </a:r>
          </a:p>
        </p:txBody>
      </p:sp>
    </p:spTree>
    <p:extLst>
      <p:ext uri="{BB962C8B-B14F-4D97-AF65-F5344CB8AC3E}">
        <p14:creationId xmlns:p14="http://schemas.microsoft.com/office/powerpoint/2010/main" val="979905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0FB239-2B94-0648-98CD-B2FBFDB77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Estimates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22B82-EB7F-4D49-B3F6-73987601615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Logistic Regression:</a:t>
            </a:r>
          </a:p>
          <a:p>
            <a:pPr lvl="1"/>
            <a:r>
              <a:rPr lang="en-US" dirty="0"/>
              <a:t>Accurate probability estimates</a:t>
            </a:r>
          </a:p>
          <a:p>
            <a:r>
              <a:rPr lang="en-US" dirty="0"/>
              <a:t>Random Forests:</a:t>
            </a:r>
          </a:p>
          <a:p>
            <a:pPr lvl="1"/>
            <a:r>
              <a:rPr lang="en-US" dirty="0"/>
              <a:t>estimate probabilities from training entries at leaf</a:t>
            </a:r>
          </a:p>
          <a:p>
            <a:pPr lvl="1"/>
            <a:r>
              <a:rPr lang="en-US" dirty="0"/>
              <a:t>Not very accurate</a:t>
            </a:r>
          </a:p>
          <a:p>
            <a:r>
              <a:rPr lang="en-US" dirty="0"/>
              <a:t>SVMs:</a:t>
            </a:r>
          </a:p>
          <a:p>
            <a:pPr lvl="1"/>
            <a:r>
              <a:rPr lang="en-US" dirty="0"/>
              <a:t>Uses a computationally expensive cross-fold validation approach to estimate probabilities</a:t>
            </a:r>
          </a:p>
          <a:p>
            <a:pPr lvl="1"/>
            <a:r>
              <a:rPr lang="en-US" dirty="0"/>
              <a:t>Not very accurate</a:t>
            </a:r>
          </a:p>
          <a:p>
            <a:r>
              <a:rPr lang="en-US" dirty="0"/>
              <a:t>Naïve Bayes:</a:t>
            </a:r>
          </a:p>
          <a:p>
            <a:pPr lvl="1"/>
            <a:r>
              <a:rPr lang="en-US" dirty="0"/>
              <a:t>Although it can estimate probabilities, it's not very accurate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83C1E9E-DA8E-AC4F-92E2-EBF00B3F670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986"/>
          <a:stretch/>
        </p:blipFill>
        <p:spPr bwMode="auto">
          <a:xfrm>
            <a:off x="6172199" y="2210355"/>
            <a:ext cx="5181599" cy="3420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5655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51EBD-F41A-2448-8D89-D70F51187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Scale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DCD60-8BAD-904C-B3E2-D44DCBAA2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Companies with many users such as Facebook and Twitter are some of the biggest adopters of machine learning</a:t>
            </a:r>
          </a:p>
          <a:p>
            <a:r>
              <a:rPr lang="en-US" dirty="0"/>
              <a:t>These platforms have millions of users and may have billions of records in their data sets</a:t>
            </a:r>
          </a:p>
          <a:p>
            <a:r>
              <a:rPr lang="en-US" dirty="0"/>
              <a:t>Computational complexity of training algorithms matters at large scale</a:t>
            </a:r>
          </a:p>
          <a:p>
            <a:r>
              <a:rPr lang="en-US" dirty="0"/>
              <a:t>Longer run times -&gt; higher costs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214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0D235-678F-E442-B268-EE9182C9C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5C910-D9C5-3744-882C-2FCCBCDD501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Logistic Regression (with SGD): O(n p e) for e epochs</a:t>
            </a:r>
          </a:p>
          <a:p>
            <a:r>
              <a:rPr lang="en-US" dirty="0"/>
              <a:t>Random Forests: O(n</a:t>
            </a:r>
            <a:r>
              <a:rPr lang="en-US" baseline="30000" dirty="0"/>
              <a:t>2</a:t>
            </a:r>
            <a:r>
              <a:rPr lang="en-US" dirty="0"/>
              <a:t> log(n) p)</a:t>
            </a:r>
          </a:p>
          <a:p>
            <a:r>
              <a:rPr lang="en-US" dirty="0"/>
              <a:t>SVMs: O(n</a:t>
            </a:r>
            <a:r>
              <a:rPr lang="en-US" baseline="30000" dirty="0"/>
              <a:t>2</a:t>
            </a:r>
            <a:r>
              <a:rPr lang="en-US" dirty="0"/>
              <a:t> p) to O(n</a:t>
            </a:r>
            <a:r>
              <a:rPr lang="en-US" baseline="30000" dirty="0"/>
              <a:t>3</a:t>
            </a:r>
            <a:r>
              <a:rPr lang="en-US" dirty="0"/>
              <a:t> p)</a:t>
            </a:r>
          </a:p>
          <a:p>
            <a:r>
              <a:rPr lang="en-US" dirty="0"/>
              <a:t>Training logistic regression models is much faster than training Random Forest or SVM models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2268E7D7-E2BB-514F-95A3-03EF955B16C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60757" y="1825625"/>
            <a:ext cx="5931243" cy="3657600"/>
          </a:xfrm>
        </p:spPr>
      </p:pic>
    </p:spTree>
    <p:extLst>
      <p:ext uri="{BB962C8B-B14F-4D97-AF65-F5344CB8AC3E}">
        <p14:creationId xmlns:p14="http://schemas.microsoft.com/office/powerpoint/2010/main" val="113573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2D0BB-C563-1742-B816-0A5D071FC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Dimensional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BF64D-ABEA-C240-9B8F-6E2A45298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problems (e.g., those involving text data) involve feature matrices with hundreds of thousands to millions of features</a:t>
            </a:r>
          </a:p>
          <a:p>
            <a:r>
              <a:rPr lang="en-US" dirty="0"/>
              <a:t>The number of features used by a decision tree or Random Forest is limited to the height of tree</a:t>
            </a:r>
          </a:p>
          <a:p>
            <a:pPr lvl="1"/>
            <a:r>
              <a:rPr lang="en-US" dirty="0"/>
              <a:t>Can lead to poor performance on the testing set or real data</a:t>
            </a:r>
          </a:p>
          <a:p>
            <a:r>
              <a:rPr lang="en-US" dirty="0"/>
              <a:t>Linear models can use more of the features</a:t>
            </a:r>
          </a:p>
          <a:p>
            <a:pPr lvl="1"/>
            <a:r>
              <a:rPr lang="en-US" dirty="0"/>
              <a:t>Leads to better performance on the testing set and real data</a:t>
            </a:r>
          </a:p>
        </p:txBody>
      </p:sp>
    </p:spTree>
    <p:extLst>
      <p:ext uri="{BB962C8B-B14F-4D97-AF65-F5344CB8AC3E}">
        <p14:creationId xmlns:p14="http://schemas.microsoft.com/office/powerpoint/2010/main" val="4128147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0289B-0433-EF40-8AFD-4A0A9EC4B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Dimensional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1D284-7FB7-6C4E-9A77-32DEB79F1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Sparsity in high dimensional data sets can help with training and prediction times</a:t>
            </a:r>
          </a:p>
          <a:p>
            <a:r>
              <a:rPr lang="en-US" dirty="0"/>
              <a:t>In linear models like SVMs and Logistic Regression</a:t>
            </a:r>
          </a:p>
          <a:p>
            <a:pPr lvl="1"/>
            <a:r>
              <a:rPr lang="en-US" dirty="0"/>
              <a:t>linear algebra operations are only calculated for non-zero entries</a:t>
            </a:r>
          </a:p>
          <a:p>
            <a:pPr lvl="1"/>
            <a:r>
              <a:rPr lang="en-US" dirty="0"/>
              <a:t>reducing run time</a:t>
            </a:r>
          </a:p>
          <a:p>
            <a:r>
              <a:rPr lang="en-US" dirty="0"/>
              <a:t>Random Forests are not optimized for sparse data</a:t>
            </a:r>
          </a:p>
        </p:txBody>
      </p:sp>
    </p:spTree>
    <p:extLst>
      <p:ext uri="{BB962C8B-B14F-4D97-AF65-F5344CB8AC3E}">
        <p14:creationId xmlns:p14="http://schemas.microsoft.com/office/powerpoint/2010/main" val="896682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A7DA3-8E73-5042-B4D0-3C7BC7A35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 Models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48CE69-878D-774F-8EC2-7D64DAAB49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3066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F5F7E-E1CF-2345-8845-B340DF197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Improve Model Accuracy?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48A2B-5E2B-4A44-AC18-7F8724BCA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of all, how accurate is an "accurate" model?</a:t>
            </a:r>
          </a:p>
          <a:p>
            <a:pPr lvl="1"/>
            <a:r>
              <a:rPr lang="en-US" dirty="0"/>
              <a:t>For many applications, a "good model" will have 85-95% accuracy</a:t>
            </a:r>
          </a:p>
          <a:p>
            <a:r>
              <a:rPr lang="en-US" dirty="0"/>
              <a:t>It depends on your application</a:t>
            </a:r>
          </a:p>
          <a:p>
            <a:pPr lvl="1"/>
            <a:r>
              <a:rPr lang="en-US" dirty="0"/>
              <a:t>E.g., in online advertising, errors in probabilities lead to:</a:t>
            </a:r>
          </a:p>
          <a:p>
            <a:pPr lvl="1"/>
            <a:r>
              <a:rPr lang="en-US" dirty="0"/>
              <a:t>Bidding and therefore spending more than you need to win the auction</a:t>
            </a:r>
          </a:p>
          <a:p>
            <a:pPr lvl="1"/>
            <a:r>
              <a:rPr lang="en-US" dirty="0"/>
              <a:t>Under-estimating bids and losing opportunities to show ads</a:t>
            </a:r>
          </a:p>
          <a:p>
            <a:r>
              <a:rPr lang="en-US" dirty="0"/>
              <a:t>It's important to understand how the model predictions will be use and how they relate to business processes</a:t>
            </a:r>
          </a:p>
        </p:txBody>
      </p:sp>
    </p:spTree>
    <p:extLst>
      <p:ext uri="{BB962C8B-B14F-4D97-AF65-F5344CB8AC3E}">
        <p14:creationId xmlns:p14="http://schemas.microsoft.com/office/powerpoint/2010/main" val="2690419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3D911-B7E6-4D45-B169-D5C723CEC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Improve Model Accuracy?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1B620-D272-7A4A-B077-2509594547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543097" cy="4351338"/>
          </a:xfrm>
        </p:spPr>
        <p:txBody>
          <a:bodyPr/>
          <a:lstStyle/>
          <a:p>
            <a:r>
              <a:rPr lang="en-US" dirty="0"/>
              <a:t>Try different models</a:t>
            </a:r>
          </a:p>
          <a:p>
            <a:r>
              <a:rPr lang="en-US" dirty="0"/>
              <a:t>Collect more records</a:t>
            </a:r>
          </a:p>
          <a:p>
            <a:r>
              <a:rPr lang="en-US" dirty="0"/>
              <a:t>Identify new types of data to collect</a:t>
            </a:r>
          </a:p>
          <a:p>
            <a:endParaRPr lang="en-US" dirty="0"/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3951F734-3264-C548-83B4-4C0BB5FC512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4285" y="1690688"/>
            <a:ext cx="5659515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83104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CCA98-0CDD-614E-8A5C-2B378EF8AF1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578224"/>
            <a:ext cx="10515600" cy="5849470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Monaco" pitchFamily="2" charset="77"/>
              </a:rPr>
              <a:t>From </a:t>
            </a:r>
            <a:r>
              <a:rPr lang="en-US" sz="1800" b="1" dirty="0" err="1">
                <a:latin typeface="Monaco" pitchFamily="2" charset="77"/>
              </a:rPr>
              <a:t>xlvwscs@net.il</a:t>
            </a:r>
            <a:r>
              <a:rPr lang="en-US" sz="1800" b="1" dirty="0">
                <a:latin typeface="Monaco" pitchFamily="2" charset="77"/>
              </a:rPr>
              <a:t>  Wed Apr 11 21:18:50 2007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Monaco" pitchFamily="2" charset="77"/>
              </a:rPr>
              <a:t>Return-Path: xlvwscs@net.il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Monaco" pitchFamily="2" charset="77"/>
              </a:rPr>
              <a:t>Received: from DSL217-132-183-148.bb.netvision.net.il (89-139-22-235.bb.netvision.net.il [89.139.22.235])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Monaco" pitchFamily="2" charset="77"/>
              </a:rPr>
              <a:t>    by </a:t>
            </a:r>
            <a:r>
              <a:rPr lang="en-US" sz="1800" b="1" dirty="0" err="1">
                <a:latin typeface="Monaco" pitchFamily="2" charset="77"/>
              </a:rPr>
              <a:t>speedy.uwaterloo.ca</a:t>
            </a:r>
            <a:r>
              <a:rPr lang="en-US" sz="1800" b="1" dirty="0">
                <a:latin typeface="Monaco" pitchFamily="2" charset="77"/>
              </a:rPr>
              <a:t> (8.12.8/8.12.5) with ESMTP id l3C1Im0I024199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Monaco" pitchFamily="2" charset="77"/>
              </a:rPr>
              <a:t>    for &lt;</a:t>
            </a:r>
            <a:r>
              <a:rPr lang="en-US" sz="1800" b="1" dirty="0" err="1">
                <a:latin typeface="Monaco" pitchFamily="2" charset="77"/>
              </a:rPr>
              <a:t>gnitpick@speedy.uwaterloo.ca</a:t>
            </a:r>
            <a:r>
              <a:rPr lang="en-US" sz="1800" b="1" dirty="0">
                <a:latin typeface="Monaco" pitchFamily="2" charset="77"/>
              </a:rPr>
              <a:t>&gt;; Wed, 11 Apr 2007 21:18:49 -0400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Monaco" pitchFamily="2" charset="77"/>
              </a:rPr>
              <a:t>From: "repairs" xlvwscs@net.il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Monaco" pitchFamily="2" charset="77"/>
              </a:rPr>
              <a:t>To: gnitpick@speedy.uwaterloo.ca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Monaco" pitchFamily="2" charset="77"/>
              </a:rPr>
              <a:t>Subject: Secure Web-Form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Monaco" pitchFamily="2" charset="77"/>
              </a:rPr>
              <a:t>Date:     Thu, 12 Apr 2007 04:18:33 -0300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Monaco" pitchFamily="2" charset="77"/>
              </a:rPr>
              <a:t>MIME-Version: 1.0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Monaco" pitchFamily="2" charset="77"/>
              </a:rPr>
              <a:t>Content-Type: multipart/related;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Monaco" pitchFamily="2" charset="77"/>
              </a:rPr>
              <a:t>    boundary="----=_NextPart_000_0004_01C77CB9.A20DDD00"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Monaco" pitchFamily="2" charset="77"/>
              </a:rPr>
              <a:t>X-Mailer: Microsoft Office Outlook, Build 11.0.5510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Monaco" pitchFamily="2" charset="77"/>
              </a:rPr>
              <a:t>Thread-Index: Acd8uaINCus5OCPWRZ2d2pVdMAveNQ==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Monaco" pitchFamily="2" charset="77"/>
              </a:rPr>
              <a:t>X-</a:t>
            </a:r>
            <a:r>
              <a:rPr lang="en-US" sz="1800" b="1" dirty="0" err="1">
                <a:latin typeface="Monaco" pitchFamily="2" charset="77"/>
              </a:rPr>
              <a:t>MimeOLE</a:t>
            </a:r>
            <a:r>
              <a:rPr lang="en-US" sz="1800" b="1" dirty="0">
                <a:latin typeface="Monaco" pitchFamily="2" charset="77"/>
              </a:rPr>
              <a:t>: Produced By Microsoft </a:t>
            </a:r>
            <a:r>
              <a:rPr lang="en-US" sz="1800" b="1" dirty="0" err="1">
                <a:latin typeface="Monaco" pitchFamily="2" charset="77"/>
              </a:rPr>
              <a:t>MimeOLE</a:t>
            </a:r>
            <a:r>
              <a:rPr lang="en-US" sz="1800" b="1" dirty="0">
                <a:latin typeface="Monaco" pitchFamily="2" charset="77"/>
              </a:rPr>
              <a:t> V6.00.2900.2869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Monaco" pitchFamily="2" charset="77"/>
              </a:rPr>
              <a:t>Message-Id: &lt;FC6B2A13C68B036.F7152FB58C@net.il&gt;</a:t>
            </a:r>
          </a:p>
        </p:txBody>
      </p:sp>
    </p:spTree>
    <p:extLst>
      <p:ext uri="{BB962C8B-B14F-4D97-AF65-F5344CB8AC3E}">
        <p14:creationId xmlns:p14="http://schemas.microsoft.com/office/powerpoint/2010/main" val="23489285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CCA98-0CDD-614E-8A5C-2B378EF8AF1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578224"/>
            <a:ext cx="10515600" cy="5849470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b="1" dirty="0">
              <a:latin typeface="Monaco" pitchFamily="2" charset="77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b="1" dirty="0">
              <a:latin typeface="Monaco" pitchFamily="2" charset="77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b="1" dirty="0">
              <a:latin typeface="Monaco" pitchFamily="2" charset="77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b="1" dirty="0">
              <a:latin typeface="Monaco" pitchFamily="2" charset="77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b="1" dirty="0">
              <a:latin typeface="Monaco" pitchFamily="2" charset="77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Monaco" pitchFamily="2" charset="77"/>
              </a:rPr>
              <a:t>From: "repairs" xlvwscs@net.il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b="1" dirty="0">
              <a:latin typeface="Monaco" pitchFamily="2" charset="77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b="1" dirty="0">
              <a:latin typeface="Monaco" pitchFamily="2" charset="77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b="1" dirty="0">
              <a:latin typeface="Monaco" pitchFamily="2" charset="77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b="1" dirty="0">
              <a:latin typeface="Monaco" pitchFamily="2" charset="77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b="1" dirty="0">
              <a:latin typeface="Monaco" pitchFamily="2" charset="77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b="1" dirty="0">
              <a:latin typeface="Monaco" pitchFamily="2" charset="77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Monaco" pitchFamily="2" charset="77"/>
              </a:rPr>
              <a:t>X-Mailer: Microsoft Office Outlook, Build 11.0.5510</a:t>
            </a:r>
          </a:p>
        </p:txBody>
      </p:sp>
    </p:spTree>
    <p:extLst>
      <p:ext uri="{BB962C8B-B14F-4D97-AF65-F5344CB8AC3E}">
        <p14:creationId xmlns:p14="http://schemas.microsoft.com/office/powerpoint/2010/main" val="954834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8D53902-6DE4-394E-BF55-B01B1C30F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 To ML Models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22787D-8C85-9346-AA80-CEEEC35198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AE875D-094C-1F4F-9BBE-576C2F88039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  <a:p>
            <a:r>
              <a:rPr lang="en-US" dirty="0"/>
              <a:t>SVMs</a:t>
            </a:r>
          </a:p>
          <a:p>
            <a:r>
              <a:rPr lang="en-US" dirty="0"/>
              <a:t>Random Forests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A08109-9DC5-5A43-9798-582734F867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1CD18A7-6FFD-984E-A1B1-D6DE910E4F1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  <a:p>
            <a:r>
              <a:rPr lang="en-US" dirty="0"/>
              <a:t>SVMs</a:t>
            </a:r>
          </a:p>
          <a:p>
            <a:r>
              <a:rPr lang="en-US" dirty="0"/>
              <a:t>Random Forests</a:t>
            </a:r>
          </a:p>
        </p:txBody>
      </p:sp>
    </p:spTree>
    <p:extLst>
      <p:ext uri="{BB962C8B-B14F-4D97-AF65-F5344CB8AC3E}">
        <p14:creationId xmlns:p14="http://schemas.microsoft.com/office/powerpoint/2010/main" val="1461272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CE599-7C60-D542-BB9E-4E1347E648F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618565"/>
            <a:ext cx="10515600" cy="55583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Overpass" panose="020B0503020203020203" pitchFamily="34" charset="0"/>
              </a:rPr>
              <a:t>Domains</a:t>
            </a:r>
          </a:p>
          <a:p>
            <a:pPr marL="0" indent="0">
              <a:buNone/>
            </a:pPr>
            <a:endParaRPr lang="en-US" sz="1400" b="1" dirty="0">
              <a:latin typeface="Monaco" pitchFamily="2" charset="77"/>
            </a:endParaRPr>
          </a:p>
          <a:p>
            <a:pPr marL="457200" lvl="1" indent="0">
              <a:buNone/>
            </a:pPr>
            <a:r>
              <a:rPr lang="en-US" b="1" dirty="0" err="1">
                <a:latin typeface="Monaco" pitchFamily="2" charset="77"/>
              </a:rPr>
              <a:t>net.il</a:t>
            </a:r>
            <a:r>
              <a:rPr lang="en-US" b="1" dirty="0">
                <a:latin typeface="Monaco" pitchFamily="2" charset="77"/>
              </a:rPr>
              <a:t> =&gt; { </a:t>
            </a:r>
            <a:r>
              <a:rPr lang="en-US" b="1" dirty="0" err="1">
                <a:latin typeface="Monaco" pitchFamily="2" charset="77"/>
              </a:rPr>
              <a:t>net.il</a:t>
            </a:r>
            <a:r>
              <a:rPr lang="en-US" b="1" dirty="0">
                <a:latin typeface="Monaco" pitchFamily="2" charset="77"/>
              </a:rPr>
              <a:t>, </a:t>
            </a:r>
            <a:r>
              <a:rPr lang="en-US" b="1" dirty="0" err="1">
                <a:latin typeface="Monaco" pitchFamily="2" charset="77"/>
              </a:rPr>
              <a:t>il</a:t>
            </a:r>
            <a:r>
              <a:rPr lang="en-US" b="1" dirty="0">
                <a:latin typeface="Monaco" pitchFamily="2" charset="77"/>
              </a:rPr>
              <a:t> }</a:t>
            </a:r>
          </a:p>
          <a:p>
            <a:pPr marL="457200" lvl="1" indent="0">
              <a:buNone/>
            </a:pPr>
            <a:r>
              <a:rPr lang="en-US" b="1" dirty="0" err="1">
                <a:latin typeface="Monaco" pitchFamily="2" charset="77"/>
              </a:rPr>
              <a:t>amazon.co.uk</a:t>
            </a:r>
            <a:r>
              <a:rPr lang="en-US" b="1" dirty="0">
                <a:latin typeface="Monaco" pitchFamily="2" charset="77"/>
              </a:rPr>
              <a:t> =&gt; { </a:t>
            </a:r>
            <a:r>
              <a:rPr lang="en-US" b="1" dirty="0" err="1">
                <a:latin typeface="Monaco" pitchFamily="2" charset="77"/>
              </a:rPr>
              <a:t>amazon.co.uk</a:t>
            </a:r>
            <a:r>
              <a:rPr lang="en-US" b="1" dirty="0">
                <a:latin typeface="Monaco" pitchFamily="2" charset="77"/>
              </a:rPr>
              <a:t>, </a:t>
            </a:r>
            <a:r>
              <a:rPr lang="en-US" b="1" dirty="0" err="1">
                <a:latin typeface="Monaco" pitchFamily="2" charset="77"/>
              </a:rPr>
              <a:t>co.uk</a:t>
            </a:r>
            <a:r>
              <a:rPr lang="en-US" b="1" dirty="0">
                <a:latin typeface="Monaco" pitchFamily="2" charset="77"/>
              </a:rPr>
              <a:t>, </a:t>
            </a:r>
            <a:r>
              <a:rPr lang="en-US" b="1" dirty="0" err="1">
                <a:latin typeface="Monaco" pitchFamily="2" charset="77"/>
              </a:rPr>
              <a:t>uk</a:t>
            </a:r>
            <a:r>
              <a:rPr lang="en-US" b="1" dirty="0">
                <a:latin typeface="Monaco" pitchFamily="2" charset="77"/>
              </a:rPr>
              <a:t> }</a:t>
            </a:r>
          </a:p>
          <a:p>
            <a:pPr marL="457200" lvl="1" indent="0">
              <a:buNone/>
            </a:pPr>
            <a:endParaRPr lang="en-US" b="1" dirty="0">
              <a:latin typeface="Monaco" pitchFamily="2" charset="77"/>
            </a:endParaRPr>
          </a:p>
          <a:p>
            <a:pPr marL="0" indent="0">
              <a:buNone/>
            </a:pPr>
            <a:r>
              <a:rPr lang="en-US" b="1" dirty="0">
                <a:latin typeface="Overpass" panose="020B0503020203020203" pitchFamily="34" charset="0"/>
              </a:rPr>
              <a:t>User Agents</a:t>
            </a:r>
          </a:p>
          <a:p>
            <a:pPr marL="0" indent="0">
              <a:buNone/>
            </a:pPr>
            <a:endParaRPr lang="en-US" sz="1400" b="1" dirty="0">
              <a:latin typeface="Monaco" pitchFamily="2" charset="77"/>
            </a:endParaRPr>
          </a:p>
          <a:p>
            <a:pPr marL="457200" lvl="1" indent="0">
              <a:buNone/>
            </a:pPr>
            <a:r>
              <a:rPr lang="en-US" b="1" dirty="0">
                <a:latin typeface="Monaco" pitchFamily="2" charset="77"/>
              </a:rPr>
              <a:t>Microsoft Office Outlook, Build 11.0.5510 =&gt;</a:t>
            </a:r>
          </a:p>
          <a:p>
            <a:pPr marL="457200" lvl="1" indent="0">
              <a:buNone/>
            </a:pPr>
            <a:br>
              <a:rPr lang="en-US" b="1" dirty="0">
                <a:latin typeface="Monaco" pitchFamily="2" charset="77"/>
              </a:rPr>
            </a:br>
            <a:r>
              <a:rPr lang="en-US" b="1" dirty="0">
                <a:latin typeface="Monaco" pitchFamily="2" charset="77"/>
              </a:rPr>
              <a:t>{ </a:t>
            </a:r>
            <a:r>
              <a:rPr lang="en-US" b="1" dirty="0" err="1">
                <a:latin typeface="Monaco" pitchFamily="2" charset="77"/>
              </a:rPr>
              <a:t>microsoft</a:t>
            </a:r>
            <a:r>
              <a:rPr lang="en-US" b="1" dirty="0">
                <a:latin typeface="Monaco" pitchFamily="2" charset="77"/>
              </a:rPr>
              <a:t>, office, outlook, build, 11, 0, 5510 }</a:t>
            </a:r>
          </a:p>
          <a:p>
            <a:pPr marL="457200" lvl="1" indent="0">
              <a:buNone/>
            </a:pPr>
            <a:endParaRPr lang="en-US" b="1" dirty="0">
              <a:latin typeface="Monaco" pitchFamily="2" charset="77"/>
            </a:endParaRPr>
          </a:p>
          <a:p>
            <a:pPr marL="457200" lvl="1" indent="0">
              <a:buNone/>
            </a:pPr>
            <a:r>
              <a:rPr lang="en-US" b="1" dirty="0">
                <a:latin typeface="Monaco" pitchFamily="2" charset="77"/>
              </a:rPr>
              <a:t>Thunderbird 1.5 (Windows/20051201) =&gt;</a:t>
            </a:r>
          </a:p>
          <a:p>
            <a:pPr marL="457200" lvl="1" indent="0">
              <a:buNone/>
            </a:pPr>
            <a:br>
              <a:rPr lang="en-US" b="1" dirty="0">
                <a:latin typeface="Monaco" pitchFamily="2" charset="77"/>
              </a:rPr>
            </a:br>
            <a:r>
              <a:rPr lang="en-US" b="1" dirty="0">
                <a:latin typeface="Monaco" pitchFamily="2" charset="77"/>
              </a:rPr>
              <a:t>{ thunderbird, 1, 5, windows, 20051201 }</a:t>
            </a:r>
          </a:p>
          <a:p>
            <a:pPr lvl="1"/>
            <a:endParaRPr lang="en-US" b="1" dirty="0">
              <a:latin typeface="Monaco" pitchFamily="2" charset="77"/>
            </a:endParaRPr>
          </a:p>
          <a:p>
            <a:endParaRPr lang="en-US" b="1" dirty="0">
              <a:latin typeface="Monac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5179100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3845D36-450D-3B42-B279-2E4128E1C4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162" y="228600"/>
            <a:ext cx="10379675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74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8D53902-6DE4-394E-BF55-B01B1C30F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 To ML Models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22787D-8C85-9346-AA80-CEEEC35198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AE875D-094C-1F4F-9BBE-576C2F88039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  <a:p>
            <a:r>
              <a:rPr lang="en-US" dirty="0"/>
              <a:t>SVMs</a:t>
            </a:r>
          </a:p>
          <a:p>
            <a:r>
              <a:rPr lang="en-US" dirty="0"/>
              <a:t>Random Forests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A08109-9DC5-5A43-9798-582734F867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1CD18A7-6FFD-984E-A1B1-D6DE910E4F1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  <a:p>
            <a:r>
              <a:rPr lang="en-US" dirty="0"/>
              <a:t>SVMs</a:t>
            </a:r>
          </a:p>
          <a:p>
            <a:r>
              <a:rPr lang="en-US" dirty="0"/>
              <a:t>Random Forests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7C5CA4-4FC2-E445-B99F-ABBE39EBB8C6}"/>
              </a:ext>
            </a:extLst>
          </p:cNvPr>
          <p:cNvSpPr txBox="1"/>
          <p:nvPr/>
        </p:nvSpPr>
        <p:spPr>
          <a:xfrm>
            <a:off x="4026138" y="5265683"/>
            <a:ext cx="39428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Noticing any patterns?</a:t>
            </a:r>
          </a:p>
        </p:txBody>
      </p:sp>
    </p:spTree>
    <p:extLst>
      <p:ext uri="{BB962C8B-B14F-4D97-AF65-F5344CB8AC3E}">
        <p14:creationId xmlns:p14="http://schemas.microsoft.com/office/powerpoint/2010/main" val="493356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8D53902-6DE4-394E-BF55-B01B1C30F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choose which model to use?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AE875D-094C-1F4F-9BBE-576C2F88039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  <a:p>
            <a:r>
              <a:rPr lang="en-US" dirty="0"/>
              <a:t>SVMs</a:t>
            </a:r>
          </a:p>
          <a:p>
            <a:r>
              <a:rPr lang="en-US" dirty="0"/>
              <a:t>Random Forests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15AFBFA-B414-8D46-B8F7-7BA6469A25D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66745" y="1715294"/>
            <a:ext cx="7414054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678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A6431-4F3D-5749-A780-06A374DF6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DA390-D216-8141-945D-E3C83EE10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Assuming that:</a:t>
            </a:r>
          </a:p>
          <a:p>
            <a:pPr lvl="1"/>
            <a:r>
              <a:rPr lang="en-US" dirty="0"/>
              <a:t>You have 100's of features, not tens of thousands</a:t>
            </a:r>
          </a:p>
          <a:p>
            <a:pPr lvl="1"/>
            <a:r>
              <a:rPr lang="en-US" dirty="0"/>
              <a:t>You have 10,000's of samples, not millions</a:t>
            </a:r>
          </a:p>
          <a:p>
            <a:pPr lvl="1"/>
            <a:r>
              <a:rPr lang="en-US" dirty="0"/>
              <a:t>You are not worried about overfitting</a:t>
            </a:r>
          </a:p>
          <a:p>
            <a:r>
              <a:rPr lang="en-US" dirty="0"/>
              <a:t>Use a Random Forest</a:t>
            </a:r>
          </a:p>
          <a:p>
            <a:pPr lvl="1"/>
            <a:r>
              <a:rPr lang="en-US" dirty="0"/>
              <a:t>Often the best overall classification accuracy</a:t>
            </a:r>
          </a:p>
          <a:p>
            <a:pPr lvl="1"/>
            <a:r>
              <a:rPr lang="en-US" dirty="0"/>
              <a:t>Interpretable</a:t>
            </a:r>
          </a:p>
          <a:p>
            <a:pPr lvl="1"/>
            <a:r>
              <a:rPr lang="en-US" dirty="0"/>
              <a:t>Does not require a lot of tuning (just use &gt;= 100 trees)</a:t>
            </a:r>
          </a:p>
        </p:txBody>
      </p:sp>
    </p:spTree>
    <p:extLst>
      <p:ext uri="{BB962C8B-B14F-4D97-AF65-F5344CB8AC3E}">
        <p14:creationId xmlns:p14="http://schemas.microsoft.com/office/powerpoint/2010/main" val="389291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BDA97-BE97-1340-8714-34DD078E2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Not to Use a Random Forest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53E3A-B421-8843-832E-B716BB8766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679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2CF77-6CF4-A940-B0A5-DCF826304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Do I Use Deep Learning?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33114-E559-0F4C-8DDA-C77EC98EC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Image Data</a:t>
            </a:r>
          </a:p>
          <a:p>
            <a:pPr lvl="1"/>
            <a:r>
              <a:rPr lang="en-US" dirty="0"/>
              <a:t>Convolutional neural networks</a:t>
            </a:r>
          </a:p>
          <a:p>
            <a:r>
              <a:rPr lang="en-US" dirty="0"/>
              <a:t>Sequence or text data</a:t>
            </a:r>
          </a:p>
          <a:p>
            <a:pPr lvl="1"/>
            <a:r>
              <a:rPr lang="en-US" dirty="0"/>
              <a:t>Recurrent neural networks</a:t>
            </a:r>
          </a:p>
          <a:p>
            <a:pPr lvl="1"/>
            <a:r>
              <a:rPr lang="en-US" dirty="0"/>
              <a:t>Long Short-Term Memory (LSTM) networks</a:t>
            </a:r>
          </a:p>
        </p:txBody>
      </p:sp>
    </p:spTree>
    <p:extLst>
      <p:ext uri="{BB962C8B-B14F-4D97-AF65-F5344CB8AC3E}">
        <p14:creationId xmlns:p14="http://schemas.microsoft.com/office/powerpoint/2010/main" val="3919918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144F8-53F0-D440-ADAC-8FFB9E3D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You Need Probabilities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B24FD1-B33D-E140-AFEA-71ECD385D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most cases, we simply need a categorical output (true / false, residence type, etc.)</a:t>
            </a:r>
          </a:p>
          <a:p>
            <a:r>
              <a:rPr lang="en-US" dirty="0"/>
              <a:t>But in some cases, we want </a:t>
            </a:r>
            <a:r>
              <a:rPr lang="en-US" i="1" dirty="0"/>
              <a:t>probabilities</a:t>
            </a:r>
            <a:r>
              <a:rPr lang="en-US" dirty="0"/>
              <a:t>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p(y = 1 | x) = probability that sample x belongs to class 1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559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144F8-53F0-D440-ADAC-8FFB9E3D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Ad Bidding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B24FD1-B33D-E140-AFEA-71ECD385D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example, in digital advertising, we need to bid in an auction to show a user an ad</a:t>
            </a:r>
          </a:p>
          <a:p>
            <a:r>
              <a:rPr lang="en-US" dirty="0"/>
              <a:t>We a model like so: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bidPrice</a:t>
            </a:r>
            <a:r>
              <a:rPr lang="en-US" dirty="0"/>
              <a:t> = </a:t>
            </a:r>
            <a:r>
              <a:rPr lang="en-US" dirty="0" err="1"/>
              <a:t>expectedValueOfClick</a:t>
            </a:r>
            <a:r>
              <a:rPr lang="en-US" dirty="0"/>
              <a:t> * p(click | x)</a:t>
            </a:r>
            <a:br>
              <a:rPr lang="en-US" dirty="0"/>
            </a:br>
            <a:endParaRPr lang="en-US" dirty="0"/>
          </a:p>
          <a:p>
            <a:r>
              <a:rPr lang="en-US" dirty="0"/>
              <a:t>We needed accurate estimates of the probabilities</a:t>
            </a:r>
          </a:p>
        </p:txBody>
      </p:sp>
    </p:spTree>
    <p:extLst>
      <p:ext uri="{BB962C8B-B14F-4D97-AF65-F5344CB8AC3E}">
        <p14:creationId xmlns:p14="http://schemas.microsoft.com/office/powerpoint/2010/main" val="950416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886</Words>
  <Application>Microsoft Macintosh PowerPoint</Application>
  <PresentationFormat>Widescreen</PresentationFormat>
  <Paragraphs>135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Monaco</vt:lpstr>
      <vt:lpstr>Overpass</vt:lpstr>
      <vt:lpstr>Office Theme</vt:lpstr>
      <vt:lpstr>Applied ML Tips</vt:lpstr>
      <vt:lpstr>Go To ML Models</vt:lpstr>
      <vt:lpstr>Go To ML Models</vt:lpstr>
      <vt:lpstr>How do we choose which model to use?</vt:lpstr>
      <vt:lpstr>Random Forests</vt:lpstr>
      <vt:lpstr>When Not to Use a Random Forest</vt:lpstr>
      <vt:lpstr>When Do I Use Deep Learning?</vt:lpstr>
      <vt:lpstr>When You Need Probabilities</vt:lpstr>
      <vt:lpstr>Example: Ad Bidding</vt:lpstr>
      <vt:lpstr>Probability Estimates</vt:lpstr>
      <vt:lpstr>Web Scale</vt:lpstr>
      <vt:lpstr>Training Time</vt:lpstr>
      <vt:lpstr>High Dimensional Data</vt:lpstr>
      <vt:lpstr>High Dimensional Data</vt:lpstr>
      <vt:lpstr>Improve Models</vt:lpstr>
      <vt:lpstr>How Do We Improve Model Accuracy?</vt:lpstr>
      <vt:lpstr>How Do We Improve Model Accuracy?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Nowling, RJ</dc:creator>
  <cp:lastModifiedBy>Nowling, RJ</cp:lastModifiedBy>
  <cp:revision>32</cp:revision>
  <dcterms:created xsi:type="dcterms:W3CDTF">2021-02-07T01:19:18Z</dcterms:created>
  <dcterms:modified xsi:type="dcterms:W3CDTF">2021-02-08T15:20:46Z</dcterms:modified>
</cp:coreProperties>
</file>