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17" r:id="rId3"/>
    <p:sldId id="257" r:id="rId4"/>
    <p:sldId id="515" r:id="rId5"/>
    <p:sldId id="290" r:id="rId6"/>
    <p:sldId id="513" r:id="rId7"/>
    <p:sldId id="514" r:id="rId8"/>
    <p:sldId id="516" r:id="rId9"/>
    <p:sldId id="298" r:id="rId10"/>
    <p:sldId id="300" r:id="rId11"/>
    <p:sldId id="308" r:id="rId12"/>
    <p:sldId id="328" r:id="rId13"/>
    <p:sldId id="332" r:id="rId14"/>
    <p:sldId id="329" r:id="rId15"/>
    <p:sldId id="334" r:id="rId16"/>
    <p:sldId id="335" r:id="rId17"/>
    <p:sldId id="336" r:id="rId18"/>
    <p:sldId id="509" r:id="rId19"/>
    <p:sldId id="369" r:id="rId20"/>
    <p:sldId id="373" r:id="rId21"/>
    <p:sldId id="508" r:id="rId22"/>
    <p:sldId id="302" r:id="rId23"/>
    <p:sldId id="304" r:id="rId24"/>
    <p:sldId id="506" r:id="rId25"/>
    <p:sldId id="402" r:id="rId26"/>
    <p:sldId id="510" r:id="rId27"/>
    <p:sldId id="273" r:id="rId28"/>
    <p:sldId id="511" r:id="rId29"/>
    <p:sldId id="393" r:id="rId30"/>
    <p:sldId id="417" r:id="rId31"/>
    <p:sldId id="512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Karyotype map from Maria – "</a:t>
            </a:r>
            <a:r>
              <a:rPr lang="en-US" dirty="0" err="1"/>
              <a:t>gambiae</a:t>
            </a:r>
            <a:r>
              <a:rPr lang="en-US" dirty="0"/>
              <a:t> karyotype map"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4CDC-A91F-4846-90AD-CEFCB2930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reduced recombination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4CDC-A91F-4846-90AD-CEFCB2930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eNEUTn9Atg&amp;t=44s" TargetMode="External"/><Relationship Id="rId2" Type="http://schemas.openxmlformats.org/officeDocument/2006/relationships/hyperlink" Target="https://www.youtube.com/watch?v=gFcp2Xpd29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ldingathome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/>
              <a:t>RJ Nowling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B01B-D447-4F58-BC3D-DBB4CEB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Advertising Infrastructure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DF9A-9633-4D4D-A87A-9F555C9A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an online advertising platform</a:t>
            </a:r>
          </a:p>
          <a:p>
            <a:r>
              <a:rPr lang="en-US" dirty="0"/>
              <a:t>A uses user data (e.g., web pages viewed) from your web site to determine which ads to show users and how much to pay for those ads</a:t>
            </a:r>
          </a:p>
          <a:p>
            <a:r>
              <a:rPr lang="en-US" dirty="0"/>
              <a:t>One part of A’s system is a recommendation system – used to generate candidate ads for a user which are refined by another system further down the pipeline</a:t>
            </a:r>
          </a:p>
          <a:p>
            <a:r>
              <a:rPr lang="en-US" dirty="0"/>
              <a:t>Recommendations generated for 1 billion cookies per day by a batch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4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Advertising Infrastructure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"why am I getting a paged in the middle of the night saying that our machine learning pipeline hasn't finished running?"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(More profanities in real life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9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807"/>
            <a:ext cx="10515600" cy="3636974"/>
          </a:xfrm>
        </p:spPr>
      </p:pic>
    </p:spTree>
    <p:extLst>
      <p:ext uri="{BB962C8B-B14F-4D97-AF65-F5344CB8AC3E}">
        <p14:creationId xmlns:p14="http://schemas.microsoft.com/office/powerpoint/2010/main" val="175414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monitor pipeline completion times</a:t>
            </a:r>
          </a:p>
          <a:p>
            <a:r>
              <a:rPr lang="en-US" dirty="0"/>
              <a:t>Pipeline run times started going up</a:t>
            </a:r>
          </a:p>
          <a:p>
            <a:r>
              <a:rPr lang="en-US" dirty="0"/>
              <a:t>Potential they won't complete in desired period</a:t>
            </a:r>
          </a:p>
          <a:p>
            <a:r>
              <a:rPr lang="en-US" dirty="0"/>
              <a:t>More data -&gt; longer run time</a:t>
            </a:r>
          </a:p>
          <a:p>
            <a:r>
              <a:rPr lang="en-US" dirty="0"/>
              <a:t>More data -&gt; higher infrastructure costs (e.g., more EC2 instances and higher S3 storage costs)</a:t>
            </a:r>
          </a:p>
        </p:txBody>
      </p:sp>
    </p:spTree>
    <p:extLst>
      <p:ext uri="{BB962C8B-B14F-4D97-AF65-F5344CB8AC3E}">
        <p14:creationId xmlns:p14="http://schemas.microsoft.com/office/powerpoint/2010/main" val="199270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inject code into their web site to allow A to track visitors' page views</a:t>
            </a:r>
          </a:p>
          <a:p>
            <a:r>
              <a:rPr lang="en-US" dirty="0"/>
              <a:t>Record every ad impression and 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Data Size Over Last 120 Days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442169"/>
            <a:ext cx="6632448" cy="4974336"/>
          </a:xfrm>
        </p:spPr>
      </p:pic>
    </p:spTree>
    <p:extLst>
      <p:ext uri="{BB962C8B-B14F-4D97-AF65-F5344CB8AC3E}">
        <p14:creationId xmlns:p14="http://schemas.microsoft.com/office/powerpoint/2010/main" val="12859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Size Distributions by Shard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685798"/>
            <a:ext cx="6629400" cy="4419600"/>
          </a:xfrm>
        </p:spPr>
      </p:pic>
    </p:spTree>
    <p:extLst>
      <p:ext uri="{BB962C8B-B14F-4D97-AF65-F5344CB8AC3E}">
        <p14:creationId xmlns:p14="http://schemas.microsoft.com/office/powerpoint/2010/main" val="58107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of Chosen Shards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630056"/>
            <a:ext cx="6629400" cy="4419600"/>
          </a:xfrm>
        </p:spPr>
      </p:pic>
    </p:spTree>
    <p:extLst>
      <p:ext uri="{BB962C8B-B14F-4D97-AF65-F5344CB8AC3E}">
        <p14:creationId xmlns:p14="http://schemas.microsoft.com/office/powerpoint/2010/main" val="124031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data during data model transition</a:t>
            </a:r>
          </a:p>
          <a:p>
            <a:pPr lvl="1"/>
            <a:r>
              <a:rPr lang="en-US" dirty="0"/>
              <a:t>Wait until transition is complete</a:t>
            </a:r>
          </a:p>
          <a:p>
            <a:r>
              <a:rPr lang="en-US" dirty="0"/>
              <a:t>Mobile advertiser data</a:t>
            </a:r>
          </a:p>
          <a:p>
            <a:pPr lvl="1"/>
            <a:r>
              <a:rPr lang="en-US" dirty="0"/>
              <a:t>Filter out data</a:t>
            </a:r>
          </a:p>
          <a:p>
            <a:r>
              <a:rPr lang="en-US" dirty="0"/>
              <a:t>Highly-redundant user attribute data from third party vendor</a:t>
            </a:r>
          </a:p>
          <a:p>
            <a:pPr lvl="1"/>
            <a:r>
              <a:rPr lang="en-US" dirty="0"/>
              <a:t>Short term: Filter out third-party user attribute data</a:t>
            </a:r>
          </a:p>
          <a:p>
            <a:pPr lvl="1"/>
            <a:r>
              <a:rPr lang="en-US" dirty="0"/>
              <a:t>Medium term: Implement lightweight monitoring and alerting system that checks properties of the data over time</a:t>
            </a:r>
          </a:p>
          <a:p>
            <a:pPr lvl="1"/>
            <a:r>
              <a:rPr lang="en-US" dirty="0"/>
              <a:t>Longer term: De-duplicate data and make available as source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2533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B71A-699B-4358-9A5F-018F16D5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Biochemistry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5E6CD-8C19-4D50-9015-567BACE5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43061"/>
            <a:ext cx="9144000" cy="3171879"/>
          </a:xfrm>
        </p:spPr>
      </p:pic>
    </p:spTree>
    <p:extLst>
      <p:ext uri="{BB962C8B-B14F-4D97-AF65-F5344CB8AC3E}">
        <p14:creationId xmlns:p14="http://schemas.microsoft.com/office/powerpoint/2010/main" val="53240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5B0B-E51D-384E-B64D-FA660F08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252E-CC0F-B94E-9482-AC091882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r>
              <a:rPr lang="en-US" dirty="0"/>
              <a:t>What is your major?</a:t>
            </a:r>
          </a:p>
          <a:p>
            <a:r>
              <a:rPr lang="en-US" dirty="0"/>
              <a:t>What did you do this summer?</a:t>
            </a:r>
          </a:p>
          <a:p>
            <a:r>
              <a:rPr lang="en-US" dirty="0"/>
              <a:t>What excites you about Data Science?</a:t>
            </a:r>
          </a:p>
          <a:p>
            <a:r>
              <a:rPr lang="en-US" dirty="0"/>
              <a:t>Do you know what you want to do after graduation?</a:t>
            </a:r>
          </a:p>
        </p:txBody>
      </p:sp>
    </p:spTree>
    <p:extLst>
      <p:ext uri="{BB962C8B-B14F-4D97-AF65-F5344CB8AC3E}">
        <p14:creationId xmlns:p14="http://schemas.microsoft.com/office/powerpoint/2010/main" val="190979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FC66-D57E-4616-9201-771846DD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Folding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3CD6D-36BA-448C-A347-A59B2C22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6" y="1825625"/>
            <a:ext cx="9830068" cy="4351338"/>
          </a:xfrm>
        </p:spPr>
      </p:pic>
    </p:spTree>
    <p:extLst>
      <p:ext uri="{BB962C8B-B14F-4D97-AF65-F5344CB8AC3E}">
        <p14:creationId xmlns:p14="http://schemas.microsoft.com/office/powerpoint/2010/main" val="308694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28E9-AA07-456E-8604-2B3D6909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E500-1A56-4C6B-90A4-B5E57D4D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dynamics of proteins, liquids, etc. at the atomic level</a:t>
            </a:r>
          </a:p>
          <a:p>
            <a:r>
              <a:rPr lang="en-US" dirty="0">
                <a:hlinkClick r:id="rId2"/>
              </a:rPr>
              <a:t>NTL9</a:t>
            </a:r>
            <a:endParaRPr lang="en-US" dirty="0"/>
          </a:p>
          <a:p>
            <a:r>
              <a:rPr lang="en-US" dirty="0">
                <a:hlinkClick r:id="rId3"/>
              </a:rPr>
              <a:t>B1 domain of Protein G</a:t>
            </a:r>
            <a:endParaRPr lang="en-US" dirty="0"/>
          </a:p>
          <a:p>
            <a:r>
              <a:rPr lang="en-US" dirty="0"/>
              <a:t>Very resource intensive</a:t>
            </a:r>
          </a:p>
          <a:p>
            <a:pPr lvl="1"/>
            <a:r>
              <a:rPr lang="en-US" dirty="0"/>
              <a:t>GPUs</a:t>
            </a:r>
          </a:p>
          <a:p>
            <a:pPr lvl="1"/>
            <a:r>
              <a:rPr lang="en-US" dirty="0"/>
              <a:t>Thousands of machines</a:t>
            </a:r>
          </a:p>
          <a:p>
            <a:pPr lvl="1"/>
            <a:r>
              <a:rPr lang="en-US" dirty="0" err="1">
                <a:hlinkClick r:id="rId4"/>
              </a:rPr>
              <a:t>Folding@Home</a:t>
            </a:r>
            <a:endParaRPr lang="en-US" dirty="0"/>
          </a:p>
          <a:p>
            <a:r>
              <a:rPr lang="en-US" dirty="0"/>
              <a:t>Generates terabytes of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96800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158F-5CBE-4198-B5AE-4AA6B898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Pathways with Clustering and Markov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85054C-CECD-48A6-9F95-1B0C108E8F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9" y="1825625"/>
            <a:ext cx="5034362" cy="435133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F28BC7-1DF3-4290-A783-104E98F2C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50" y="2599567"/>
            <a:ext cx="4572000" cy="2584174"/>
          </a:xfrm>
        </p:spPr>
      </p:pic>
    </p:spTree>
    <p:extLst>
      <p:ext uri="{BB962C8B-B14F-4D97-AF65-F5344CB8AC3E}">
        <p14:creationId xmlns:p14="http://schemas.microsoft.com/office/powerpoint/2010/main" val="377994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490A9-3AA9-44F5-8677-7FB0DDB9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(Genomics)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6C02A3-A7C1-49B0-BDB9-12FE4A4A2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20394" y="1825625"/>
            <a:ext cx="2817212" cy="4351338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0AF6D4C-EEBA-4207-AE46-48DFA0F50F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56" y="1690688"/>
            <a:ext cx="4777396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AAD2-17C6-744B-954D-2A868194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0E5D-E3BB-B44F-A9C6-0EF5FA18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47DB5-3160-C34B-9BA6-BAF5FBB1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09AE-3649-A540-AF5A-E2EE4E198368}" type="slidenum">
              <a:rPr lang="en-US" smtClean="0"/>
              <a:t>24</a:t>
            </a:fld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B62414F-5C86-CD41-ADC8-8E4C9AA266B1}"/>
              </a:ext>
            </a:extLst>
          </p:cNvPr>
          <p:cNvSpPr/>
          <p:nvPr/>
        </p:nvSpPr>
        <p:spPr>
          <a:xfrm>
            <a:off x="1981200" y="2446481"/>
            <a:ext cx="3342640" cy="3454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A08670-BBBE-5841-81BF-B90D239FAFA8}"/>
              </a:ext>
            </a:extLst>
          </p:cNvPr>
          <p:cNvSpPr/>
          <p:nvPr/>
        </p:nvSpPr>
        <p:spPr>
          <a:xfrm>
            <a:off x="5323840" y="2466642"/>
            <a:ext cx="1971040" cy="34544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89E22C8-AACD-0B40-A785-94262EAD534B}"/>
              </a:ext>
            </a:extLst>
          </p:cNvPr>
          <p:cNvSpPr/>
          <p:nvPr/>
        </p:nvSpPr>
        <p:spPr>
          <a:xfrm>
            <a:off x="7294880" y="2466642"/>
            <a:ext cx="2915920" cy="3454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5E19EA-2803-CA41-AFBD-91ED7EF9386F}"/>
              </a:ext>
            </a:extLst>
          </p:cNvPr>
          <p:cNvSpPr/>
          <p:nvPr/>
        </p:nvSpPr>
        <p:spPr>
          <a:xfrm>
            <a:off x="1965960" y="5071269"/>
            <a:ext cx="3342640" cy="3454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9D151D6-FE26-0A4A-935F-742A3C5A7950}"/>
              </a:ext>
            </a:extLst>
          </p:cNvPr>
          <p:cNvSpPr/>
          <p:nvPr/>
        </p:nvSpPr>
        <p:spPr>
          <a:xfrm rot="10800000">
            <a:off x="5308600" y="5091430"/>
            <a:ext cx="1971040" cy="34544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4F530C0-7147-0044-B95C-9A29EED70809}"/>
              </a:ext>
            </a:extLst>
          </p:cNvPr>
          <p:cNvSpPr/>
          <p:nvPr/>
        </p:nvSpPr>
        <p:spPr>
          <a:xfrm>
            <a:off x="7279640" y="5091430"/>
            <a:ext cx="2915920" cy="3454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359C7B-D336-9743-954D-E771E519E7B2}"/>
              </a:ext>
            </a:extLst>
          </p:cNvPr>
          <p:cNvSpPr/>
          <p:nvPr/>
        </p:nvSpPr>
        <p:spPr>
          <a:xfrm>
            <a:off x="5690887" y="3206187"/>
            <a:ext cx="891251" cy="1432062"/>
          </a:xfrm>
          <a:prstGeom prst="downArrow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7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344-4C58-9642-B4B7-79D0D81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F8DC7-A44B-1242-9C8A-F345DBB15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26" y="96838"/>
            <a:ext cx="8737600" cy="41021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7C827-1C41-984E-91C7-0057F66AD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96" y="4467225"/>
            <a:ext cx="6802985" cy="22567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27356-36F7-5448-B28E-DD52FFA3467F}"/>
              </a:ext>
            </a:extLst>
          </p:cNvPr>
          <p:cNvSpPr txBox="1"/>
          <p:nvPr/>
        </p:nvSpPr>
        <p:spPr>
          <a:xfrm>
            <a:off x="6226264" y="6391830"/>
            <a:ext cx="596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Ayala</a:t>
            </a:r>
            <a:r>
              <a:rPr lang="fr-FR" dirty="0"/>
              <a:t>, et al. </a:t>
            </a:r>
            <a:r>
              <a:rPr lang="fr-FR" i="1" dirty="0"/>
              <a:t>Evolution</a:t>
            </a:r>
            <a:r>
              <a:rPr lang="fr-FR" dirty="0"/>
              <a:t>. 2017; </a:t>
            </a:r>
            <a:r>
              <a:rPr lang="fr-FR" dirty="0" err="1"/>
              <a:t>Caputo</a:t>
            </a:r>
            <a:r>
              <a:rPr lang="fr-FR" dirty="0"/>
              <a:t>, et al. </a:t>
            </a:r>
            <a:r>
              <a:rPr lang="fr-FR" i="1" dirty="0"/>
              <a:t>Mol. </a:t>
            </a:r>
            <a:r>
              <a:rPr lang="fr-FR" i="1" dirty="0" err="1"/>
              <a:t>Ecology</a:t>
            </a:r>
            <a:r>
              <a:rPr lang="fr-FR" dirty="0"/>
              <a:t>.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9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80B-0E9D-044E-BA87-A92EEED9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FA8B-BE6D-6E49-A4E8-D1858281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Thought to play an important role in ecological adaptation by enabling the accumulation of beneficial alleles</a:t>
            </a:r>
            <a:br>
              <a:rPr lang="en-US" dirty="0"/>
            </a:br>
            <a:br>
              <a:rPr lang="en-US" sz="2100" dirty="0"/>
            </a:br>
            <a:r>
              <a:rPr lang="en-US" sz="2100" dirty="0"/>
              <a:t>Fuller, et al. </a:t>
            </a:r>
            <a:r>
              <a:rPr lang="en-US" sz="2100" dirty="0" err="1"/>
              <a:t>Bioarxiv</a:t>
            </a:r>
            <a:r>
              <a:rPr lang="en-US" sz="2100" dirty="0"/>
              <a:t>. 2017.; Love, et al. </a:t>
            </a:r>
            <a:r>
              <a:rPr lang="en-US" sz="2100" i="1" dirty="0"/>
              <a:t>Mol. Ecol. </a:t>
            </a:r>
            <a:r>
              <a:rPr lang="en-US" sz="2100" dirty="0"/>
              <a:t>2016.</a:t>
            </a:r>
            <a:br>
              <a:rPr lang="en-US" sz="2100" dirty="0"/>
            </a:br>
            <a:endParaRPr lang="en-US" sz="2100" dirty="0"/>
          </a:p>
          <a:p>
            <a:r>
              <a:rPr lang="en-US" dirty="0"/>
              <a:t>2La in </a:t>
            </a:r>
            <a:r>
              <a:rPr lang="en-US" i="1" dirty="0"/>
              <a:t>Anopheles </a:t>
            </a:r>
            <a:r>
              <a:rPr lang="en-US" i="1" dirty="0" err="1"/>
              <a:t>gambiae</a:t>
            </a:r>
            <a:endParaRPr lang="en-US" i="1" dirty="0"/>
          </a:p>
          <a:p>
            <a:pPr lvl="1"/>
            <a:r>
              <a:rPr lang="en-US" dirty="0"/>
              <a:t>Thermal tolerance of larvae</a:t>
            </a:r>
            <a:br>
              <a:rPr lang="en-US" dirty="0"/>
            </a:br>
            <a:r>
              <a:rPr lang="en-US" sz="1900" dirty="0"/>
              <a:t>Rocca, et al. </a:t>
            </a:r>
            <a:r>
              <a:rPr lang="en-US" sz="1900" i="1" dirty="0"/>
              <a:t>Malaria Journal</a:t>
            </a:r>
            <a:r>
              <a:rPr lang="en-US" sz="1900" dirty="0"/>
              <a:t>. 2009.</a:t>
            </a:r>
            <a:br>
              <a:rPr lang="en-US" sz="1900" dirty="0"/>
            </a:br>
            <a:endParaRPr lang="en-US" sz="1900" dirty="0"/>
          </a:p>
          <a:p>
            <a:pPr lvl="1"/>
            <a:r>
              <a:rPr lang="en-US" dirty="0"/>
              <a:t>Enhanced desiccation resistance</a:t>
            </a:r>
            <a:br>
              <a:rPr lang="en-US" dirty="0"/>
            </a:br>
            <a:r>
              <a:rPr lang="en-US" sz="1900" dirty="0"/>
              <a:t>Gray, et al. </a:t>
            </a:r>
            <a:r>
              <a:rPr lang="en-US" sz="1900" i="1" dirty="0"/>
              <a:t>Malaria Journal</a:t>
            </a:r>
            <a:r>
              <a:rPr lang="en-US" sz="1900" dirty="0"/>
              <a:t>. 2009.</a:t>
            </a:r>
            <a:br>
              <a:rPr lang="en-US" sz="1900" dirty="0"/>
            </a:br>
            <a:endParaRPr lang="en-US" sz="1900" dirty="0"/>
          </a:p>
          <a:p>
            <a:pPr lvl="1"/>
            <a:r>
              <a:rPr lang="en-US" dirty="0"/>
              <a:t>Susceptibility to malaria parasite species</a:t>
            </a:r>
            <a:br>
              <a:rPr lang="en-US" dirty="0"/>
            </a:br>
            <a:r>
              <a:rPr lang="en-US" sz="1900" dirty="0"/>
              <a:t>Riehle, </a:t>
            </a:r>
            <a:r>
              <a:rPr lang="en-US" sz="1900" i="1" dirty="0" err="1"/>
              <a:t>Elife</a:t>
            </a:r>
            <a:r>
              <a:rPr lang="en-US" sz="1900" dirty="0"/>
              <a:t>. 2016.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E9BC-B50B-A147-9993-CE042B1C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09AE-3649-A540-AF5A-E2EE4E1983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Nucleotide Polymorphisms (SNPs)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24927" y="1945640"/>
          <a:ext cx="614214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b="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b="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C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C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GCAT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CATGC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09AE-3649-A540-AF5A-E2EE4E1983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Nucleotide Polymorphisms (SNPs)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24927" y="1945640"/>
          <a:ext cx="614214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b="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b="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C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gambiae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C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Monaco"/>
                          <a:cs typeface="Monaco"/>
                        </a:rPr>
                        <a:t>T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An. </a:t>
                      </a:r>
                      <a:r>
                        <a:rPr lang="en-US" sz="2400" i="1" dirty="0" err="1">
                          <a:solidFill>
                            <a:srgbClr val="000000"/>
                          </a:solidFill>
                          <a:latin typeface="Overpass Regular"/>
                          <a:cs typeface="Overpass Regular"/>
                        </a:rPr>
                        <a:t>coluzzii</a:t>
                      </a:r>
                      <a:endParaRPr lang="en-US" sz="2400" i="1" dirty="0">
                        <a:solidFill>
                          <a:srgbClr val="000000"/>
                        </a:solidFill>
                        <a:latin typeface="Overpass Regular"/>
                        <a:cs typeface="Overpass Regular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G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A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09AE-3649-A540-AF5A-E2EE4E1983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5879-A7CC-4CE1-9986-A604A49F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Number of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CBA48-8ABB-472F-9D40-2E80FC77D5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220119"/>
            <a:ext cx="5181598" cy="356234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71180F-46DF-4946-BEBD-46741C182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2220119"/>
            <a:ext cx="5181598" cy="3562349"/>
          </a:xfrm>
        </p:spPr>
      </p:pic>
    </p:spTree>
    <p:extLst>
      <p:ext uri="{BB962C8B-B14F-4D97-AF65-F5344CB8AC3E}">
        <p14:creationId xmlns:p14="http://schemas.microsoft.com/office/powerpoint/2010/main" val="33527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84BF-27EE-4E00-AB3E-D36D459F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0CE2-A92B-4686-A61F-2737F0BC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RJ Nowling</a:t>
            </a:r>
          </a:p>
          <a:p>
            <a:r>
              <a:rPr lang="en-US" dirty="0"/>
              <a:t>Ph.D. in Computer Science &amp; Engineering</a:t>
            </a:r>
          </a:p>
          <a:p>
            <a:pPr lvl="1"/>
            <a:r>
              <a:rPr lang="en-US" dirty="0"/>
              <a:t>University of Notre Dame</a:t>
            </a:r>
          </a:p>
          <a:p>
            <a:pPr lvl="1"/>
            <a:r>
              <a:rPr lang="en-US" dirty="0"/>
              <a:t>Simulating dynamics of molecules (Molecular Dynamics)</a:t>
            </a:r>
          </a:p>
          <a:p>
            <a:pPr lvl="1"/>
            <a:r>
              <a:rPr lang="en-US" dirty="0"/>
              <a:t>Genomes of insect vectors (Bioinformatics)</a:t>
            </a:r>
          </a:p>
          <a:p>
            <a:r>
              <a:rPr lang="en-US" dirty="0"/>
              <a:t>Industry Experience</a:t>
            </a:r>
          </a:p>
          <a:p>
            <a:pPr lvl="1"/>
            <a:r>
              <a:rPr lang="en-US" dirty="0"/>
              <a:t>2 years at Red Hat – working on open-source big data platforms</a:t>
            </a:r>
          </a:p>
          <a:p>
            <a:pPr lvl="1"/>
            <a:r>
              <a:rPr lang="en-US" dirty="0"/>
              <a:t>2 years at AdRoll – Data Science Engineering (everything for a real-time recommendation system)</a:t>
            </a:r>
          </a:p>
          <a:p>
            <a:r>
              <a:rPr lang="en-US" dirty="0"/>
              <a:t>1 year at MSOE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In my spare time, I like to ride my bike and take my dogs to the dog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7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5879-A7CC-4CE1-9986-A604A49F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of </a:t>
            </a:r>
            <a:r>
              <a:rPr lang="en-US" i="1" dirty="0"/>
              <a:t>Anopheles</a:t>
            </a:r>
            <a:r>
              <a:rPr lang="en-US" dirty="0"/>
              <a:t> Mosquitoes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CBA48-8ABB-472F-9D40-2E80FC77D5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220119"/>
            <a:ext cx="5181598" cy="356234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71180F-46DF-4946-BEBD-46741C182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2220119"/>
            <a:ext cx="5181598" cy="3562349"/>
          </a:xfrm>
        </p:spPr>
      </p:pic>
    </p:spTree>
    <p:extLst>
      <p:ext uri="{BB962C8B-B14F-4D97-AF65-F5344CB8AC3E}">
        <p14:creationId xmlns:p14="http://schemas.microsoft.com/office/powerpoint/2010/main" val="3495384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5879-A7CC-4CE1-9986-A604A49F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PC-SNP Associations on </a:t>
            </a:r>
            <a:r>
              <a:rPr lang="en-US" i="1" dirty="0"/>
              <a:t>Anopheles </a:t>
            </a:r>
            <a:r>
              <a:rPr lang="en-US" dirty="0"/>
              <a:t>2R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CBA48-8ABB-472F-9D40-2E80FC77D5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220119"/>
            <a:ext cx="5181598" cy="35623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71180F-46DF-4946-BEBD-46741C182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2220119"/>
            <a:ext cx="5181598" cy="3562348"/>
          </a:xfrm>
        </p:spPr>
      </p:pic>
    </p:spTree>
    <p:extLst>
      <p:ext uri="{BB962C8B-B14F-4D97-AF65-F5344CB8AC3E}">
        <p14:creationId xmlns:p14="http://schemas.microsoft.com/office/powerpoint/2010/main" val="133624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2BEB-651D-4CEE-BDC5-AFA9AB03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Skills / What You'll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ACC7-10F4-4688-851E-E5EB7734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munging – parsing, scraping, formatting, cleaning data</a:t>
            </a:r>
          </a:p>
          <a:p>
            <a:r>
              <a:rPr lang="en-US" dirty="0"/>
              <a:t>Scientific process – exploring data to observe patterns, stating a hypothesis, and proving or disproving the hypothesis (e.g., using models, statistics, or visualizations)</a:t>
            </a:r>
          </a:p>
          <a:p>
            <a:r>
              <a:rPr lang="en-US" dirty="0"/>
              <a:t>Communication and Visualization – reports, tables, graphs, interactive data applications, summary statistics</a:t>
            </a:r>
          </a:p>
          <a:p>
            <a:r>
              <a:rPr lang="en-US" dirty="0"/>
              <a:t>Statistics – traditional analysis</a:t>
            </a:r>
          </a:p>
          <a:p>
            <a:r>
              <a:rPr lang="en-US" dirty="0"/>
              <a:t>Machine learning – modeling relationships, prediction</a:t>
            </a:r>
          </a:p>
          <a:p>
            <a:r>
              <a:rPr lang="en-US" dirty="0"/>
              <a:t>Domain knowledge – business, science, etc.</a:t>
            </a:r>
          </a:p>
        </p:txBody>
      </p:sp>
    </p:spTree>
    <p:extLst>
      <p:ext uri="{BB962C8B-B14F-4D97-AF65-F5344CB8AC3E}">
        <p14:creationId xmlns:p14="http://schemas.microsoft.com/office/powerpoint/2010/main" val="105373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34E1-00C1-7049-9858-7C1D729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6E15-CAE4-CA47-990C-9B396B46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 of </a:t>
            </a:r>
            <a:r>
              <a:rPr lang="en-US" i="1" dirty="0"/>
              <a:t>The Data </a:t>
            </a:r>
            <a:r>
              <a:rPr lang="en-US" i="1"/>
              <a:t>Science Design Manual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D2C-55EA-4E73-8478-96083049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ABA0-8CCD-45EA-B8A4-4A5EEB0B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actionable knowledge from data – Dr. Jay </a:t>
            </a:r>
            <a:r>
              <a:rPr lang="en-US" dirty="0" err="1"/>
              <a:t>Urbain</a:t>
            </a:r>
            <a:endParaRPr lang="en-US" dirty="0"/>
          </a:p>
          <a:p>
            <a:r>
              <a:rPr lang="en-US" dirty="0"/>
              <a:t>“The ability to take data – to be able to understand it, to process it, to extract value from it, to visualize it, to communicate it.”</a:t>
            </a:r>
          </a:p>
          <a:p>
            <a:r>
              <a:rPr lang="en-US" dirty="0"/>
              <a:t>Application of the scientific method to data</a:t>
            </a:r>
          </a:p>
          <a:p>
            <a:pPr lvl="1"/>
            <a:r>
              <a:rPr lang="en-US" dirty="0"/>
              <a:t>Exploring data to generate hypotheses</a:t>
            </a:r>
          </a:p>
          <a:p>
            <a:pPr lvl="1"/>
            <a:r>
              <a:rPr lang="en-US" dirty="0"/>
              <a:t>Evaluating hypotheses with visualizations, predictive models, and statistics</a:t>
            </a:r>
          </a:p>
          <a:p>
            <a:pPr lvl="1"/>
            <a:r>
              <a:rPr lang="en-US" dirty="0"/>
              <a:t>Communicating those hypotheses and evidence to others</a:t>
            </a:r>
          </a:p>
        </p:txBody>
      </p:sp>
    </p:spTree>
    <p:extLst>
      <p:ext uri="{BB962C8B-B14F-4D97-AF65-F5344CB8AC3E}">
        <p14:creationId xmlns:p14="http://schemas.microsoft.com/office/powerpoint/2010/main" val="329529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0F16-450A-4146-995D-A549195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Inquiry: Hypothesis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85F6-0BD3-4B45-9C0B-381BD321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scientific method</a:t>
            </a:r>
          </a:p>
          <a:p>
            <a:r>
              <a:rPr lang="en-US" dirty="0"/>
              <a:t>We form a hypothesis</a:t>
            </a:r>
          </a:p>
          <a:p>
            <a:r>
              <a:rPr lang="en-US" dirty="0"/>
              <a:t>We design an experiment (including collecting data) to test the hypothesis</a:t>
            </a:r>
          </a:p>
          <a:p>
            <a:r>
              <a:rPr lang="en-US" dirty="0"/>
              <a:t>If the experiment is able to reject or disprove the hypothesis, we generate a new hypothesis</a:t>
            </a:r>
          </a:p>
          <a:p>
            <a:r>
              <a:rPr lang="en-US" dirty="0"/>
              <a:t>Otherwise, we design another experiment to test the hypothesis</a:t>
            </a:r>
          </a:p>
          <a:p>
            <a:r>
              <a:rPr lang="en-US" dirty="0"/>
              <a:t>Eventually, if we are unable to disprove the hypothesis, it becomes a law</a:t>
            </a:r>
          </a:p>
        </p:txBody>
      </p:sp>
    </p:spTree>
    <p:extLst>
      <p:ext uri="{BB962C8B-B14F-4D97-AF65-F5344CB8AC3E}">
        <p14:creationId xmlns:p14="http://schemas.microsoft.com/office/powerpoint/2010/main" val="120018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0F16-450A-4146-995D-A549195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Inquiry: Method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85F6-0BD3-4B45-9C0B-381BD321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engineering approach</a:t>
            </a:r>
          </a:p>
          <a:p>
            <a:r>
              <a:rPr lang="en-US" dirty="0"/>
              <a:t>We focus on understanding a method or technique</a:t>
            </a:r>
          </a:p>
          <a:p>
            <a:r>
              <a:rPr lang="en-US" dirty="0"/>
              <a:t>We identify when and how to apply that technique</a:t>
            </a:r>
          </a:p>
          <a:p>
            <a:r>
              <a:rPr lang="en-US" dirty="0"/>
              <a:t>We becomes experts at applying the technique</a:t>
            </a:r>
          </a:p>
        </p:txBody>
      </p:sp>
    </p:spTree>
    <p:extLst>
      <p:ext uri="{BB962C8B-B14F-4D97-AF65-F5344CB8AC3E}">
        <p14:creationId xmlns:p14="http://schemas.microsoft.com/office/powerpoint/2010/main" val="228391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0F16-450A-4146-995D-A549195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Inquiry: Data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85F6-0BD3-4B45-9C0B-381BD321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a data set</a:t>
            </a:r>
          </a:p>
          <a:p>
            <a:r>
              <a:rPr lang="en-US" dirty="0"/>
              <a:t>We explore the data set to identify patterns</a:t>
            </a:r>
          </a:p>
          <a:p>
            <a:r>
              <a:rPr lang="en-US" dirty="0"/>
              <a:t>From these patterns, we ask questions and form hypotheses</a:t>
            </a:r>
          </a:p>
          <a:p>
            <a:r>
              <a:rPr lang="en-US" dirty="0"/>
              <a:t>We may be able to use the data to answer the hypothesis or may need to design a new experiment</a:t>
            </a:r>
          </a:p>
          <a:p>
            <a:r>
              <a:rPr lang="en-US" dirty="0"/>
              <a:t>This is a new mode </a:t>
            </a:r>
            <a:r>
              <a:rPr lang="en-US"/>
              <a:t>of inquiry </a:t>
            </a:r>
            <a:r>
              <a:rPr lang="en-US" dirty="0"/>
              <a:t>and what makes Data Science different from traditional science and engineering.</a:t>
            </a:r>
          </a:p>
        </p:txBody>
      </p:sp>
    </p:spTree>
    <p:extLst>
      <p:ext uri="{BB962C8B-B14F-4D97-AF65-F5344CB8AC3E}">
        <p14:creationId xmlns:p14="http://schemas.microsoft.com/office/powerpoint/2010/main" val="229122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2A56-F642-424A-9289-4583E16C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47D-D76E-4773-8817-1059952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E407-10E2-4A22-A90B-1CE00FCC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0"/>
            <a:ext cx="548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16227</TotalTime>
  <Words>981</Words>
  <Application>Microsoft Macintosh PowerPoint</Application>
  <PresentationFormat>Widescreen</PresentationFormat>
  <Paragraphs>153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Monaco</vt:lpstr>
      <vt:lpstr>Overpass Regular</vt:lpstr>
      <vt:lpstr>Office Theme</vt:lpstr>
      <vt:lpstr>Introduction to Data Science</vt:lpstr>
      <vt:lpstr>Introductions</vt:lpstr>
      <vt:lpstr>Who am I?</vt:lpstr>
      <vt:lpstr>Reading</vt:lpstr>
      <vt:lpstr>What is Data Science?</vt:lpstr>
      <vt:lpstr>Modes of Inquiry: Hypothesis Driven</vt:lpstr>
      <vt:lpstr>Modes of Inquiry: Method Driven</vt:lpstr>
      <vt:lpstr>Modes of Inquiry: Data Driven</vt:lpstr>
      <vt:lpstr>Data Science Process</vt:lpstr>
      <vt:lpstr>Online Advertising Infrastructure Case Study</vt:lpstr>
      <vt:lpstr>Online Advertising Infrastructure Case Study</vt:lpstr>
      <vt:lpstr>Machine Learning Pipeline</vt:lpstr>
      <vt:lpstr>Problem</vt:lpstr>
      <vt:lpstr>Data Collection</vt:lpstr>
      <vt:lpstr>Daily Data Size Over Last 120 Days</vt:lpstr>
      <vt:lpstr>Daily Size Distributions by Shard</vt:lpstr>
      <vt:lpstr>Time Series of Chosen Shards</vt:lpstr>
      <vt:lpstr>Action Items</vt:lpstr>
      <vt:lpstr>Biochemistry</vt:lpstr>
      <vt:lpstr>Protein Folding</vt:lpstr>
      <vt:lpstr>Molecular Dynamics</vt:lpstr>
      <vt:lpstr>Folding Pathways with Clustering and Markov Models</vt:lpstr>
      <vt:lpstr>Biology (Genomics)</vt:lpstr>
      <vt:lpstr>What is an Inversion?</vt:lpstr>
      <vt:lpstr>Inversions</vt:lpstr>
      <vt:lpstr>Importance of Inversions</vt:lpstr>
      <vt:lpstr>Single Nucleotide Polymorphisms (SNPs)</vt:lpstr>
      <vt:lpstr>Single Nucleotide Polymorphisms (SNPs)</vt:lpstr>
      <vt:lpstr>Picking Number of Components</vt:lpstr>
      <vt:lpstr>PCA of Anopheles Mosquitoes</vt:lpstr>
      <vt:lpstr>PC-SNP Associations on Anopheles 2R</vt:lpstr>
      <vt:lpstr>Data Science Skills / What You'll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61</cp:revision>
  <dcterms:created xsi:type="dcterms:W3CDTF">2018-08-24T15:44:19Z</dcterms:created>
  <dcterms:modified xsi:type="dcterms:W3CDTF">2019-09-03T14:43:10Z</dcterms:modified>
</cp:coreProperties>
</file>