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8" r:id="rId3"/>
    <p:sldId id="517" r:id="rId4"/>
    <p:sldId id="536" r:id="rId5"/>
    <p:sldId id="535" r:id="rId6"/>
    <p:sldId id="552" r:id="rId7"/>
    <p:sldId id="537" r:id="rId8"/>
    <p:sldId id="538" r:id="rId9"/>
    <p:sldId id="540" r:id="rId10"/>
    <p:sldId id="551" r:id="rId11"/>
    <p:sldId id="542" r:id="rId12"/>
    <p:sldId id="545" r:id="rId13"/>
    <p:sldId id="541" r:id="rId14"/>
    <p:sldId id="543" r:id="rId15"/>
    <p:sldId id="549" r:id="rId16"/>
    <p:sldId id="555" r:id="rId17"/>
    <p:sldId id="556" r:id="rId18"/>
    <p:sldId id="557" r:id="rId19"/>
    <p:sldId id="554" r:id="rId20"/>
    <p:sldId id="548" r:id="rId21"/>
    <p:sldId id="558" r:id="rId22"/>
    <p:sldId id="5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1CACB-5971-45D4-9C67-FB657E8DB39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EE3EA-2FAB-47B0-973D-F2F6D64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7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22BE-D8B2-4F97-A3D1-FE7DFE35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5642A-E4AB-4CF5-9AB6-6A4BC016B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20D7-F72E-4BD6-859F-9172BDC6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AFE3-326B-434C-8868-85AE4FFA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1746-7841-4C25-A242-3ECCD984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3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179B-500A-496D-B4D9-F977820B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7EB8F-B4BA-44E5-88AC-88224F298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4613-DC20-4985-BA9F-FD9160A7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1043-1250-4111-B31D-F06A98BF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98D8-E6A2-4106-AC9E-C128165D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BD81D-1246-4B00-A010-388321FE0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597C9-E1FA-4D61-92BB-630BE2C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A213-7C75-4546-8719-20901677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C16E-47A1-48CF-BC45-6C8B3231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7EC8-FCC5-49F8-95FE-501140C2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BB3D-6C5E-44E6-AA4B-5A6B8E84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B805-8BE6-4E29-9C78-3D8B73E0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62477-D5B5-4DDD-A5D9-50198EEF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F9E22-7F5C-4AC5-81DE-D70CB1A2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7337-FA8A-4FC9-98C8-16D02D9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F0DA-C526-440C-9E25-118EE569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A23D-1BCE-46E9-BDE5-038B070D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4AE8-A89F-4AF0-A124-627C96C5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E007E-3A0E-4314-BE35-65A00B25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7654-312A-49F9-A8A7-E041AEF0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2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EA80-9157-46B9-9B6C-866ECB4F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5512-1E79-417B-AF52-B96755488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F5347-824F-45BB-94BB-795BE001F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BD165-3FD6-4EDC-B038-27B6FAB5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670DF-7097-4D69-8812-83D8CD27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3A0B-7540-4059-9843-355929D0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D613-E280-44CA-A770-834C432C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7B75-DC09-433C-9F55-300EC8F8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BA939-CA30-4F17-87B7-760951DEA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6A096-3BC1-45BF-BC50-E43A20C28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9EAD1-F304-43E7-9440-3CD09AEE5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91FD4-5E10-4382-843A-45EC2E7A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C9640-D6E4-47BC-95C6-821D6A3F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57401-4351-40E8-A5AE-99EC9008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B5DB-477C-48A9-82E4-9F106960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4A002-3405-414C-BD0D-4E02A8A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94212-8BB5-49D0-AB4B-36DC204B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984A2-C0C8-4E8D-87D6-271599DD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BCF15-D505-48CD-8264-FE5C9795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1F9DB-CAA2-4020-9012-9F1EF528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59D5-D7B0-4AB1-9375-2C4F7761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2E85-C239-4C22-AD11-10405385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B297-510E-493F-8C06-041D0A66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C91D9-41B8-4112-9C50-627E9171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FF5DB-1613-4DC5-87A3-86E6BE1B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033E-2E39-4F20-B20C-5C24BC11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31C63-D410-40AA-9340-9A312220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796E-E2C7-4318-8EF7-93A7D84F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41617-2F37-4AC2-B419-EAA8C0AD4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A429-F83D-4DB8-8195-20270AE2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AEFC-C38F-4B3B-AA22-980F0C1C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791E-3787-4F78-872B-58723CBB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02F8-480F-486B-BD94-412196AC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B2CB8-2FD9-4E31-B363-89615416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99CE-A21C-4684-93F1-A267B39C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8A116-D6CC-4CC6-9E36-248C5BB1D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6882-1CF3-4E21-89BE-C5CEB39246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86ED-4DCF-44D7-AC26-E894F4A17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9EE5-4619-4AE1-8C4A-7E25B4066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B932-E397-4929-95D5-E688161E3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Pandas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E6D2B-55C7-4A2B-B516-E6D8FFBE9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CS3300 Data Science</a:t>
            </a:r>
          </a:p>
        </p:txBody>
      </p:sp>
    </p:spTree>
    <p:extLst>
      <p:ext uri="{BB962C8B-B14F-4D97-AF65-F5344CB8AC3E}">
        <p14:creationId xmlns:p14="http://schemas.microsoft.com/office/powerpoint/2010/main" val="95313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9701-5F65-44E8-A88C-0F961B8F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BF66-F1D6-4A6A-B14D-63B8A371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index by position (numerical index).  This follows the </a:t>
            </a:r>
            <a:r>
              <a:rPr lang="en-US" dirty="0" err="1"/>
              <a:t>Numpy</a:t>
            </a:r>
            <a:r>
              <a:rPr lang="en-US" dirty="0"/>
              <a:t> pattern of row, then column: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df.iloc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[5]</a:t>
            </a:r>
            <a:r>
              <a:rPr lang="en-US" dirty="0"/>
              <a:t> – get a single row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df.iloc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[:, :3]</a:t>
            </a:r>
            <a:r>
              <a:rPr lang="en-US" dirty="0"/>
              <a:t> – get first 3 columns and all rows of the df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df.iloc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[1:100]</a:t>
            </a:r>
            <a:r>
              <a:rPr lang="en-US" dirty="0"/>
              <a:t> – get the second to 100</a:t>
            </a:r>
            <a:r>
              <a:rPr lang="en-US" baseline="30000" dirty="0"/>
              <a:t>th</a:t>
            </a:r>
            <a:r>
              <a:rPr lang="en-US" dirty="0"/>
              <a:t> rows</a:t>
            </a:r>
          </a:p>
        </p:txBody>
      </p:sp>
    </p:spTree>
    <p:extLst>
      <p:ext uri="{BB962C8B-B14F-4D97-AF65-F5344CB8AC3E}">
        <p14:creationId xmlns:p14="http://schemas.microsoft.com/office/powerpoint/2010/main" val="112229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FC8-CC3D-46E9-8400-5F49B7A3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AF82-FC14-4910-8D09-D357E6B50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way to create a new column: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df["new column name"] = &lt;list, 1D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numpy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array, Series&gt;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assign</a:t>
            </a:r>
            <a:r>
              <a:rPr lang="en-US" dirty="0"/>
              <a:t> method is useful since its returns a new </a:t>
            </a:r>
            <a:r>
              <a:rPr lang="en-US" dirty="0" err="1"/>
              <a:t>DataFrame</a:t>
            </a:r>
            <a:r>
              <a:rPr lang="en-US" dirty="0"/>
              <a:t> and can be used with method chaining: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new_df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=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df.assign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(&lt;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new_column_name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&gt; = &lt;list, 1D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numpy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array, Series&gt;)</a:t>
            </a:r>
          </a:p>
        </p:txBody>
      </p:sp>
    </p:spTree>
    <p:extLst>
      <p:ext uri="{BB962C8B-B14F-4D97-AF65-F5344CB8AC3E}">
        <p14:creationId xmlns:p14="http://schemas.microsoft.com/office/powerpoint/2010/main" val="12658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EF96-FE3B-4042-9380-0CB933E4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33B1C-31E7-4B52-AC0D-F9E1F9299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Reasons to modify a column:</a:t>
            </a:r>
          </a:p>
          <a:p>
            <a:pPr lvl="1"/>
            <a:r>
              <a:rPr lang="en-US" dirty="0"/>
              <a:t>Convert data types – may need to specify function for parsing / conversion</a:t>
            </a:r>
          </a:p>
          <a:p>
            <a:pPr lvl="1"/>
            <a:r>
              <a:rPr lang="en-US" dirty="0"/>
              <a:t>Cleaning data</a:t>
            </a:r>
          </a:p>
          <a:p>
            <a:pPr lvl="1"/>
            <a:r>
              <a:rPr lang="en-US" dirty="0"/>
              <a:t>Extracting fields from complex types</a:t>
            </a:r>
          </a:p>
          <a:p>
            <a:pPr lvl="2"/>
            <a:r>
              <a:rPr lang="en-US" dirty="0"/>
              <a:t>e.g., hour, month, etc. from date times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9E37-F0F1-4F6F-A732-BD67BE0F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F731E-682A-4642-9369-3DF273E17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Get the Series for the column of interest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column = df["column name"]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map() method to apply a function to each element in the Series an return a new Series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converted =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column.map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(lambda s: s + 1)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Then update the df, either by adding a new column or overwriting the original column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df["column name"] = converted</a:t>
            </a:r>
          </a:p>
        </p:txBody>
      </p:sp>
    </p:spTree>
    <p:extLst>
      <p:ext uri="{BB962C8B-B14F-4D97-AF65-F5344CB8AC3E}">
        <p14:creationId xmlns:p14="http://schemas.microsoft.com/office/powerpoint/2010/main" val="2092270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FFCA-728B-4256-9EB2-38ACE864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6D7A-D082-4643-9466-BE001752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Two main options:</a:t>
            </a:r>
          </a:p>
          <a:p>
            <a:endParaRPr lang="en-US" dirty="0"/>
          </a:p>
          <a:p>
            <a:r>
              <a:rPr lang="en-US" dirty="0"/>
              <a:t>Use the drop() method. It returns a </a:t>
            </a:r>
            <a:r>
              <a:rPr lang="en-US" dirty="0" err="1"/>
              <a:t>DataFrame</a:t>
            </a:r>
            <a:r>
              <a:rPr lang="en-US" dirty="0"/>
              <a:t> object so it works with chaining: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new_df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=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df.drop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(columns=["column name"])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del command.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del df["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column_name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"]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May be messier because it updates the </a:t>
            </a:r>
            <a:r>
              <a:rPr lang="en-US" dirty="0" err="1"/>
              <a:t>DataFrame</a:t>
            </a:r>
            <a:r>
              <a:rPr lang="en-US" dirty="0"/>
              <a:t> in place.</a:t>
            </a:r>
          </a:p>
        </p:txBody>
      </p:sp>
    </p:spTree>
    <p:extLst>
      <p:ext uri="{BB962C8B-B14F-4D97-AF65-F5344CB8AC3E}">
        <p14:creationId xmlns:p14="http://schemas.microsoft.com/office/powerpoint/2010/main" val="3367911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12FB-9BA9-41F5-8BAA-8B1A0220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C4AD-E2B4-4FD4-AA1C-1DB73347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375CC-4748-4BCB-8A82-2429BD2F3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278379"/>
            <a:ext cx="4018456" cy="2913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9E4442-E3C6-47A5-B58F-0A3028133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451" y="2751345"/>
            <a:ext cx="5236200" cy="196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28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12FB-9BA9-41F5-8BAA-8B1A0220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C4AD-E2B4-4FD4-AA1C-1DB73347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375CC-4748-4BCB-8A82-2429BD2F3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278379"/>
            <a:ext cx="4018456" cy="2913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B15B95-CBA2-46F4-818D-CD9471CE76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23"/>
          <a:stretch/>
        </p:blipFill>
        <p:spPr>
          <a:xfrm>
            <a:off x="5970898" y="2880042"/>
            <a:ext cx="5382902" cy="231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79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12FB-9BA9-41F5-8BAA-8B1A0220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C4AD-E2B4-4FD4-AA1C-1DB73347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375CC-4748-4BCB-8A82-2429BD2F3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278379"/>
            <a:ext cx="4018455" cy="2913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B15B95-CBA2-46F4-818D-CD9471CE76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4" t="31624" r="342" b="33933"/>
          <a:stretch/>
        </p:blipFill>
        <p:spPr>
          <a:xfrm>
            <a:off x="6045200" y="2639903"/>
            <a:ext cx="5651500" cy="271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30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12FB-9BA9-41F5-8BAA-8B1A0220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C4AD-E2B4-4FD4-AA1C-1DB73347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B15B95-CBA2-46F4-818D-CD9471CE76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3" t="66839" r="-879" b="158"/>
          <a:stretch/>
        </p:blipFill>
        <p:spPr>
          <a:xfrm>
            <a:off x="2050961" y="2133600"/>
            <a:ext cx="7553527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42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12FB-9BA9-41F5-8BAA-8B1A0220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C4AD-E2B4-4FD4-AA1C-1DB73347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Roboto Mono" pitchFamily="2" charset="0"/>
                <a:ea typeface="Roboto Mono" pitchFamily="2" charset="0"/>
              </a:rPr>
              <a:t>joined_df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= df1.merge(df2,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                      on = "column",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                      how = "inner")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joined_df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= df1.merge(df2,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                     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left_on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= "column1",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                     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right_on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= "column2",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                      how = "outer")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endParaRPr lang="en-US" dirty="0"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79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2A56-F642-424A-9289-4583E16C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6347D-D76E-4773-8817-10599527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5E407-10E2-4A22-A90B-1CE00FCC0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0"/>
            <a:ext cx="5488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38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AEEB-29E4-4206-AFC3-A060297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and Aggregations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81371-6C44-4571-9E6E-B99E7141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columns by a set of keys and aggregates the values in the remaining columns</a:t>
            </a:r>
          </a:p>
          <a:p>
            <a:r>
              <a:rPr lang="en-US" dirty="0"/>
              <a:t>Two types of columns participate in group:</a:t>
            </a:r>
          </a:p>
          <a:p>
            <a:pPr lvl="1"/>
            <a:r>
              <a:rPr lang="en-US" dirty="0"/>
              <a:t>Columns that are they keys – the keys have to have the exact same values for rows to be matched up</a:t>
            </a:r>
          </a:p>
          <a:p>
            <a:pPr lvl="1"/>
            <a:r>
              <a:rPr lang="en-US" dirty="0"/>
              <a:t>Aggregated columns – we apply count, min, max, sum, or a similar function to reduce multiple values to a single value</a:t>
            </a:r>
          </a:p>
        </p:txBody>
      </p:sp>
    </p:spTree>
    <p:extLst>
      <p:ext uri="{BB962C8B-B14F-4D97-AF65-F5344CB8AC3E}">
        <p14:creationId xmlns:p14="http://schemas.microsoft.com/office/powerpoint/2010/main" val="3888502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AEEB-29E4-4206-AFC3-A060297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and Aggregations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51BF4B-E48B-4B7C-9272-708731C44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589489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AEEB-29E4-4206-AFC3-A060297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and Aggregations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81371-6C44-4571-9E6E-B99E7141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My preferred recipe: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the columns you want to use: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df_to_group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= df[["column1", "column2", "column3"]]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the group by: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grouped_df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=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df_to_group.groupby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(by = ["column1",         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                                       "column2"],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                                                            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                                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as_index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= False)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                                                             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                                .min()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2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2FDD-20A5-4B19-8D00-6BCA01B8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Pandas?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C79B-AAB8-4E0E-AFE1-AD799D8A3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for manipulating tables of data</a:t>
            </a:r>
          </a:p>
          <a:p>
            <a:r>
              <a:rPr lang="en-US" dirty="0"/>
              <a:t>Primarily used for cleaning and restructuring data in preparation for plotting or modeling</a:t>
            </a:r>
          </a:p>
          <a:p>
            <a:r>
              <a:rPr lang="en-US" dirty="0"/>
              <a:t>2 primary data structures</a:t>
            </a:r>
          </a:p>
          <a:p>
            <a:pPr lvl="1"/>
            <a:r>
              <a:rPr lang="en-US" dirty="0"/>
              <a:t>Series – 1D, columns of data</a:t>
            </a:r>
          </a:p>
          <a:p>
            <a:pPr lvl="1"/>
            <a:r>
              <a:rPr lang="en-US" dirty="0" err="1"/>
              <a:t>DataFrames</a:t>
            </a:r>
            <a:r>
              <a:rPr lang="en-US" dirty="0"/>
              <a:t> – 2D, tables of data</a:t>
            </a:r>
          </a:p>
          <a:p>
            <a:r>
              <a:rPr lang="en-US" dirty="0"/>
              <a:t>Columnar</a:t>
            </a:r>
          </a:p>
          <a:p>
            <a:pPr lvl="1"/>
            <a:r>
              <a:rPr lang="en-US" dirty="0"/>
              <a:t>Most operations are designed to operate on columns of data, not individual elements or rows</a:t>
            </a:r>
          </a:p>
        </p:txBody>
      </p:sp>
    </p:spTree>
    <p:extLst>
      <p:ext uri="{BB962C8B-B14F-4D97-AF65-F5344CB8AC3E}">
        <p14:creationId xmlns:p14="http://schemas.microsoft.com/office/powerpoint/2010/main" val="184898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CCEC-214C-410C-A8E0-15E4511C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vs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F313F-AC68-4966-BB33-76E8E9F86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3E1345-4B2E-4406-A9AF-57A0A9582E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Any dimension</a:t>
            </a:r>
          </a:p>
          <a:p>
            <a:r>
              <a:rPr lang="en-US" dirty="0"/>
              <a:t>Indexing by position (e.g., row or column)</a:t>
            </a:r>
          </a:p>
          <a:p>
            <a:r>
              <a:rPr lang="en-US" dirty="0"/>
              <a:t>Usually a single type (e.g., int, float)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DA66D5-A624-4FC7-A394-C343531E6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3FDD58-6677-4B91-AF95-ADB2ABB68DC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Limited to 1 (Series) or 2 (</a:t>
            </a:r>
            <a:r>
              <a:rPr lang="en-US" dirty="0" err="1"/>
              <a:t>DataFrame</a:t>
            </a:r>
            <a:r>
              <a:rPr lang="en-US" dirty="0"/>
              <a:t>) dimensions</a:t>
            </a:r>
          </a:p>
          <a:p>
            <a:r>
              <a:rPr lang="en-US" dirty="0"/>
              <a:t>Indexing primarily by column names</a:t>
            </a:r>
          </a:p>
          <a:p>
            <a:r>
              <a:rPr lang="en-US" dirty="0"/>
              <a:t>Each column has a its own type</a:t>
            </a:r>
          </a:p>
        </p:txBody>
      </p:sp>
    </p:spTree>
    <p:extLst>
      <p:ext uri="{BB962C8B-B14F-4D97-AF65-F5344CB8AC3E}">
        <p14:creationId xmlns:p14="http://schemas.microsoft.com/office/powerpoint/2010/main" val="166921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05E0-5DD3-4779-8A6A-9B57BA6B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and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DA527-813B-4748-85FB-945DAA43E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similar to a table in a SQL database</a:t>
            </a:r>
          </a:p>
          <a:p>
            <a:r>
              <a:rPr lang="en-US" dirty="0"/>
              <a:t>SQL also operates on columns</a:t>
            </a:r>
          </a:p>
          <a:p>
            <a:r>
              <a:rPr lang="en-US" dirty="0"/>
              <a:t>Many Pandas operations have analogs in SQL:</a:t>
            </a:r>
          </a:p>
          <a:p>
            <a:pPr lvl="1"/>
            <a:r>
              <a:rPr lang="en-US" dirty="0"/>
              <a:t>Head – select * from &lt;table&gt; limit 10;</a:t>
            </a:r>
          </a:p>
          <a:p>
            <a:pPr lvl="1"/>
            <a:r>
              <a:rPr lang="en-US" dirty="0"/>
              <a:t>Selecting columns – select column1, column2, … from &lt;table&gt;;</a:t>
            </a:r>
          </a:p>
          <a:p>
            <a:pPr lvl="1"/>
            <a:r>
              <a:rPr lang="en-US" dirty="0"/>
              <a:t>Filtering rows – where column1 &gt; 5;</a:t>
            </a:r>
          </a:p>
          <a:p>
            <a:pPr lvl="1"/>
            <a:r>
              <a:rPr lang="en-US" dirty="0"/>
              <a:t>Grouping rows – select max(…), column2 … group by column2;</a:t>
            </a:r>
          </a:p>
          <a:p>
            <a:pPr lvl="1"/>
            <a:r>
              <a:rPr lang="en-US" dirty="0"/>
              <a:t>Joining tables – select … from table1 join table2 on table1.column1 = table2.column1;</a:t>
            </a:r>
          </a:p>
          <a:p>
            <a:r>
              <a:rPr lang="en-US" dirty="0"/>
              <a:t>Pandas </a:t>
            </a:r>
            <a:r>
              <a:rPr lang="en-US" dirty="0" err="1"/>
              <a:t>DataFrames</a:t>
            </a:r>
            <a:r>
              <a:rPr lang="en-US" dirty="0"/>
              <a:t> have an index – this is normally the implicit numerical index</a:t>
            </a:r>
          </a:p>
        </p:txBody>
      </p:sp>
    </p:spTree>
    <p:extLst>
      <p:ext uri="{BB962C8B-B14F-4D97-AF65-F5344CB8AC3E}">
        <p14:creationId xmlns:p14="http://schemas.microsoft.com/office/powerpoint/2010/main" val="291469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BBF9-20DE-4617-A808-E0969B8A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F0D1-849C-40A4-854A-5EC89C127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offers multiple ways to do things.  Some ways are newer and have learned from the mistakes of the old ways.  This can be confusing and frustrating</a:t>
            </a:r>
          </a:p>
          <a:p>
            <a:r>
              <a:rPr lang="en-US" dirty="0"/>
              <a:t>You may find the pandas documentation to be more complex and not well as well organized</a:t>
            </a:r>
          </a:p>
          <a:p>
            <a:r>
              <a:rPr lang="en-US" dirty="0"/>
              <a:t>It can be difficult to predict when a copy is made versus a view is created – this makes optimization challenging</a:t>
            </a:r>
          </a:p>
        </p:txBody>
      </p:sp>
    </p:spTree>
    <p:extLst>
      <p:ext uri="{BB962C8B-B14F-4D97-AF65-F5344CB8AC3E}">
        <p14:creationId xmlns:p14="http://schemas.microsoft.com/office/powerpoint/2010/main" val="252851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05E0-5DD3-4779-8A6A-9B57BA6B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DA527-813B-4748-85FB-945DAA43E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from a CSV file: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df =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pd.read_csv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(filename)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From existing lists, </a:t>
            </a:r>
            <a:r>
              <a:rPr lang="en-US" dirty="0" err="1"/>
              <a:t>Numpy</a:t>
            </a:r>
            <a:r>
              <a:rPr lang="en-US" dirty="0"/>
              <a:t>, arrays, or series: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df =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pd.DataFrame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 { "column1" : [0.0, 1.0, 2.0],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                     "column2" :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np_array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,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                     "column3" : series } )</a:t>
            </a:r>
          </a:p>
        </p:txBody>
      </p:sp>
    </p:spTree>
    <p:extLst>
      <p:ext uri="{BB962C8B-B14F-4D97-AF65-F5344CB8AC3E}">
        <p14:creationId xmlns:p14="http://schemas.microsoft.com/office/powerpoint/2010/main" val="217033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54D0-61BA-402A-BA52-6B0D976F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6CF4C-0058-43F2-92FA-2B68A7880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Roboto Mono" pitchFamily="2" charset="0"/>
                <a:ea typeface="Roboto Mono" pitchFamily="2" charset="0"/>
              </a:rPr>
              <a:t>df.head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()</a:t>
            </a:r>
          </a:p>
          <a:p>
            <a:r>
              <a:rPr lang="en-US" dirty="0" err="1">
                <a:latin typeface="Roboto Mono" pitchFamily="2" charset="0"/>
                <a:ea typeface="Roboto Mono" pitchFamily="2" charset="0"/>
              </a:rPr>
              <a:t>df.dtypes</a:t>
            </a:r>
            <a:endParaRPr lang="en-US" dirty="0">
              <a:latin typeface="Roboto Mono" pitchFamily="2" charset="0"/>
              <a:ea typeface="Roboto Mono" pitchFamily="2" charset="0"/>
            </a:endParaRPr>
          </a:p>
          <a:p>
            <a:r>
              <a:rPr lang="en-US" dirty="0" err="1">
                <a:latin typeface="Roboto Mono" pitchFamily="2" charset="0"/>
                <a:ea typeface="Roboto Mono" pitchFamily="2" charset="0"/>
              </a:rPr>
              <a:t>df.shape</a:t>
            </a:r>
            <a:endParaRPr lang="en-US" dirty="0">
              <a:latin typeface="Roboto Mono" pitchFamily="2" charset="0"/>
              <a:ea typeface="Roboto Mono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2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9701-5F65-44E8-A88C-0F961B8F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/ Selecting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BF66-F1D6-4A6A-B14D-63B8A371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has multiple ways to index.  The slice operator works on columns: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df["column name"]</a:t>
            </a:r>
            <a:r>
              <a:rPr lang="en-US" dirty="0"/>
              <a:t> – get a single column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df[["column1", "column2", "column3"]]</a:t>
            </a:r>
            <a:r>
              <a:rPr lang="en-US" dirty="0"/>
              <a:t> – get multiple columns</a:t>
            </a:r>
          </a:p>
        </p:txBody>
      </p:sp>
    </p:spTree>
    <p:extLst>
      <p:ext uri="{BB962C8B-B14F-4D97-AF65-F5344CB8AC3E}">
        <p14:creationId xmlns:p14="http://schemas.microsoft.com/office/powerpoint/2010/main" val="287199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21424</TotalTime>
  <Words>996</Words>
  <Application>Microsoft Office PowerPoint</Application>
  <PresentationFormat>Widescreen</PresentationFormat>
  <Paragraphs>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Roboto Mono</vt:lpstr>
      <vt:lpstr>Office Theme</vt:lpstr>
      <vt:lpstr>Pandas Review</vt:lpstr>
      <vt:lpstr>Data Science Process</vt:lpstr>
      <vt:lpstr>What is Pandas?</vt:lpstr>
      <vt:lpstr>Pandas vs Numpy</vt:lpstr>
      <vt:lpstr>Pandas and SQL</vt:lpstr>
      <vt:lpstr>Caveats</vt:lpstr>
      <vt:lpstr>Creating DataFrames</vt:lpstr>
      <vt:lpstr>Investigating DataFrames</vt:lpstr>
      <vt:lpstr>Indexing / Selecting Columns</vt:lpstr>
      <vt:lpstr>Indexing</vt:lpstr>
      <vt:lpstr>Creating a New Column</vt:lpstr>
      <vt:lpstr>Modifying a Column</vt:lpstr>
      <vt:lpstr>Modifying a Column</vt:lpstr>
      <vt:lpstr>Dropping a Column</vt:lpstr>
      <vt:lpstr>Inner Joins</vt:lpstr>
      <vt:lpstr>Left Outer Join</vt:lpstr>
      <vt:lpstr>Right Outer Join</vt:lpstr>
      <vt:lpstr>Full Outer Join</vt:lpstr>
      <vt:lpstr>Pandas Join</vt:lpstr>
      <vt:lpstr>Group By and Aggregations</vt:lpstr>
      <vt:lpstr>Group By and Aggregations</vt:lpstr>
      <vt:lpstr>Group By and Aggregations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CS4981 Data Science</dc:title>
  <dc:creator>Nowling, RJ</dc:creator>
  <cp:lastModifiedBy>John</cp:lastModifiedBy>
  <cp:revision>113</cp:revision>
  <dcterms:created xsi:type="dcterms:W3CDTF">2018-08-24T15:44:19Z</dcterms:created>
  <dcterms:modified xsi:type="dcterms:W3CDTF">2020-12-01T15:32:55Z</dcterms:modified>
</cp:coreProperties>
</file>