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636" r:id="rId3"/>
    <p:sldId id="270" r:id="rId4"/>
    <p:sldId id="624" r:id="rId5"/>
    <p:sldId id="645" r:id="rId6"/>
    <p:sldId id="644" r:id="rId7"/>
    <p:sldId id="657" r:id="rId8"/>
    <p:sldId id="610" r:id="rId9"/>
    <p:sldId id="646" r:id="rId10"/>
    <p:sldId id="631" r:id="rId11"/>
    <p:sldId id="653" r:id="rId12"/>
    <p:sldId id="271" r:id="rId13"/>
    <p:sldId id="638" r:id="rId14"/>
    <p:sldId id="647" r:id="rId15"/>
    <p:sldId id="648" r:id="rId16"/>
    <p:sldId id="655" r:id="rId17"/>
    <p:sldId id="649" r:id="rId18"/>
    <p:sldId id="651" r:id="rId19"/>
    <p:sldId id="652" r:id="rId20"/>
    <p:sldId id="656" r:id="rId21"/>
    <p:sldId id="639" r:id="rId22"/>
    <p:sldId id="635" r:id="rId23"/>
    <p:sldId id="630" r:id="rId24"/>
    <p:sldId id="632" r:id="rId25"/>
    <p:sldId id="634" r:id="rId26"/>
    <p:sldId id="633" r:id="rId27"/>
    <p:sldId id="601" r:id="rId28"/>
    <p:sldId id="617" r:id="rId29"/>
    <p:sldId id="273" r:id="rId30"/>
    <p:sldId id="6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wling, RJ" initials="NR" lastIdx="1" clrIdx="0">
    <p:extLst>
      <p:ext uri="{19B8F6BF-5375-455C-9EA6-DF929625EA0E}">
        <p15:presenceInfo xmlns:p15="http://schemas.microsoft.com/office/powerpoint/2012/main" userId="S::nowling@msoe.edu::6685a180-0ea2-445f-bfda-dfa6af6c06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tificallysound.org/2017/07/27/cohens-d-how-interpret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vigen.com/spurious-correlation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and_dependence#/media/File:Correlation_examples2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stathandbook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tificallysound.org/2017/07/27/cohens-d-how-interpret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 and Statistical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6744-A339-5C43-9294-8CF3437C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15F-E70A-D247-B9A5-A4B6025A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hypothesis: observed data were generated from the same distribution as the control data</a:t>
            </a:r>
          </a:p>
          <a:p>
            <a:r>
              <a:rPr lang="en-US" dirty="0"/>
              <a:t>Alternative hypothesis: observed data were not generated from the same distribution as the control data</a:t>
            </a:r>
          </a:p>
          <a:p>
            <a:r>
              <a:rPr lang="en-US" dirty="0"/>
              <a:t>One hypothesis must be true</a:t>
            </a:r>
          </a:p>
          <a:p>
            <a:r>
              <a:rPr lang="en-US" dirty="0"/>
              <a:t>Both hypotheses cannot be true</a:t>
            </a:r>
          </a:p>
          <a:p>
            <a:r>
              <a:rPr lang="en-US" dirty="0"/>
              <a:t>Statistical tests are concerned with rejecting the null hypothesis</a:t>
            </a:r>
          </a:p>
          <a:p>
            <a:r>
              <a:rPr lang="en-US" dirty="0"/>
              <a:t>If we reject the null, then we have to accept the alternative as true</a:t>
            </a:r>
          </a:p>
        </p:txBody>
      </p:sp>
    </p:spTree>
    <p:extLst>
      <p:ext uri="{BB962C8B-B14F-4D97-AF65-F5344CB8AC3E}">
        <p14:creationId xmlns:p14="http://schemas.microsoft.com/office/powerpoint/2010/main" val="39319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3062-3498-984C-8353-4C43D54E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3F23-326D-E64F-8873-DEB0D094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Two-sample T-test</a:t>
            </a:r>
          </a:p>
          <a:p>
            <a:pPr lvl="1"/>
            <a:r>
              <a:rPr lang="en-US" dirty="0"/>
              <a:t>means of the measurement variable are equal for the two categories.</a:t>
            </a:r>
          </a:p>
          <a:p>
            <a:r>
              <a:rPr lang="en-US" dirty="0"/>
              <a:t>ANOVA</a:t>
            </a:r>
          </a:p>
          <a:p>
            <a:pPr lvl="1"/>
            <a:r>
              <a:rPr lang="en-US" dirty="0"/>
              <a:t>means of the measurement variable are the same for the different categories of data</a:t>
            </a:r>
          </a:p>
          <a:p>
            <a:r>
              <a:rPr lang="en-US" dirty="0"/>
              <a:t>Chi2 goodness of fit</a:t>
            </a:r>
          </a:p>
          <a:p>
            <a:pPr lvl="1"/>
            <a:r>
              <a:rPr lang="en-US" dirty="0"/>
              <a:t>number of observations in each category is equal to that predicted by a biological theory</a:t>
            </a:r>
          </a:p>
          <a:p>
            <a:r>
              <a:rPr lang="en-US" dirty="0"/>
              <a:t>Chi2 test of independence</a:t>
            </a:r>
          </a:p>
          <a:p>
            <a:pPr lvl="1"/>
            <a:r>
              <a:rPr lang="en-US" dirty="0"/>
              <a:t>proportions at one variable are the same for different values of the second variable</a:t>
            </a:r>
          </a:p>
        </p:txBody>
      </p:sp>
    </p:spTree>
    <p:extLst>
      <p:ext uri="{BB962C8B-B14F-4D97-AF65-F5344CB8AC3E}">
        <p14:creationId xmlns:p14="http://schemas.microsoft.com/office/powerpoint/2010/main" val="43849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464-D635-C247-B5D6-56A63D80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Quantitatively Measuring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698A-DDF9-0941-93D7-189DA363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by the correlation coefficient r(X, Y)</a:t>
            </a:r>
          </a:p>
          <a:p>
            <a:pPr lvl="1"/>
            <a:r>
              <a:rPr lang="en-US" dirty="0"/>
              <a:t>Ranges from -1 to 1</a:t>
            </a:r>
          </a:p>
          <a:p>
            <a:pPr lvl="1"/>
            <a:r>
              <a:rPr lang="en-US" dirty="0"/>
              <a:t>Closer to 1 or -1 means correlated</a:t>
            </a:r>
          </a:p>
          <a:p>
            <a:pPr lvl="1"/>
            <a:r>
              <a:rPr lang="en-US" dirty="0"/>
              <a:t>Closer to 0 means no correlation</a:t>
            </a:r>
          </a:p>
          <a:p>
            <a:r>
              <a:rPr lang="en-US" dirty="0"/>
              <a:t>A negative value indicates anti-correlation</a:t>
            </a:r>
          </a:p>
          <a:p>
            <a:pPr lvl="1"/>
            <a:r>
              <a:rPr lang="en-US" dirty="0"/>
              <a:t>When one variable goes up, the other goes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FF99-1350-1540-ACF7-71A4C52C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</a:t>
            </a:r>
            <a:r>
              <a:rPr lang="en-US" baseline="300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DF1E-218A-5A41-A0DA-A986908E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dirty="0" err="1"/>
              <a:t>xs</a:t>
            </a:r>
            <a:r>
              <a:rPr lang="en-US" dirty="0"/>
              <a:t> and </a:t>
            </a:r>
            <a:r>
              <a:rPr lang="en-US" dirty="0" err="1"/>
              <a:t>ys</a:t>
            </a:r>
            <a:r>
              <a:rPr lang="en-US" dirty="0"/>
              <a:t> are lists of numerical values</a:t>
            </a:r>
          </a:p>
          <a:p>
            <a:r>
              <a:rPr lang="en-US" dirty="0"/>
              <a:t>Pearson Correlation Coefficient</a:t>
            </a:r>
          </a:p>
          <a:p>
            <a:pPr lvl="1"/>
            <a:r>
              <a:rPr lang="en-US" dirty="0"/>
              <a:t>r, </a:t>
            </a:r>
            <a:r>
              <a:rPr lang="en-US" dirty="0" err="1"/>
              <a:t>pvalue</a:t>
            </a:r>
            <a:r>
              <a:rPr lang="en-US" dirty="0"/>
              <a:t> = </a:t>
            </a:r>
            <a:r>
              <a:rPr lang="en-US" dirty="0" err="1"/>
              <a:t>scipy.stats.pearson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Spearman Correlation Coefficient</a:t>
            </a:r>
          </a:p>
          <a:p>
            <a:pPr lvl="1"/>
            <a:r>
              <a:rPr lang="en-US" dirty="0"/>
              <a:t>r, </a:t>
            </a:r>
            <a:r>
              <a:rPr lang="en-US" dirty="0" err="1"/>
              <a:t>pvalue</a:t>
            </a:r>
            <a:r>
              <a:rPr lang="en-US" dirty="0"/>
              <a:t> = </a:t>
            </a:r>
            <a:r>
              <a:rPr lang="en-US" dirty="0" err="1"/>
              <a:t>scipy.stats.spearmanr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01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C14E-B9B4-5F43-A60E-A2933FFC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35FC-48C6-0146-B300-4F96547F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t-test is appropriate when we are comparing a Boolean — numerical pair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Divide the samples based on the Boolean variable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the mean and standard deviation of numerical variable for each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Estimate normal distribution for numerical variable for each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t-test</a:t>
            </a:r>
          </a:p>
        </p:txBody>
      </p:sp>
    </p:spTree>
    <p:extLst>
      <p:ext uri="{BB962C8B-B14F-4D97-AF65-F5344CB8AC3E}">
        <p14:creationId xmlns:p14="http://schemas.microsoft.com/office/powerpoint/2010/main" val="58537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1447-FB8C-B341-8D35-3913557C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3F36-AE31-2B4A-AC81-E41B61DA3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Question: In fall 2004, students in the 2 p.m. section of my Biological Data Analysis class had an average height of 66.6 inches, while the average height in the 5 p.m. section was 64.6 inches. Are the average heights of the two sections significantly different?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9F83B-57C3-2E46-BCBC-4E5CAF2EC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20" y="1825625"/>
            <a:ext cx="1801360" cy="4351338"/>
          </a:xfrm>
        </p:spPr>
      </p:pic>
    </p:spTree>
    <p:extLst>
      <p:ext uri="{BB962C8B-B14F-4D97-AF65-F5344CB8AC3E}">
        <p14:creationId xmlns:p14="http://schemas.microsoft.com/office/powerpoint/2010/main" val="49269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C2CC-001D-F74A-92FD-FBC1B10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DB957-C2BA-4D41-967B-97FF90934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2pm Section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4F8539-11A2-F54D-AEBF-8137FA223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94F87-1DB8-F14A-B40B-45E00B0C1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5pm Section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0C4B42-F14E-4D4B-8860-F86373B0DC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78211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1447-FB8C-B341-8D35-3913557C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584B04-6B2D-2943-921A-40E25F746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EFA5D-DAD4-DE43-A873-FF323D8802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T-Test starts by estimating the mean and standard deviation of each group</a:t>
            </a:r>
          </a:p>
          <a:p>
            <a:r>
              <a:rPr lang="en-US" dirty="0"/>
              <a:t>2 pm group:</a:t>
            </a:r>
          </a:p>
          <a:p>
            <a:pPr lvl="1"/>
            <a:r>
              <a:rPr lang="en-US" dirty="0"/>
              <a:t>mean: 66.6</a:t>
            </a:r>
          </a:p>
          <a:p>
            <a:pPr lvl="1"/>
            <a:r>
              <a:rPr lang="en-US" dirty="0"/>
              <a:t>std: 5.8</a:t>
            </a:r>
          </a:p>
          <a:p>
            <a:r>
              <a:rPr lang="en-US" dirty="0"/>
              <a:t>5 pm group:</a:t>
            </a:r>
          </a:p>
          <a:p>
            <a:pPr lvl="1"/>
            <a:r>
              <a:rPr lang="en-US" dirty="0"/>
              <a:t>mean: 64.6</a:t>
            </a:r>
          </a:p>
          <a:p>
            <a:pPr lvl="1"/>
            <a:r>
              <a:rPr lang="en-US" dirty="0"/>
              <a:t>std: 3.6</a:t>
            </a:r>
          </a:p>
          <a:p>
            <a:r>
              <a:rPr lang="en-US" dirty="0"/>
              <a:t>Models each group using a 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2253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3C85-9CA1-BA46-AC20-26E8AC47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55BBA6-ED01-C14C-96E9-ECF7B69DD8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18CD9-B454-734B-8F48-5196BB3D1E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probability with which one group of samples were generated by the second distribution is well defined for normal distributions</a:t>
            </a:r>
          </a:p>
          <a:p>
            <a:r>
              <a:rPr lang="en-US" dirty="0"/>
              <a:t>This property is used to calculate the </a:t>
            </a:r>
            <a:r>
              <a:rPr lang="en-US" i="1" dirty="0"/>
              <a:t>p</a:t>
            </a:r>
            <a:r>
              <a:rPr lang="en-US" dirty="0"/>
              <a:t>-value</a:t>
            </a:r>
          </a:p>
          <a:p>
            <a:r>
              <a:rPr lang="en-US" i="1" dirty="0"/>
              <a:t>p</a:t>
            </a:r>
            <a:r>
              <a:rPr lang="en-US" dirty="0"/>
              <a:t>-value: 0.21</a:t>
            </a:r>
          </a:p>
        </p:txBody>
      </p:sp>
    </p:spTree>
    <p:extLst>
      <p:ext uri="{BB962C8B-B14F-4D97-AF65-F5344CB8AC3E}">
        <p14:creationId xmlns:p14="http://schemas.microsoft.com/office/powerpoint/2010/main" val="253981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7B25-0C55-D04F-92B9-9FD9A965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p</a:t>
            </a:r>
            <a:r>
              <a:rPr lang="en-US" dirty="0"/>
              <a:t>-value?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B674-12CA-7240-8658-692D48D8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statistical tests result in a </a:t>
            </a:r>
            <a:r>
              <a:rPr lang="en-US" i="1" dirty="0"/>
              <a:t>p</a:t>
            </a:r>
            <a:r>
              <a:rPr lang="en-US" dirty="0"/>
              <a:t>-value</a:t>
            </a:r>
          </a:p>
          <a:p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gives us the probability that the observed (or more extreme) data were generated from the same probability distribution as the control data</a:t>
            </a:r>
          </a:p>
          <a:p>
            <a:r>
              <a:rPr lang="en-US" dirty="0"/>
              <a:t>If the </a:t>
            </a:r>
            <a:r>
              <a:rPr lang="en-US" i="1" dirty="0"/>
              <a:t>p</a:t>
            </a:r>
            <a:r>
              <a:rPr lang="en-US" dirty="0"/>
              <a:t>-value &lt; threshold,</a:t>
            </a:r>
          </a:p>
          <a:p>
            <a:pPr lvl="1"/>
            <a:r>
              <a:rPr lang="en-US" dirty="0"/>
              <a:t>then it is unlikely</a:t>
            </a:r>
          </a:p>
          <a:p>
            <a:r>
              <a:rPr lang="en-US" dirty="0"/>
              <a:t>If the </a:t>
            </a:r>
            <a:r>
              <a:rPr lang="en-US" i="1" dirty="0"/>
              <a:t>p</a:t>
            </a:r>
            <a:r>
              <a:rPr lang="en-US" dirty="0"/>
              <a:t>-value &gt; threshold,</a:t>
            </a:r>
          </a:p>
          <a:p>
            <a:pPr lvl="1"/>
            <a:r>
              <a:rPr lang="en-US" dirty="0"/>
              <a:t>then it is likely</a:t>
            </a:r>
          </a:p>
          <a:p>
            <a:r>
              <a:rPr lang="en-US" dirty="0"/>
              <a:t>In the t-test example, a </a:t>
            </a:r>
            <a:r>
              <a:rPr lang="en-US" i="1" dirty="0"/>
              <a:t>p</a:t>
            </a:r>
            <a:r>
              <a:rPr lang="en-US" dirty="0"/>
              <a:t>-value of 0.21 means there is no detectable difference in heights between the two sections.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4A69-B4B8-2646-9426-9FCD801D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9BCA-E9EF-BB4A-A6A0-4A6A9A64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variables are correlated (associated) if</a:t>
            </a:r>
          </a:p>
          <a:p>
            <a:r>
              <a:rPr lang="en-US" dirty="0"/>
              <a:t>knowing the value of one variable</a:t>
            </a:r>
          </a:p>
          <a:p>
            <a:r>
              <a:rPr lang="en-US" dirty="0"/>
              <a:t>tells you something about</a:t>
            </a:r>
          </a:p>
          <a:p>
            <a:r>
              <a:rPr lang="en-US" dirty="0"/>
              <a:t>the value of the other variable</a:t>
            </a:r>
          </a:p>
          <a:p>
            <a:endParaRPr lang="en-US" dirty="0"/>
          </a:p>
          <a:p>
            <a:r>
              <a:rPr lang="en-US" dirty="0"/>
              <a:t>Correlation: two numerical variables, sign (- or +) implies direction</a:t>
            </a:r>
          </a:p>
          <a:p>
            <a:r>
              <a:rPr lang="en-US" dirty="0"/>
              <a:t>Association: one numerical and one categorical variable or two categorical variables.  Always positive</a:t>
            </a:r>
          </a:p>
        </p:txBody>
      </p:sp>
    </p:spTree>
    <p:extLst>
      <p:ext uri="{BB962C8B-B14F-4D97-AF65-F5344CB8AC3E}">
        <p14:creationId xmlns:p14="http://schemas.microsoft.com/office/powerpoint/2010/main" val="121132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6F3F-060E-A847-9117-0C791CFD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Caveat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945B-8F72-084C-9C0E-D497D32E8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It's assumed the the data are normally distributed</a:t>
            </a:r>
          </a:p>
          <a:p>
            <a:r>
              <a:rPr lang="en-US" dirty="0"/>
              <a:t>In this example, the data were NOT normally distributed</a:t>
            </a:r>
            <a:br>
              <a:rPr lang="en-US" dirty="0"/>
            </a:br>
            <a:r>
              <a:rPr lang="en-US" dirty="0"/>
              <a:t>(E.g., the mean was 64.6 but no students had heights between 63 and 65.)</a:t>
            </a:r>
          </a:p>
          <a:p>
            <a:r>
              <a:rPr lang="en-US" dirty="0"/>
              <a:t>The K-S test can be used for non-normal data at the loss of some power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655D9-2612-AB41-A875-969E7AF1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68399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B389-8578-934F-8AC6-1D211C50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for Pairs of Numerical and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0797-26A1-D542-ABAF-FBC031D6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divide the samples into groups by the value of the categorical variable</a:t>
            </a:r>
          </a:p>
          <a:p>
            <a:r>
              <a:rPr lang="en-US" dirty="0"/>
              <a:t>Make a list of the value of numerical value for samples in each group</a:t>
            </a:r>
          </a:p>
          <a:p>
            <a:r>
              <a:rPr lang="en-US" dirty="0"/>
              <a:t>One-way Analysis of Variance (ANOVA)</a:t>
            </a:r>
          </a:p>
          <a:p>
            <a:pPr lvl="1"/>
            <a:r>
              <a:rPr lang="en-US" dirty="0"/>
              <a:t>Tests the null hypothesis that the groups all have the same means</a:t>
            </a:r>
            <a:br>
              <a:rPr lang="en-US" dirty="0"/>
            </a:br>
            <a:r>
              <a:rPr lang="en-US" sz="2000" dirty="0">
                <a:latin typeface="Roboto Mono Medium" pitchFamily="49" charset="0"/>
                <a:ea typeface="Roboto Mono Medium" pitchFamily="49" charset="0"/>
              </a:rPr>
              <a:t>stat, </a:t>
            </a:r>
            <a:r>
              <a:rPr lang="en-US" sz="2000" dirty="0" err="1">
                <a:latin typeface="Roboto Mono Medium" pitchFamily="49" charset="0"/>
                <a:ea typeface="Roboto Mono Medium" pitchFamily="49" charset="0"/>
              </a:rPr>
              <a:t>pvalue</a:t>
            </a:r>
            <a:r>
              <a:rPr lang="en-US" sz="2000" dirty="0">
                <a:latin typeface="Roboto Mono Medium" pitchFamily="49" charset="0"/>
                <a:ea typeface="Roboto Mono Medium" pitchFamily="49" charset="0"/>
              </a:rPr>
              <a:t> = </a:t>
            </a:r>
            <a:r>
              <a:rPr lang="en-US" sz="2000" dirty="0" err="1">
                <a:latin typeface="Roboto Mono Medium" pitchFamily="49" charset="0"/>
                <a:ea typeface="Roboto Mono Medium" pitchFamily="49" charset="0"/>
              </a:rPr>
              <a:t>stats.f_oneway</a:t>
            </a:r>
            <a:r>
              <a:rPr lang="en-US" sz="2000" dirty="0">
                <a:latin typeface="Roboto Mono Medium" pitchFamily="49" charset="0"/>
                <a:ea typeface="Roboto Mono Medium" pitchFamily="49" charset="0"/>
              </a:rPr>
              <a:t>(group1, group2, …)</a:t>
            </a:r>
          </a:p>
          <a:p>
            <a:r>
              <a:rPr lang="en-US" dirty="0"/>
              <a:t>Kruskal-Wallis</a:t>
            </a:r>
          </a:p>
          <a:p>
            <a:pPr lvl="1"/>
            <a:r>
              <a:rPr lang="en-US" dirty="0"/>
              <a:t>Tests the null hypothesis that the groups all have the same medians</a:t>
            </a:r>
            <a:br>
              <a:rPr lang="en-US" dirty="0"/>
            </a:br>
            <a:r>
              <a:rPr lang="en-US" sz="2000" dirty="0">
                <a:latin typeface="Roboto Mono Medium" pitchFamily="49" charset="0"/>
                <a:ea typeface="Roboto Mono Medium" pitchFamily="49" charset="0"/>
              </a:rPr>
              <a:t>stat, </a:t>
            </a:r>
            <a:r>
              <a:rPr lang="en-US" sz="2000" dirty="0" err="1">
                <a:latin typeface="Roboto Mono Medium" pitchFamily="49" charset="0"/>
                <a:ea typeface="Roboto Mono Medium" pitchFamily="49" charset="0"/>
              </a:rPr>
              <a:t>pvalue</a:t>
            </a:r>
            <a:r>
              <a:rPr lang="en-US" sz="2000" dirty="0">
                <a:latin typeface="Roboto Mono Medium" pitchFamily="49" charset="0"/>
                <a:ea typeface="Roboto Mono Medium" pitchFamily="49" charset="0"/>
              </a:rPr>
              <a:t> = </a:t>
            </a:r>
            <a:r>
              <a:rPr lang="en-US" sz="2000" dirty="0" err="1">
                <a:latin typeface="Roboto Mono Medium" pitchFamily="49" charset="0"/>
                <a:ea typeface="Roboto Mono Medium" pitchFamily="49" charset="0"/>
              </a:rPr>
              <a:t>stats.kruskal</a:t>
            </a:r>
            <a:r>
              <a:rPr lang="en-US" sz="2000" dirty="0">
                <a:latin typeface="Roboto Mono Medium" pitchFamily="49" charset="0"/>
                <a:ea typeface="Roboto Mono Medium" pitchFamily="49" charset="0"/>
              </a:rPr>
              <a:t>(group1, group2, …)</a:t>
            </a:r>
          </a:p>
        </p:txBody>
      </p:sp>
    </p:spTree>
    <p:extLst>
      <p:ext uri="{BB962C8B-B14F-4D97-AF65-F5344CB8AC3E}">
        <p14:creationId xmlns:p14="http://schemas.microsoft.com/office/powerpoint/2010/main" val="324875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B31-D49F-4740-8FB9-EED4FE78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𝛘</a:t>
            </a:r>
            <a:r>
              <a:rPr lang="en-US" baseline="30000" dirty="0"/>
              <a:t>2</a:t>
            </a:r>
            <a:r>
              <a:rPr lang="en-US" dirty="0"/>
              <a:t> Test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81A8-06CD-D54D-A0EB-7F32EFA0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2400" dirty="0"/>
              <a:t>𝛘</a:t>
            </a:r>
            <a:r>
              <a:rPr lang="en-US" sz="2400" baseline="30000" dirty="0"/>
              <a:t>2</a:t>
            </a:r>
            <a:r>
              <a:rPr lang="en-US" sz="2400" dirty="0"/>
              <a:t> (chi-squared) test compares the distributions of values of two categorical variables</a:t>
            </a:r>
          </a:p>
          <a:p>
            <a:r>
              <a:rPr lang="en-US" sz="2400" dirty="0"/>
              <a:t>Question: Is a 10-sided die weighted or fair?</a:t>
            </a:r>
          </a:p>
          <a:p>
            <a:r>
              <a:rPr lang="en-US" sz="2400" dirty="0"/>
              <a:t>If the die is fair, we expect all sides to have equal probability of occurring. (A uniform distribution)</a:t>
            </a:r>
          </a:p>
          <a:p>
            <a:r>
              <a:rPr lang="en-US" sz="2400" dirty="0"/>
              <a:t>If the die is weighted, we expect some sides to occur more often than other sides</a:t>
            </a:r>
          </a:p>
          <a:p>
            <a:r>
              <a:rPr lang="en-US" sz="2400" dirty="0"/>
              <a:t>I rolled the two dice 10,000 times and recorded how many times each side appeared</a:t>
            </a:r>
          </a:p>
        </p:txBody>
      </p:sp>
    </p:spTree>
    <p:extLst>
      <p:ext uri="{BB962C8B-B14F-4D97-AF65-F5344CB8AC3E}">
        <p14:creationId xmlns:p14="http://schemas.microsoft.com/office/powerpoint/2010/main" val="2153347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DCB8D-F4D3-3D48-8189-C784D343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Die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56F08F-D59B-A840-B1F4-4F2FBA85E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178844"/>
            <a:ext cx="5130800" cy="36449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6FF9BA5-BAF0-F440-8876-9E5BCCB8A8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78844"/>
            <a:ext cx="5130800" cy="3644900"/>
          </a:xfrm>
        </p:spPr>
      </p:pic>
    </p:spTree>
    <p:extLst>
      <p:ext uri="{BB962C8B-B14F-4D97-AF65-F5344CB8AC3E}">
        <p14:creationId xmlns:p14="http://schemas.microsoft.com/office/powerpoint/2010/main" val="3675752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DCB8D-F4D3-3D48-8189-C784D343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Die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56F08F-D59B-A840-B1F4-4F2FBA85E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600" y="2178844"/>
            <a:ext cx="5130800" cy="36449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6FF9BA5-BAF0-F440-8876-9E5BCCB8A8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78844"/>
            <a:ext cx="5130800" cy="3644900"/>
          </a:xfrm>
        </p:spPr>
      </p:pic>
    </p:spTree>
    <p:extLst>
      <p:ext uri="{BB962C8B-B14F-4D97-AF65-F5344CB8AC3E}">
        <p14:creationId xmlns:p14="http://schemas.microsoft.com/office/powerpoint/2010/main" val="158577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B31-D49F-4740-8FB9-EED4FE78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𝛘</a:t>
            </a:r>
            <a:r>
              <a:rPr lang="en-US" baseline="30000" dirty="0"/>
              <a:t>2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81A8-06CD-D54D-A0EB-7F32EFA0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run a 𝛘</a:t>
            </a:r>
            <a:r>
              <a:rPr lang="en-US" baseline="30000" dirty="0"/>
              <a:t>2</a:t>
            </a:r>
            <a:r>
              <a:rPr lang="en-US" dirty="0"/>
              <a:t> test for each die against the expected distribution: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_,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fair_pvalue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chisquare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fair_counts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expected_counts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_,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weighted_pvalue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chisquare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weighted_counts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expected_counts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833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45DA-B202-EB4F-8BA1-5FF52BD5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𝛘</a:t>
            </a:r>
            <a:r>
              <a:rPr lang="en-US" baseline="30000" dirty="0"/>
              <a:t>2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AEF4-F4AD-EF44-9173-5BC349D2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p-value for the fair die is 0.525</a:t>
            </a:r>
          </a:p>
          <a:p>
            <a:pPr marL="0" indent="0">
              <a:buNone/>
            </a:pPr>
            <a:r>
              <a:rPr lang="en-US" dirty="0"/>
              <a:t>The p-value for the weighted die is 4.1e-222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a significance level of 0.05. Since 0.525 &gt; 0.05, we accept the null hypothesis that the fair die is sampled from the expected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4.1e-222 &lt; 0.05, we reject the null hypothesis that the weighted die is sampled from the expected distribution.  We accept the alternative hypothesis.</a:t>
            </a:r>
          </a:p>
        </p:txBody>
      </p:sp>
    </p:spTree>
    <p:extLst>
      <p:ext uri="{BB962C8B-B14F-4D97-AF65-F5344CB8AC3E}">
        <p14:creationId xmlns:p14="http://schemas.microsoft.com/office/powerpoint/2010/main" val="922325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939-0854-6147-B2EC-74905DE3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25C1B-FE60-2547-B450-E736DB22E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1440" y="685800"/>
            <a:ext cx="4389120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E99B7-076D-FE48-AA2F-A1B399F8D413}"/>
              </a:ext>
            </a:extLst>
          </p:cNvPr>
          <p:cNvSpPr txBox="1"/>
          <p:nvPr/>
        </p:nvSpPr>
        <p:spPr>
          <a:xfrm>
            <a:off x="425302" y="6400800"/>
            <a:ext cx="5562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https://scientificallysound.org/2017/07/27/cohens-d-how-interpretation/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076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CD7E-9839-AF4C-9C56-207E781B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F414-EDC8-8048-8C35-A00EA3EC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of a statistical test is its ability to avoid false positives.</a:t>
            </a:r>
          </a:p>
          <a:p>
            <a:r>
              <a:rPr lang="en-US" dirty="0"/>
              <a:t>A false positive is when the test indicates something is statistically significant when it shouldn't be</a:t>
            </a:r>
          </a:p>
          <a:p>
            <a:r>
              <a:rPr lang="en-US" dirty="0"/>
              <a:t>Statistical power depends on the effect size and sample size</a:t>
            </a:r>
          </a:p>
          <a:p>
            <a:pPr lvl="1"/>
            <a:r>
              <a:rPr lang="en-US" dirty="0"/>
              <a:t>More samples = more power = fewer false positives</a:t>
            </a:r>
          </a:p>
          <a:p>
            <a:pPr lvl="1"/>
            <a:r>
              <a:rPr lang="en-US" dirty="0"/>
              <a:t>Fewer samples = less power = more false positives</a:t>
            </a:r>
          </a:p>
          <a:p>
            <a:pPr lvl="1"/>
            <a:r>
              <a:rPr lang="en-US" dirty="0"/>
              <a:t>We can't change the effect size, only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2803152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C174-F31B-E64A-B5ED-83E6042F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Does Not Imply Causation!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E05FA-014D-A444-97DB-3BCA65E92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507"/>
            <a:ext cx="10515600" cy="4145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8ED8F-A340-0B46-B16F-27AD14747BCC}"/>
              </a:ext>
            </a:extLst>
          </p:cNvPr>
          <p:cNvSpPr txBox="1"/>
          <p:nvPr/>
        </p:nvSpPr>
        <p:spPr>
          <a:xfrm>
            <a:off x="563526" y="6311899"/>
            <a:ext cx="386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https://www.tylervigen.com/spurious-correlations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21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3387-BCD7-BA42-88AD-0859E42B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Numerical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7E0B0-F520-C041-BE1B-3354F8EE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10" y="1825625"/>
            <a:ext cx="95371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E074F-7ADE-BC4A-8617-7922AC387DB4}"/>
              </a:ext>
            </a:extLst>
          </p:cNvPr>
          <p:cNvSpPr txBox="1"/>
          <p:nvPr/>
        </p:nvSpPr>
        <p:spPr>
          <a:xfrm>
            <a:off x="446567" y="6488668"/>
            <a:ext cx="7527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https://en.wikipedia.org/wiki/Correlation_and_dependence#/media/File:Correlation_examples2.svg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1916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00E2-0DB4-2A40-8935-130578BE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5F4D-94B3-CA47-9887-1856417F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Handbook of Biological Statistics offers clear explanations and examples of many common statistical tests.  I frequently use it as a reference guide: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www.biostathandbook.com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7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B9BD3-40AD-8F4A-BB89-D0AA683F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Association: Numerical and Categorical Pair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268AF2-0752-6544-8BF3-3AE8F15D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108994"/>
            <a:ext cx="6985000" cy="3784600"/>
          </a:xfrm>
        </p:spPr>
      </p:pic>
    </p:spTree>
    <p:extLst>
      <p:ext uri="{BB962C8B-B14F-4D97-AF65-F5344CB8AC3E}">
        <p14:creationId xmlns:p14="http://schemas.microsoft.com/office/powerpoint/2010/main" val="216689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939-0854-6147-B2EC-74905DE3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Association: Numerical and Categorical Pair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25C1B-FE60-2547-B450-E736DB22E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0" b="6884"/>
          <a:stretch/>
        </p:blipFill>
        <p:spPr>
          <a:xfrm>
            <a:off x="3901440" y="1690688"/>
            <a:ext cx="4389120" cy="45123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E99B7-076D-FE48-AA2F-A1B399F8D413}"/>
              </a:ext>
            </a:extLst>
          </p:cNvPr>
          <p:cNvSpPr txBox="1"/>
          <p:nvPr/>
        </p:nvSpPr>
        <p:spPr>
          <a:xfrm>
            <a:off x="425302" y="6400800"/>
            <a:ext cx="5562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https://scientificallysound.org/2017/07/27/cohens-d-how-interpretation/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369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B9BD3-40AD-8F4A-BB89-D0AA683F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Association: Numerical and Categorical Pair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3B7F3-B2B5-1A4E-837C-C6DE26605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1CB089-4867-7C4A-9451-1FA93E0EE6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1" y="2543969"/>
            <a:ext cx="4940300" cy="36068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F7BAA-C238-824D-A8E7-5CD93FAA1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Associated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90DE437-065E-CD4D-95F5-B2171AEAFD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44" y="2543969"/>
            <a:ext cx="4940300" cy="3606800"/>
          </a:xfrm>
        </p:spPr>
      </p:pic>
    </p:spTree>
    <p:extLst>
      <p:ext uri="{BB962C8B-B14F-4D97-AF65-F5344CB8AC3E}">
        <p14:creationId xmlns:p14="http://schemas.microsoft.com/office/powerpoint/2010/main" val="390523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6163-27F7-BA43-B5EE-1AB4355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DC83-19E2-734F-9CC2-7E0092A1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 find relationships between variables</a:t>
            </a:r>
          </a:p>
          <a:p>
            <a:r>
              <a:rPr lang="en-US" dirty="0"/>
              <a:t>Relationships may provide insights into the data set</a:t>
            </a:r>
          </a:p>
          <a:p>
            <a:pPr lvl="1"/>
            <a:r>
              <a:rPr lang="en-US" dirty="0"/>
              <a:t>E.g., Red Hat makes most of its revenue on support contracts</a:t>
            </a:r>
          </a:p>
          <a:p>
            <a:pPr lvl="1"/>
            <a:r>
              <a:rPr lang="en-US" dirty="0"/>
              <a:t>Red Hat observed that customers were more likely to renew support contracts if customers used the support</a:t>
            </a:r>
          </a:p>
          <a:p>
            <a:pPr lvl="1"/>
            <a:r>
              <a:rPr lang="en-US" dirty="0"/>
              <a:t>Started creating new support services and products to increase the value and encourage customers to use the support services</a:t>
            </a:r>
          </a:p>
          <a:p>
            <a:r>
              <a:rPr lang="en-US" dirty="0"/>
              <a:t>Choosing variables for machine learning models</a:t>
            </a:r>
          </a:p>
          <a:p>
            <a:pPr lvl="1"/>
            <a:r>
              <a:rPr lang="en-US" dirty="0"/>
              <a:t>Variables correlated with the outcome variable make </a:t>
            </a:r>
            <a:r>
              <a:rPr lang="en-US"/>
              <a:t>good features for ML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1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E98D-C957-0E47-A516-2843D567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0304-5CA2-3746-8C47-5177CF93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testing can be used to assess if there is association between two variables</a:t>
            </a:r>
          </a:p>
          <a:p>
            <a:pPr lvl="1"/>
            <a:r>
              <a:rPr lang="en-US" dirty="0"/>
              <a:t>Are these two dice weighted the same way?</a:t>
            </a:r>
          </a:p>
          <a:p>
            <a:pPr lvl="1"/>
            <a:r>
              <a:rPr lang="en-US" dirty="0"/>
              <a:t>Is height associated with sex?</a:t>
            </a:r>
          </a:p>
          <a:p>
            <a:r>
              <a:rPr lang="en-US" dirty="0"/>
              <a:t>The </a:t>
            </a:r>
            <a:r>
              <a:rPr lang="en-US" sz="2400" dirty="0">
                <a:latin typeface="Roboto Mono Medium" pitchFamily="49" charset="0"/>
                <a:ea typeface="Roboto Mono Medium" pitchFamily="49" charset="0"/>
              </a:rPr>
              <a:t>stats</a:t>
            </a:r>
            <a:r>
              <a:rPr lang="en-US" dirty="0"/>
              <a:t> module of </a:t>
            </a:r>
            <a:r>
              <a:rPr lang="en-US" dirty="0" err="1"/>
              <a:t>Scipy</a:t>
            </a:r>
            <a:r>
              <a:rPr lang="en-US" dirty="0"/>
              <a:t> provides implementations of many common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373197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D393-678C-B545-B29B-32CCC46D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C576-E8EB-694E-8925-C115B0E1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Numerical — Numerical</a:t>
            </a:r>
          </a:p>
          <a:p>
            <a:pPr lvl="1"/>
            <a:r>
              <a:rPr lang="en-US" dirty="0"/>
              <a:t>Regression / correlation</a:t>
            </a:r>
          </a:p>
          <a:p>
            <a:r>
              <a:rPr lang="en-US" dirty="0"/>
              <a:t>Boolean — Numerical</a:t>
            </a:r>
          </a:p>
          <a:p>
            <a:pPr lvl="1"/>
            <a:r>
              <a:rPr lang="en-US" dirty="0"/>
              <a:t>Two-Sample T-Test</a:t>
            </a:r>
          </a:p>
          <a:p>
            <a:r>
              <a:rPr lang="en-US" dirty="0"/>
              <a:t>Categorical — Numerical</a:t>
            </a:r>
          </a:p>
          <a:p>
            <a:pPr lvl="1"/>
            <a:r>
              <a:rPr lang="en-US" dirty="0"/>
              <a:t>ANOVA Test</a:t>
            </a:r>
          </a:p>
          <a:p>
            <a:pPr lvl="1"/>
            <a:r>
              <a:rPr lang="en-US" dirty="0" err="1"/>
              <a:t>Krustal</a:t>
            </a:r>
            <a:r>
              <a:rPr lang="en-US" dirty="0"/>
              <a:t>-Wallis Test</a:t>
            </a:r>
          </a:p>
          <a:p>
            <a:r>
              <a:rPr lang="en-US" dirty="0"/>
              <a:t>Categorical — Categorical</a:t>
            </a:r>
          </a:p>
          <a:p>
            <a:pPr lvl="1"/>
            <a:r>
              <a:rPr lang="en-US" dirty="0"/>
              <a:t>𝛘</a:t>
            </a:r>
            <a:r>
              <a:rPr lang="en-US" baseline="30000" dirty="0"/>
              <a:t>2</a:t>
            </a:r>
            <a:r>
              <a:rPr lang="en-US" dirty="0"/>
              <a:t> test of independence</a:t>
            </a:r>
          </a:p>
          <a:p>
            <a:pPr lvl="1"/>
            <a:r>
              <a:rPr lang="en-US" dirty="0"/>
              <a:t>Fisher's Exact Test</a:t>
            </a:r>
          </a:p>
        </p:txBody>
      </p:sp>
    </p:spTree>
    <p:extLst>
      <p:ext uri="{BB962C8B-B14F-4D97-AF65-F5344CB8AC3E}">
        <p14:creationId xmlns:p14="http://schemas.microsoft.com/office/powerpoint/2010/main" val="14560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22992</TotalTime>
  <Words>1288</Words>
  <Application>Microsoft Macintosh PowerPoint</Application>
  <PresentationFormat>Widescreen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Roboto Mono</vt:lpstr>
      <vt:lpstr>Roboto Mono Medium</vt:lpstr>
      <vt:lpstr>Office Theme</vt:lpstr>
      <vt:lpstr>Correlation and Statistical Testing</vt:lpstr>
      <vt:lpstr>Correlation and Association</vt:lpstr>
      <vt:lpstr>Correlation Between Numerical Variables</vt:lpstr>
      <vt:lpstr>Association: Numerical and Categorical Pair</vt:lpstr>
      <vt:lpstr>Association: Numerical and Categorical Pair</vt:lpstr>
      <vt:lpstr>Association: Numerical and Categorical Pair</vt:lpstr>
      <vt:lpstr>Why Care About Correlation?</vt:lpstr>
      <vt:lpstr>Statistical Testing</vt:lpstr>
      <vt:lpstr>Common Statistical Tests</vt:lpstr>
      <vt:lpstr>Statistical Hypotheses</vt:lpstr>
      <vt:lpstr>Null Hypotheses</vt:lpstr>
      <vt:lpstr>Quantitatively Measuring Correlation</vt:lpstr>
      <vt:lpstr>Calculating r2</vt:lpstr>
      <vt:lpstr>Two-Sample T-Test Example</vt:lpstr>
      <vt:lpstr>Two-Sample T-Test Example</vt:lpstr>
      <vt:lpstr>Histograms</vt:lpstr>
      <vt:lpstr>Two-Sample T-Test Example</vt:lpstr>
      <vt:lpstr>Two-Sample T-Test Example</vt:lpstr>
      <vt:lpstr>What is a p-value?</vt:lpstr>
      <vt:lpstr>T-Test Caveat </vt:lpstr>
      <vt:lpstr>Statistical Tests for Pairs of Numerical and Categorical Variables</vt:lpstr>
      <vt:lpstr>𝛘2 Test Example</vt:lpstr>
      <vt:lpstr>Fair Die</vt:lpstr>
      <vt:lpstr>Weighted Die</vt:lpstr>
      <vt:lpstr>𝛘2 Test</vt:lpstr>
      <vt:lpstr>Interpreting 𝛘2 Test</vt:lpstr>
      <vt:lpstr>Effect Size</vt:lpstr>
      <vt:lpstr>Statistical Power</vt:lpstr>
      <vt:lpstr>Correlation Does Not Imply Causation!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206</cp:revision>
  <dcterms:created xsi:type="dcterms:W3CDTF">2018-08-24T15:44:19Z</dcterms:created>
  <dcterms:modified xsi:type="dcterms:W3CDTF">2020-12-29T01:15:17Z</dcterms:modified>
</cp:coreProperties>
</file>