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636" r:id="rId3"/>
    <p:sldId id="637" r:id="rId4"/>
    <p:sldId id="639" r:id="rId5"/>
    <p:sldId id="643" r:id="rId6"/>
    <p:sldId id="646" r:id="rId7"/>
    <p:sldId id="647" r:id="rId8"/>
    <p:sldId id="649" r:id="rId9"/>
    <p:sldId id="621" r:id="rId10"/>
    <p:sldId id="667" r:id="rId11"/>
    <p:sldId id="671" r:id="rId12"/>
    <p:sldId id="622" r:id="rId13"/>
    <p:sldId id="623" r:id="rId14"/>
    <p:sldId id="672" r:id="rId15"/>
    <p:sldId id="673" r:id="rId16"/>
    <p:sldId id="674" r:id="rId17"/>
    <p:sldId id="675" r:id="rId18"/>
    <p:sldId id="676" r:id="rId19"/>
    <p:sldId id="677" r:id="rId20"/>
    <p:sldId id="652" r:id="rId21"/>
    <p:sldId id="560" r:id="rId22"/>
    <p:sldId id="655" r:id="rId23"/>
    <p:sldId id="619" r:id="rId24"/>
    <p:sldId id="591" r:id="rId25"/>
    <p:sldId id="618" r:id="rId26"/>
    <p:sldId id="620" r:id="rId27"/>
    <p:sldId id="625" r:id="rId28"/>
    <p:sldId id="656" r:id="rId29"/>
    <p:sldId id="605" r:id="rId30"/>
    <p:sldId id="627" r:id="rId31"/>
    <p:sldId id="588" r:id="rId32"/>
    <p:sldId id="626" r:id="rId33"/>
    <p:sldId id="628" r:id="rId34"/>
    <p:sldId id="630" r:id="rId35"/>
    <p:sldId id="657" r:id="rId36"/>
    <p:sldId id="662" r:id="rId37"/>
    <p:sldId id="663" r:id="rId38"/>
    <p:sldId id="629" r:id="rId39"/>
    <p:sldId id="599" r:id="rId40"/>
    <p:sldId id="600" r:id="rId41"/>
    <p:sldId id="66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wling, RJ" initials="NR" lastIdx="1" clrIdx="0">
    <p:extLst>
      <p:ext uri="{19B8F6BF-5375-455C-9EA6-DF929625EA0E}">
        <p15:presenceInfo xmlns:p15="http://schemas.microsoft.com/office/powerpoint/2012/main" userId="S::nowling@msoe.edu::6685a180-0ea2-445f-bfda-dfa6af6c06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and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CS3300 </a:t>
            </a:r>
            <a:r>
              <a:rPr lang="en-US" dirty="0"/>
              <a:t>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31B6-041B-8746-9FAF-1D471B08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332F-399B-FB49-AED7-1542928A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enterprise data are "event" or time-based</a:t>
            </a:r>
          </a:p>
          <a:p>
            <a:pPr lvl="1"/>
            <a:r>
              <a:rPr lang="en-US" dirty="0"/>
              <a:t>Transactions (e.g., purchases)</a:t>
            </a:r>
          </a:p>
          <a:p>
            <a:pPr lvl="1"/>
            <a:r>
              <a:rPr lang="en-US" dirty="0"/>
              <a:t>Logistics updates (e.g., deliveries, shipping)</a:t>
            </a:r>
          </a:p>
          <a:p>
            <a:r>
              <a:rPr lang="en-US" dirty="0"/>
              <a:t>Data processing systems employ streaming or event-driven architectures</a:t>
            </a:r>
          </a:p>
          <a:p>
            <a:pPr lvl="1"/>
            <a:r>
              <a:rPr lang="en-US" dirty="0"/>
              <a:t>Events are processed as they arrive (streaming)</a:t>
            </a:r>
          </a:p>
          <a:p>
            <a:pPr lvl="1"/>
            <a:r>
              <a:rPr lang="en-US" dirty="0"/>
              <a:t>or in batches (e.g., every 24 hours)</a:t>
            </a:r>
          </a:p>
          <a:p>
            <a:r>
              <a:rPr lang="en-US" dirty="0"/>
              <a:t>Data pipelines :</a:t>
            </a:r>
          </a:p>
          <a:p>
            <a:pPr lvl="1"/>
            <a:r>
              <a:rPr lang="en-US" dirty="0"/>
              <a:t>Ingest raw data, output cleaned data</a:t>
            </a:r>
          </a:p>
          <a:p>
            <a:pPr lvl="1"/>
            <a:r>
              <a:rPr lang="en-US" dirty="0"/>
              <a:t>May combine with other data sources to annotate data </a:t>
            </a:r>
          </a:p>
          <a:p>
            <a:pPr lvl="1"/>
            <a:r>
              <a:rPr lang="en-US" dirty="0"/>
              <a:t>Update cumulative state in a relational database or similar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5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C3E11-11E3-DE49-B696-3B3E6351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360FF-94E4-584C-9C18-46DBBD745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B49C1-0211-794D-818A-43DE7199E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will be accumulated on some storage system</a:t>
            </a:r>
          </a:p>
          <a:p>
            <a:r>
              <a:rPr lang="en-US" dirty="0"/>
              <a:t>Pipelines are scheduled to run periodically (e.g., every 24 hours)</a:t>
            </a:r>
          </a:p>
          <a:p>
            <a:r>
              <a:rPr lang="en-US" dirty="0"/>
              <a:t>Easier to debug, operate</a:t>
            </a:r>
          </a:p>
          <a:p>
            <a:r>
              <a:rPr lang="en-US" dirty="0"/>
              <a:t>Large latencies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12E52B-BF6C-FF44-9D41-0F000A4FB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CD8856-EDF4-464C-AE8B-524B17B838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are processed as they arrive</a:t>
            </a:r>
          </a:p>
          <a:p>
            <a:r>
              <a:rPr lang="en-US" dirty="0"/>
              <a:t>Servers are running 24/7 to receive and process data</a:t>
            </a:r>
          </a:p>
          <a:p>
            <a:r>
              <a:rPr lang="en-US" dirty="0"/>
              <a:t>Low latency / near real-time</a:t>
            </a:r>
          </a:p>
          <a:p>
            <a:r>
              <a:rPr lang="en-US" dirty="0"/>
              <a:t>Harder to debug, operate</a:t>
            </a:r>
          </a:p>
          <a:p>
            <a:r>
              <a:rPr lang="en-US" dirty="0"/>
              <a:t>Not all operations are amenable to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317791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CB9B-4636-9844-90EA-564EBE5B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24CC-8496-F947-BF2B-BBF50C4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"Big data" – when the data set is too large to process on a single machine</a:t>
            </a:r>
          </a:p>
          <a:p>
            <a:r>
              <a:rPr lang="en-US" dirty="0"/>
              <a:t>Technologies like Apache Hadoop and Apache Spark provide programming models that "hide" the details of where data is located and what each machine is doing</a:t>
            </a:r>
          </a:p>
          <a:p>
            <a:r>
              <a:rPr lang="en-US" dirty="0"/>
              <a:t>Every machine runs the same program on a separate subset of the data – move the program, not the data</a:t>
            </a:r>
          </a:p>
        </p:txBody>
      </p:sp>
    </p:spTree>
    <p:extLst>
      <p:ext uri="{BB962C8B-B14F-4D97-AF65-F5344CB8AC3E}">
        <p14:creationId xmlns:p14="http://schemas.microsoft.com/office/powerpoint/2010/main" val="64261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CB9B-4636-9844-90EA-564EBE5B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MapReduce: Batch Processing with Commodity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24CC-8496-F947-BF2B-BBF50C4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Google's MapReduce was innovative because the creators realized that data could be analyzed efficiently using a cluster of commodity computers</a:t>
            </a:r>
          </a:p>
          <a:p>
            <a:r>
              <a:rPr lang="en-US" dirty="0"/>
              <a:t>Cheaper and faster than large, monolithic, and specialized solutions</a:t>
            </a:r>
          </a:p>
          <a:p>
            <a:r>
              <a:rPr lang="en-US" dirty="0"/>
              <a:t>If multiple machines try to load data from the same storage machine, you will quickly saturate disk and network bandwidth</a:t>
            </a:r>
          </a:p>
          <a:p>
            <a:r>
              <a:rPr lang="en-US" dirty="0"/>
              <a:t>To operate at full speed, data needs to be chunked up (partitioned) and divided across the cluster</a:t>
            </a:r>
          </a:p>
          <a:p>
            <a:r>
              <a:rPr lang="en-US" dirty="0"/>
              <a:t>To prevent data loss, each partition is stored on multiple machines (usually 3)</a:t>
            </a:r>
          </a:p>
        </p:txBody>
      </p:sp>
    </p:spTree>
    <p:extLst>
      <p:ext uri="{BB962C8B-B14F-4D97-AF65-F5344CB8AC3E}">
        <p14:creationId xmlns:p14="http://schemas.microsoft.com/office/powerpoint/2010/main" val="233214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2A2-7008-F14A-8F0F-BD448B1E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Shot Heard Around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5D8C-BAFE-4449-AC86-50F6C5F4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was a relatively basic and proprietary design</a:t>
            </a:r>
          </a:p>
          <a:p>
            <a:r>
              <a:rPr lang="en-US" dirty="0"/>
              <a:t>Apache Hadoop is an open-source, reimplementation of:</a:t>
            </a:r>
          </a:p>
          <a:p>
            <a:pPr lvl="1"/>
            <a:r>
              <a:rPr lang="en-US" dirty="0"/>
              <a:t>MapReduce distributed computing system</a:t>
            </a:r>
          </a:p>
          <a:p>
            <a:pPr lvl="1"/>
            <a:r>
              <a:rPr lang="en-US" dirty="0"/>
              <a:t>Hadoop Distributed File System (HDFS) which allows data to be stored on a cluster of commodity servers as if they were a single machine</a:t>
            </a:r>
          </a:p>
          <a:p>
            <a:r>
              <a:rPr lang="en-US" dirty="0"/>
              <a:t>New and existing companies jumped on the bandwagon: Hortonworks, Cloudera, Pivotal, </a:t>
            </a:r>
            <a:r>
              <a:rPr lang="en-US" dirty="0" err="1"/>
              <a:t>MapR</a:t>
            </a:r>
            <a:r>
              <a:rPr lang="en-US" dirty="0"/>
              <a:t>, HP</a:t>
            </a:r>
          </a:p>
          <a:p>
            <a:r>
              <a:rPr lang="en-US" dirty="0"/>
              <a:t>Hadoop became the "standard" as companies hoped that collecting any and all data would magically lead to new 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123185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0C69-6984-A549-BFC1-DC729879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6AA8-090E-7A40-A668-0E0CD629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is not great for complex pipelines with many transformations</a:t>
            </a:r>
          </a:p>
          <a:p>
            <a:pPr lvl="1"/>
            <a:r>
              <a:rPr lang="en-US" dirty="0"/>
              <a:t>The programming model is very primitive</a:t>
            </a:r>
          </a:p>
          <a:p>
            <a:pPr lvl="1"/>
            <a:r>
              <a:rPr lang="en-US" dirty="0"/>
              <a:t>Requires loading and storing data after every transformation</a:t>
            </a:r>
          </a:p>
          <a:p>
            <a:r>
              <a:rPr lang="en-US" dirty="0"/>
              <a:t>Great for scalability… horrible for throughput</a:t>
            </a:r>
          </a:p>
          <a:p>
            <a:r>
              <a:rPr lang="en-US" dirty="0"/>
              <a:t>Specifically, not a great fit for machine learning</a:t>
            </a:r>
          </a:p>
          <a:p>
            <a:r>
              <a:rPr lang="en-US" dirty="0"/>
              <a:t>Hadoop ecosystem is incredibly modular, fragmented, and highly duplicated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9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5E8E-259F-F24C-ABB3-13CAFF7A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7BC9-E01A-5940-9A7C-9F130734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started to become interesting to companies</a:t>
            </a:r>
          </a:p>
          <a:p>
            <a:r>
              <a:rPr lang="en-US" dirty="0"/>
              <a:t>Training a ML model requires many iterations</a:t>
            </a:r>
          </a:p>
          <a:p>
            <a:r>
              <a:rPr lang="en-US" dirty="0"/>
              <a:t>Graduate students at UC Berkeley dreamed up Resilient, Distributed Datasets</a:t>
            </a:r>
          </a:p>
          <a:p>
            <a:pPr lvl="1"/>
            <a:r>
              <a:rPr lang="en-US" dirty="0"/>
              <a:t>Think of them as Java </a:t>
            </a:r>
            <a:r>
              <a:rPr lang="en-US" dirty="0" err="1"/>
              <a:t>ArrayLists</a:t>
            </a:r>
            <a:r>
              <a:rPr lang="en-US" dirty="0"/>
              <a:t> but distributed over multiple machines</a:t>
            </a:r>
          </a:p>
          <a:p>
            <a:pPr lvl="1"/>
            <a:r>
              <a:rPr lang="en-US" dirty="0"/>
              <a:t>Programmer controls when data is kept in memory and when it is saved</a:t>
            </a:r>
          </a:p>
          <a:p>
            <a:pPr lvl="1"/>
            <a:r>
              <a:rPr lang="en-US" dirty="0"/>
              <a:t>By keep the data in memory, complex pipelines are much faster</a:t>
            </a:r>
          </a:p>
          <a:p>
            <a:r>
              <a:rPr lang="en-US" dirty="0"/>
              <a:t>Released their system as open source</a:t>
            </a:r>
          </a:p>
        </p:txBody>
      </p:sp>
    </p:spTree>
    <p:extLst>
      <p:ext uri="{BB962C8B-B14F-4D97-AF65-F5344CB8AC3E}">
        <p14:creationId xmlns:p14="http://schemas.microsoft.com/office/powerpoint/2010/main" val="10349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5E8E-259F-F24C-ABB3-13CAFF7A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7BC9-E01A-5940-9A7C-9F130734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grew into an all-in-one swiss army knife:</a:t>
            </a:r>
          </a:p>
          <a:p>
            <a:pPr lvl="1"/>
            <a:r>
              <a:rPr lang="en-US" dirty="0"/>
              <a:t>RDD API for "low level" operations</a:t>
            </a:r>
          </a:p>
          <a:p>
            <a:pPr lvl="1"/>
            <a:r>
              <a:rPr lang="en-US" dirty="0"/>
              <a:t>SQL API – familiar interface helps with adoption</a:t>
            </a:r>
          </a:p>
          <a:p>
            <a:pPr lvl="1"/>
            <a:r>
              <a:rPr lang="en-US" dirty="0" err="1"/>
              <a:t>MLLib</a:t>
            </a:r>
            <a:r>
              <a:rPr lang="en-US" dirty="0"/>
              <a:t> – library for machine learning on large data sets</a:t>
            </a:r>
          </a:p>
          <a:p>
            <a:pPr lvl="1"/>
            <a:r>
              <a:rPr lang="en-US" dirty="0"/>
              <a:t>Streaming – API for writing continuously-running pipelines that act on streaming data</a:t>
            </a:r>
          </a:p>
          <a:p>
            <a:pPr lvl="1"/>
            <a:r>
              <a:rPr lang="en-US" dirty="0"/>
              <a:t>Compatible with notebooks (e.g.,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r>
              <a:rPr lang="en-US" dirty="0"/>
              <a:t>By keeping data in memory, Spark disconnected compute and storage:</a:t>
            </a:r>
          </a:p>
          <a:p>
            <a:pPr lvl="1"/>
            <a:r>
              <a:rPr lang="en-US" dirty="0"/>
              <a:t>Data lives in AWS S3 or Google Cloud Storage </a:t>
            </a:r>
          </a:p>
          <a:p>
            <a:pPr lvl="1"/>
            <a:r>
              <a:rPr lang="en-US" dirty="0"/>
              <a:t>Only pay for cloud VMs when you need to process data</a:t>
            </a:r>
          </a:p>
          <a:p>
            <a:r>
              <a:rPr lang="en-US" dirty="0"/>
              <a:t>Multiple deployment options: On-premise, cloud, or as a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7A6C-8211-724C-891F-3283CEBB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277A-987E-5F45-BFE1-F16BD501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is written in Scala</a:t>
            </a:r>
          </a:p>
          <a:p>
            <a:pPr lvl="1"/>
            <a:r>
              <a:rPr lang="en-US" dirty="0"/>
              <a:t>While other languages (e.g., Python, R, and Java) are supported, they are second-class citizens</a:t>
            </a:r>
          </a:p>
          <a:p>
            <a:r>
              <a:rPr lang="en-US" dirty="0"/>
              <a:t>Spark is complicated to debug and tune for performance</a:t>
            </a:r>
          </a:p>
          <a:p>
            <a:r>
              <a:rPr lang="en-US" dirty="0"/>
              <a:t>The ML library:</a:t>
            </a:r>
          </a:p>
          <a:p>
            <a:pPr lvl="1"/>
            <a:r>
              <a:rPr lang="en-US" dirty="0"/>
              <a:t>Model implementations are not very robust</a:t>
            </a:r>
          </a:p>
          <a:p>
            <a:pPr lvl="1"/>
            <a:r>
              <a:rPr lang="en-US" dirty="0"/>
              <a:t>Distributed model introduces communication latency; often better with "online" learning algorithms (e.g., see </a:t>
            </a:r>
            <a:r>
              <a:rPr lang="en-US" dirty="0" err="1"/>
              <a:t>VopalWabbit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native GPU support -- world is moving towards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607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2DBE7-EECC-474D-84E9-456C13A7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A4A9-7BDF-6A4B-B088-2A969BD31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Other Big Data Platforms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H2O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Samza</a:t>
            </a:r>
            <a:endParaRPr lang="en-US" dirty="0"/>
          </a:p>
          <a:p>
            <a:pPr lvl="1"/>
            <a:r>
              <a:rPr lang="en-US" dirty="0"/>
              <a:t>Storm</a:t>
            </a:r>
          </a:p>
          <a:p>
            <a:r>
              <a:rPr lang="en-US" dirty="0"/>
              <a:t>Message Brokers / Queues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Qpid</a:t>
            </a:r>
            <a:endParaRPr lang="en-US" dirty="0"/>
          </a:p>
          <a:p>
            <a:pPr lvl="1"/>
            <a:r>
              <a:rPr lang="en-US" dirty="0"/>
              <a:t>Apache ActiveMQ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75F297-6928-9D40-B802-D3628FAE8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Distributed Streaming Platforms</a:t>
            </a:r>
          </a:p>
          <a:p>
            <a:pPr lvl="1"/>
            <a:r>
              <a:rPr lang="en-US" dirty="0"/>
              <a:t>Confluent / Apache Kafka</a:t>
            </a:r>
          </a:p>
          <a:p>
            <a:pPr lvl="1"/>
            <a:r>
              <a:rPr lang="en-US" dirty="0"/>
              <a:t>Vectorized </a:t>
            </a:r>
            <a:r>
              <a:rPr lang="en-US" dirty="0" err="1"/>
              <a:t>Redpanda</a:t>
            </a:r>
            <a:endParaRPr lang="en-US" dirty="0"/>
          </a:p>
          <a:p>
            <a:pPr lvl="1"/>
            <a:r>
              <a:rPr lang="en-US" dirty="0"/>
              <a:t>Apache Pulsar</a:t>
            </a:r>
          </a:p>
        </p:txBody>
      </p:sp>
    </p:spTree>
    <p:extLst>
      <p:ext uri="{BB962C8B-B14F-4D97-AF65-F5344CB8AC3E}">
        <p14:creationId xmlns:p14="http://schemas.microsoft.com/office/powerpoint/2010/main" val="129838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9BC3-C0BD-8541-96E8-091083D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Ad Serving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B8938-ADB2-8F41-A150-BF1008946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4501" y="1371600"/>
            <a:ext cx="8262997" cy="5486400"/>
          </a:xfrm>
        </p:spPr>
      </p:pic>
    </p:spTree>
    <p:extLst>
      <p:ext uri="{BB962C8B-B14F-4D97-AF65-F5344CB8AC3E}">
        <p14:creationId xmlns:p14="http://schemas.microsoft.com/office/powerpoint/2010/main" val="263512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6000-EEEC-B34A-8121-85E5F98E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3E859-C323-7C4E-855F-769ADF168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F0DD-9596-3248-8653-F0EA2DD9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CEDCC-78F4-9E42-B40D-11456F89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Semi-structured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438FA-4843-064C-B79F-74F872E14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/>
              <a:t>CSV files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Generally semi-structured data becomes more structured as the it goes further down the data pipelines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DA52C6-9674-C644-BA09-9122A020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1169A1-6833-BD45-AB0D-D8E45C12EC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Tables of data</a:t>
            </a:r>
          </a:p>
          <a:p>
            <a:pPr lvl="1"/>
            <a:r>
              <a:rPr lang="en-US" dirty="0"/>
              <a:t>Each row is a sample</a:t>
            </a:r>
          </a:p>
          <a:p>
            <a:pPr lvl="1"/>
            <a:r>
              <a:rPr lang="en-US" dirty="0"/>
              <a:t>Each column is a variable</a:t>
            </a:r>
          </a:p>
          <a:p>
            <a:r>
              <a:rPr lang="en-US" dirty="0"/>
              <a:t>Variables have well-defined types (e.g., </a:t>
            </a:r>
            <a:r>
              <a:rPr lang="en-US" dirty="0" err="1"/>
              <a:t>ints</a:t>
            </a:r>
            <a:r>
              <a:rPr lang="en-US" dirty="0"/>
              <a:t>, Strings)</a:t>
            </a:r>
          </a:p>
          <a:p>
            <a:r>
              <a:rPr lang="en-US" dirty="0"/>
              <a:t>Relational constraints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Unstructured</a:t>
            </a:r>
          </a:p>
          <a:p>
            <a:r>
              <a:rPr lang="en-US" dirty="0"/>
              <a:t>Text data (e.g., user reviews)</a:t>
            </a:r>
          </a:p>
          <a:p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15431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15E3-A07E-BA4F-8C1F-F12E0A4B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Technologies: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96DA-0881-174A-91B2-58DF0245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 File Systems</a:t>
            </a:r>
          </a:p>
          <a:p>
            <a:r>
              <a:rPr lang="en-US" dirty="0"/>
              <a:t>Remote File Systems</a:t>
            </a:r>
          </a:p>
          <a:p>
            <a:pPr lvl="1"/>
            <a:r>
              <a:rPr lang="en-US" dirty="0"/>
              <a:t>Network File System (Linux and Unix OSs)</a:t>
            </a:r>
          </a:p>
          <a:p>
            <a:pPr lvl="1"/>
            <a:r>
              <a:rPr lang="en-US" dirty="0"/>
              <a:t>Server Message Block (SMB) (Windows, Linux, MacOS)</a:t>
            </a:r>
          </a:p>
          <a:p>
            <a:r>
              <a:rPr lang="en-US" dirty="0"/>
              <a:t>Distributed file systems</a:t>
            </a:r>
          </a:p>
          <a:p>
            <a:pPr lvl="1"/>
            <a:r>
              <a:rPr lang="en-US" dirty="0"/>
              <a:t>Hadoop Distributed File System (HDFS)</a:t>
            </a:r>
          </a:p>
          <a:p>
            <a:pPr lvl="1"/>
            <a:r>
              <a:rPr lang="en-US" dirty="0"/>
              <a:t>POSIX-compatible (e.g., </a:t>
            </a:r>
            <a:r>
              <a:rPr lang="en-US" dirty="0" err="1"/>
              <a:t>Gluster</a:t>
            </a:r>
            <a:r>
              <a:rPr lang="en-US" dirty="0"/>
              <a:t>, </a:t>
            </a:r>
            <a:r>
              <a:rPr lang="en-US" dirty="0" err="1"/>
              <a:t>PanFS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AWS S3 object  store</a:t>
            </a:r>
          </a:p>
          <a:p>
            <a:pPr lvl="1"/>
            <a:r>
              <a:rPr lang="en-US" dirty="0" err="1"/>
              <a:t>Ceph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4A5A-F717-1545-AB0D-1009022A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Serialization Formats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25786-DB02-3444-A85B-25EE67B97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Implicit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31AEC-03DC-F946-AB8D-3D1CF6E8FD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Columnar text files (e.g., CSV)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YAML</a:t>
            </a:r>
          </a:p>
          <a:p>
            <a:r>
              <a:rPr lang="en-US" dirty="0"/>
              <a:t>Excel spreadsheet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15218-35C3-CB4C-AD75-804AC4C45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Explicit Schema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F5705-52E3-EA42-AF9B-2AEB8B1799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Google Protocol Buffers</a:t>
            </a:r>
          </a:p>
          <a:p>
            <a:r>
              <a:rPr lang="en-US" dirty="0"/>
              <a:t>Parquet</a:t>
            </a:r>
          </a:p>
          <a:p>
            <a:r>
              <a:rPr lang="en-US" dirty="0"/>
              <a:t>Avro</a:t>
            </a:r>
          </a:p>
        </p:txBody>
      </p:sp>
    </p:spTree>
    <p:extLst>
      <p:ext uri="{BB962C8B-B14F-4D97-AF65-F5344CB8AC3E}">
        <p14:creationId xmlns:p14="http://schemas.microsoft.com/office/powerpoint/2010/main" val="1782682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B88C-BD4A-C545-9CC7-0BF592C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(Schema)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53FF-08C1-F94D-9809-A97E518A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databases are what we would call "schema on write"</a:t>
            </a:r>
          </a:p>
          <a:p>
            <a:pPr lvl="1"/>
            <a:r>
              <a:rPr lang="en-US" dirty="0"/>
              <a:t>The schema is defined set up ahead of time</a:t>
            </a:r>
          </a:p>
          <a:p>
            <a:pPr lvl="1"/>
            <a:r>
              <a:rPr lang="en-US" dirty="0"/>
              <a:t>Data has to conform to this schema to be stored</a:t>
            </a:r>
          </a:p>
          <a:p>
            <a:pPr lvl="1"/>
            <a:r>
              <a:rPr lang="en-US" dirty="0"/>
              <a:t>Easier to analyze later but less flexible for adding new data or changes in data</a:t>
            </a:r>
          </a:p>
          <a:p>
            <a:r>
              <a:rPr lang="en-US" dirty="0"/>
              <a:t>JSON and other more flexible storage formats are called "schema on read"</a:t>
            </a:r>
          </a:p>
          <a:p>
            <a:pPr lvl="1"/>
            <a:r>
              <a:rPr lang="en-US" dirty="0"/>
              <a:t>No two records in a JSON file have to have the same fields or types of those fields</a:t>
            </a:r>
          </a:p>
          <a:p>
            <a:pPr lvl="1"/>
            <a:r>
              <a:rPr lang="en-US" dirty="0"/>
              <a:t>Very flexible for changing schemas over time</a:t>
            </a:r>
          </a:p>
          <a:p>
            <a:pPr lvl="1"/>
            <a:r>
              <a:rPr lang="en-US" dirty="0"/>
              <a:t>A lot of effort needs to be invested when accessing and analyzing the data to clean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1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2F08-C3D8-4E46-AF94-5C9FC42D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Text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4F813-5D64-A149-8A8C-2EBF2C961B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One record per line</a:t>
            </a:r>
          </a:p>
          <a:p>
            <a:r>
              <a:rPr lang="en-US" dirty="0"/>
              <a:t>Fields are separated by commas (CSV) or tabs (TSV)</a:t>
            </a:r>
          </a:p>
          <a:p>
            <a:r>
              <a:rPr lang="en-US" dirty="0"/>
              <a:t>Fields may be quoted (with double or single quotes) – used when fields contain commas or newlines</a:t>
            </a:r>
          </a:p>
          <a:p>
            <a:r>
              <a:rPr lang="en-US" dirty="0"/>
              <a:t>Since the type of a given column is not specified or enforced, the types of fields are often interpreted incorrectly and need to be manually fixed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28A2D-879E-1444-96B1-4DA7244DC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Roboto Mono" pitchFamily="2" charset="0"/>
                <a:ea typeface="Roboto Mono" pitchFamily="2" charset="0"/>
              </a:rPr>
              <a:t>Timestamp,Blood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Glucose,Prior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Activity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2016-05-07 08:05 PM,202,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2016-05-07 09:04 PM,237,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2016-05-07 10:15 PM,215,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2016-05-08 07:14 PM,228,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2016-05-09 04:19 AM,210,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2016-05-09 08:36 AM,246,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2016-05-09 12:47 PM,207,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2016-05-10 08:09 AM,248,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2016-05-11 12:09 AM,324,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2016-05-11 09:00 AM,244,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2016-05-12 02:14 PM,196,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2016-05-12 04:03 PM,125,Biking</a:t>
            </a:r>
          </a:p>
        </p:txBody>
      </p:sp>
    </p:spTree>
    <p:extLst>
      <p:ext uri="{BB962C8B-B14F-4D97-AF65-F5344CB8AC3E}">
        <p14:creationId xmlns:p14="http://schemas.microsoft.com/office/powerpoint/2010/main" val="423957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79D-E03C-4C44-B1D7-D595647F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48CA-ABD7-2A42-8143-C90E1EF5F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subset of JavaScript used to describe hierarchical data</a:t>
            </a:r>
          </a:p>
          <a:p>
            <a:r>
              <a:rPr lang="en-US" dirty="0"/>
              <a:t>Types: String, float, array, object (dictionary)</a:t>
            </a:r>
          </a:p>
          <a:p>
            <a:r>
              <a:rPr lang="en-US" dirty="0"/>
              <a:t>Object field names must be strings, values can be of any type</a:t>
            </a:r>
          </a:p>
          <a:p>
            <a:r>
              <a:rPr lang="en-US" dirty="0"/>
              <a:t>Each JSON files starts with a top-level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4397F-F1CC-474A-AA6A-F51AB75DD4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{"to": "the00@speedy.uwaterloo.ca", "from": "\"Tomas Jacobs\" &lt;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RickyAmes@aol.com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&gt;",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"subject": "Generic Cialis, branded quality@ 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"body": "\n\n\n\n\n\n\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nDo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you feel the pressure to perform and not rising to the occasion??\n\n\n\n\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nTry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Viagra.....\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nyour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anxiety will be a thing of the past and you will\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nbe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back to your old self.\n\n",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"user-agent": "Microsoft Outlook Express 6.00.2600.0000",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"date": "Sun, 08 Apr 2007 21:00:48 +0300",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"label": 1}</a:t>
            </a:r>
          </a:p>
        </p:txBody>
      </p:sp>
    </p:spTree>
    <p:extLst>
      <p:ext uri="{BB962C8B-B14F-4D97-AF65-F5344CB8AC3E}">
        <p14:creationId xmlns:p14="http://schemas.microsoft.com/office/powerpoint/2010/main" val="290697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80E3-D274-164E-8FBE-06E3102B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6602-2290-7146-AD56-94B5F7E0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MySQL, PostgreSQL, Microsoft SQL, Oracle</a:t>
            </a:r>
          </a:p>
          <a:p>
            <a:r>
              <a:rPr lang="en-US" dirty="0"/>
              <a:t>Relational databases store tabular data</a:t>
            </a:r>
          </a:p>
          <a:p>
            <a:pPr lvl="1"/>
            <a:r>
              <a:rPr lang="en-US" dirty="0"/>
              <a:t>Data organized into tables</a:t>
            </a:r>
          </a:p>
          <a:p>
            <a:pPr lvl="1"/>
            <a:r>
              <a:rPr lang="en-US" dirty="0"/>
              <a:t>Each row is a record</a:t>
            </a:r>
          </a:p>
          <a:p>
            <a:pPr lvl="1"/>
            <a:r>
              <a:rPr lang="en-US" dirty="0"/>
              <a:t>Each column is a variable with a strict type (e.g., real, integer, text)</a:t>
            </a:r>
          </a:p>
          <a:p>
            <a:r>
              <a:rPr lang="en-US" dirty="0"/>
              <a:t>Records in one table can reference records in another table (relational)</a:t>
            </a:r>
          </a:p>
          <a:p>
            <a:pPr lvl="1"/>
            <a:r>
              <a:rPr lang="en-US" dirty="0"/>
              <a:t>One to one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many</a:t>
            </a:r>
          </a:p>
          <a:p>
            <a:pPr lvl="1"/>
            <a:r>
              <a:rPr lang="en-US" dirty="0"/>
              <a:t>Enforced by database management system</a:t>
            </a:r>
          </a:p>
          <a:p>
            <a:r>
              <a:rPr lang="en-US" dirty="0"/>
              <a:t>Data manipulated using the SQL language</a:t>
            </a:r>
          </a:p>
        </p:txBody>
      </p:sp>
    </p:spTree>
    <p:extLst>
      <p:ext uri="{BB962C8B-B14F-4D97-AF65-F5344CB8AC3E}">
        <p14:creationId xmlns:p14="http://schemas.microsoft.com/office/powerpoint/2010/main" val="124122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15E3-A07E-BA4F-8C1F-F12E0A4B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96DA-0881-174A-91B2-58DF0245B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Key-value and object stores (NoSQL)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Apache Cassandra</a:t>
            </a:r>
          </a:p>
          <a:p>
            <a:r>
              <a:rPr lang="en-US" dirty="0"/>
              <a:t>Timeseries databases</a:t>
            </a:r>
          </a:p>
          <a:p>
            <a:pPr lvl="1"/>
            <a:r>
              <a:rPr lang="en-US" dirty="0" err="1"/>
              <a:t>InfluxDB</a:t>
            </a:r>
            <a:endParaRPr lang="en-US" dirty="0"/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/>
              <a:t>Kx </a:t>
            </a:r>
            <a:r>
              <a:rPr lang="en-US" dirty="0" err="1"/>
              <a:t>kdb</a:t>
            </a:r>
            <a:r>
              <a:rPr lang="en-US" dirty="0"/>
              <a:t>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07F71-B77A-F249-861A-7C6FB7177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Distributed SQL Query Engines</a:t>
            </a:r>
          </a:p>
          <a:p>
            <a:pPr lvl="1"/>
            <a:r>
              <a:rPr lang="en-US" dirty="0"/>
              <a:t>Presto</a:t>
            </a:r>
          </a:p>
          <a:p>
            <a:pPr lvl="1"/>
            <a:r>
              <a:rPr lang="en-US" dirty="0"/>
              <a:t>Apache Drill</a:t>
            </a:r>
          </a:p>
          <a:p>
            <a:pPr lvl="1"/>
            <a:r>
              <a:rPr lang="en-US" dirty="0"/>
              <a:t>Apache Impala</a:t>
            </a:r>
          </a:p>
          <a:p>
            <a:pPr lvl="1"/>
            <a:r>
              <a:rPr lang="en-US" dirty="0"/>
              <a:t>Apache Hive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4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B88C-BD4A-C545-9CC7-0BF592C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or De-normalized?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53FF-08C1-F94D-9809-A97E518A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theory, relational database schemas should be normalized</a:t>
            </a:r>
          </a:p>
          <a:p>
            <a:pPr lvl="1"/>
            <a:r>
              <a:rPr lang="en-US" dirty="0"/>
              <a:t>Reduces repetition of data</a:t>
            </a:r>
          </a:p>
          <a:p>
            <a:pPr lvl="1"/>
            <a:r>
              <a:rPr lang="en-US" dirty="0"/>
              <a:t>Avoids inconsistencies</a:t>
            </a:r>
          </a:p>
          <a:p>
            <a:pPr lvl="1"/>
            <a:r>
              <a:rPr lang="en-US" dirty="0"/>
              <a:t>Data spread across multiple tables</a:t>
            </a:r>
          </a:p>
          <a:p>
            <a:r>
              <a:rPr lang="en-US" dirty="0"/>
              <a:t>Normalized data often needs joined before being analyzed</a:t>
            </a:r>
          </a:p>
          <a:p>
            <a:r>
              <a:rPr lang="en-US" dirty="0"/>
              <a:t>Joins are slow</a:t>
            </a:r>
          </a:p>
          <a:p>
            <a:r>
              <a:rPr lang="en-US" dirty="0"/>
              <a:t>For cases where speed is an issue, data might be stored with a de-normalized schema</a:t>
            </a:r>
          </a:p>
        </p:txBody>
      </p:sp>
    </p:spTree>
    <p:extLst>
      <p:ext uri="{BB962C8B-B14F-4D97-AF65-F5344CB8AC3E}">
        <p14:creationId xmlns:p14="http://schemas.microsoft.com/office/powerpoint/2010/main" val="309708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79F4-937A-224E-AC24-EB3BE4C8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19BD-D2B7-8140-A86A-CDE15A4D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 Request</a:t>
            </a:r>
          </a:p>
          <a:p>
            <a:r>
              <a:rPr lang="en-US" dirty="0"/>
              <a:t>Bid (if any)</a:t>
            </a:r>
          </a:p>
          <a:p>
            <a:r>
              <a:rPr lang="en-US" dirty="0"/>
              <a:t>Logs of ads served</a:t>
            </a:r>
          </a:p>
          <a:p>
            <a:r>
              <a:rPr lang="en-US" dirty="0"/>
              <a:t>Advertiser visitor logs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5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2EC8-5EDC-F14A-986A-5319F720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vs 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8E0E-A6C4-D948-83CF-F9DF2385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has proven useful for analytics</a:t>
            </a:r>
          </a:p>
          <a:p>
            <a:r>
              <a:rPr lang="en-US" dirty="0"/>
              <a:t>But many RDBMs are optimized to ensure consistency of the data</a:t>
            </a:r>
          </a:p>
          <a:p>
            <a:pPr lvl="1"/>
            <a:r>
              <a:rPr lang="en-US" dirty="0"/>
              <a:t>Support many small queries in parallel</a:t>
            </a:r>
          </a:p>
          <a:p>
            <a:pPr lvl="1"/>
            <a:r>
              <a:rPr lang="en-US" dirty="0"/>
              <a:t>Ensure that no two queries write to the same record at same time (transactions)</a:t>
            </a:r>
          </a:p>
          <a:p>
            <a:pPr lvl="1"/>
            <a:r>
              <a:rPr lang="en-US" dirty="0"/>
              <a:t>Slow for large queries</a:t>
            </a:r>
          </a:p>
          <a:p>
            <a:r>
              <a:rPr lang="en-US" dirty="0"/>
              <a:t>Read-only SQL systems are designed to support very large queries running in parallel on a cluster</a:t>
            </a:r>
          </a:p>
          <a:p>
            <a:pPr lvl="1"/>
            <a:r>
              <a:rPr lang="en-US" dirty="0"/>
              <a:t>Presto, Hive, Impala</a:t>
            </a:r>
          </a:p>
          <a:p>
            <a:pPr lvl="1"/>
            <a:r>
              <a:rPr lang="en-US" dirty="0"/>
              <a:t>Data is uploaded in batches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43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15E3-A07E-BA4F-8C1F-F12E0A4B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vs Analytics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96DA-0881-174A-91B2-58DF0245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Analytics stores are designed for data science</a:t>
            </a:r>
          </a:p>
          <a:p>
            <a:pPr lvl="1"/>
            <a:r>
              <a:rPr lang="en-US" dirty="0"/>
              <a:t>Store as much data as possible</a:t>
            </a:r>
          </a:p>
          <a:p>
            <a:pPr lvl="1"/>
            <a:r>
              <a:rPr lang="en-US" dirty="0"/>
              <a:t>Flexible (normalized schema) to support nearly any type of query</a:t>
            </a:r>
          </a:p>
          <a:p>
            <a:pPr lvl="1"/>
            <a:r>
              <a:rPr lang="en-US" dirty="0"/>
              <a:t>Technology may be designed to run a small number of very large queries</a:t>
            </a:r>
          </a:p>
          <a:p>
            <a:r>
              <a:rPr lang="en-US" dirty="0"/>
              <a:t>Operational stores are designed as backends for web apps or other "online" systems</a:t>
            </a:r>
          </a:p>
          <a:p>
            <a:pPr lvl="1"/>
            <a:r>
              <a:rPr lang="en-US" dirty="0"/>
              <a:t>Store minimal amount of data</a:t>
            </a:r>
          </a:p>
          <a:p>
            <a:pPr lvl="1"/>
            <a:r>
              <a:rPr lang="en-US" dirty="0"/>
              <a:t>Data will be organized (potentially de-normalized schema) to support a few very specific queries and execute them quickly</a:t>
            </a:r>
          </a:p>
          <a:p>
            <a:pPr lvl="1"/>
            <a:r>
              <a:rPr lang="en-US" dirty="0"/>
              <a:t>Technology may be designed to run a larger number of small queries</a:t>
            </a:r>
          </a:p>
        </p:txBody>
      </p:sp>
    </p:spTree>
    <p:extLst>
      <p:ext uri="{BB962C8B-B14F-4D97-AF65-F5344CB8AC3E}">
        <p14:creationId xmlns:p14="http://schemas.microsoft.com/office/powerpoint/2010/main" val="301941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117-0BC2-1745-9382-7567E1E9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ADFA-F0DD-C643-9927-80C31E6D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Centralized, large databases with schemas for flexible queries</a:t>
            </a:r>
          </a:p>
          <a:p>
            <a:r>
              <a:rPr lang="en-US" dirty="0"/>
              <a:t>Data warehouses primarily exist for analytics (not operations)</a:t>
            </a:r>
          </a:p>
          <a:p>
            <a:r>
              <a:rPr lang="en-US" dirty="0"/>
              <a:t>An IT or data engineering team is usually responsible for operating the data warehouse:</a:t>
            </a:r>
          </a:p>
          <a:p>
            <a:pPr lvl="1"/>
            <a:r>
              <a:rPr lang="en-US" dirty="0"/>
              <a:t>Running and maintaining the storage system itself</a:t>
            </a:r>
          </a:p>
          <a:p>
            <a:pPr lvl="1"/>
            <a:r>
              <a:rPr lang="en-US" dirty="0"/>
              <a:t>Creating and maintaining data pipelines for ingesting, cleaning, and integrating data</a:t>
            </a:r>
          </a:p>
          <a:p>
            <a:pPr lvl="1"/>
            <a:r>
              <a:rPr lang="en-US" dirty="0"/>
              <a:t>Servicing requests for new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188016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63AE-306B-504F-B68C-1BD6FFBE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Multiple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9DB8-8CD2-1249-9327-52BA0D19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rarely ever stored in a single system</a:t>
            </a:r>
          </a:p>
          <a:p>
            <a:r>
              <a:rPr lang="en-US" dirty="0"/>
              <a:t>Technical reasons</a:t>
            </a:r>
          </a:p>
          <a:p>
            <a:pPr lvl="1"/>
            <a:r>
              <a:rPr lang="en-US" dirty="0"/>
              <a:t>E.g., relational databases are good at tabular data but not binary large objects (blobs) like images</a:t>
            </a:r>
          </a:p>
          <a:p>
            <a:pPr lvl="1"/>
            <a:r>
              <a:rPr lang="en-US" dirty="0"/>
              <a:t>Storage systems catered to specific use cases (e.g., operational vs analytics stores)</a:t>
            </a:r>
          </a:p>
          <a:p>
            <a:r>
              <a:rPr lang="en-US" dirty="0"/>
              <a:t>Organizational reasons</a:t>
            </a:r>
          </a:p>
          <a:p>
            <a:pPr lvl="1"/>
            <a:r>
              <a:rPr lang="en-US" dirty="0"/>
              <a:t>Teams generally try to limit the scope of their responsibilities – focus on their core mission</a:t>
            </a:r>
          </a:p>
          <a:p>
            <a:pPr lvl="1"/>
            <a:r>
              <a:rPr lang="en-US" dirty="0"/>
              <a:t>Dependencies between teams slow down execution</a:t>
            </a:r>
          </a:p>
        </p:txBody>
      </p:sp>
    </p:spTree>
    <p:extLst>
      <p:ext uri="{BB962C8B-B14F-4D97-AF65-F5344CB8AC3E}">
        <p14:creationId xmlns:p14="http://schemas.microsoft.com/office/powerpoint/2010/main" val="118967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1B85-9080-A841-A286-3E02E80C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3396-0AF1-2046-89F4-A3CBE736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warehouses aim to:</a:t>
            </a:r>
          </a:p>
          <a:p>
            <a:pPr lvl="1"/>
            <a:r>
              <a:rPr lang="en-US" dirty="0"/>
              <a:t>Locate all the data in one place</a:t>
            </a:r>
          </a:p>
          <a:p>
            <a:pPr lvl="1"/>
            <a:r>
              <a:rPr lang="en-US" dirty="0"/>
              <a:t>Keep the data consistent and clean</a:t>
            </a:r>
          </a:p>
          <a:p>
            <a:pPr lvl="1"/>
            <a:r>
              <a:rPr lang="en-US" dirty="0"/>
              <a:t>Allow the organization to track all data, processes for data ingestion and cleaning, and who is responsible</a:t>
            </a:r>
          </a:p>
          <a:p>
            <a:r>
              <a:rPr lang="en-US" dirty="0"/>
              <a:t>In practice, large organizations may have multiple data warehouses or data engineering teams</a:t>
            </a:r>
          </a:p>
          <a:p>
            <a:pPr lvl="1"/>
            <a:r>
              <a:rPr lang="en-US" dirty="0"/>
              <a:t>especially true when mergers occurred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5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240D-ADA0-284D-B40B-FDE95039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789F3-4067-0042-9E50-E0241A1DF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4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8B10-81EB-DB45-A401-43424CC9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/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A52B-3313-B54C-B3B1-5D62B2276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9193-770C-D841-8D35-FC9BEB37D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Spreadsheets</a:t>
            </a:r>
          </a:p>
          <a:p>
            <a:r>
              <a:rPr lang="en-US" dirty="0"/>
              <a:t>SQL databases or processing engines</a:t>
            </a:r>
          </a:p>
          <a:p>
            <a:r>
              <a:rPr lang="en-US" dirty="0"/>
              <a:t>Dashboards using tools like Microsoft Power BI and Tableaux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79AC-B678-B84E-A4CA-41E670E0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Advanced Analytics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2E322-02E4-BC42-83DF-606022FAFA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Python /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Apache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6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EF75-2B7E-1F41-BD11-BF463738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25B8-556A-EB40-B007-8DB06B394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5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316-5A58-6F43-A215-7DE6D789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Conway's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D8C4-F806-8542-86E9-F16EEF93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"organizations which design systems ... are constrained to produce designs which are copies of the communication structures of these organizations" – Marvin Conway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like large software projects, data storage systems will tend to be divided along organizational lines</a:t>
            </a:r>
          </a:p>
        </p:txBody>
      </p:sp>
    </p:spTree>
    <p:extLst>
      <p:ext uri="{BB962C8B-B14F-4D97-AF65-F5344CB8AC3E}">
        <p14:creationId xmlns:p14="http://schemas.microsoft.com/office/powerpoint/2010/main" val="3927018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0509-1539-BF4F-9D80-6BC1AFF7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A4F0-3903-3C44-BBC4-BDF4A00B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costs depend on:</a:t>
            </a:r>
          </a:p>
          <a:p>
            <a:pPr lvl="1"/>
            <a:r>
              <a:rPr lang="en-US" dirty="0"/>
              <a:t>Amount of data</a:t>
            </a:r>
          </a:p>
          <a:p>
            <a:pPr lvl="1"/>
            <a:r>
              <a:rPr lang="en-US" dirty="0"/>
              <a:t>The level of redundancy (e.g., avoid failures)</a:t>
            </a:r>
          </a:p>
          <a:p>
            <a:pPr lvl="1"/>
            <a:r>
              <a:rPr lang="en-US" dirty="0"/>
              <a:t>How long you intend to keep it</a:t>
            </a:r>
          </a:p>
          <a:p>
            <a:pPr lvl="1"/>
            <a:r>
              <a:rPr lang="en-US" dirty="0"/>
              <a:t>How quickly you need to access it</a:t>
            </a:r>
          </a:p>
          <a:p>
            <a:pPr lvl="1"/>
            <a:r>
              <a:rPr lang="en-US" dirty="0"/>
              <a:t>How often you will transfer the data</a:t>
            </a:r>
          </a:p>
        </p:txBody>
      </p:sp>
    </p:spTree>
    <p:extLst>
      <p:ext uri="{BB962C8B-B14F-4D97-AF65-F5344CB8AC3E}">
        <p14:creationId xmlns:p14="http://schemas.microsoft.com/office/powerpoint/2010/main" val="405700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972-4747-474B-BB2E-9DFCD8BE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2B51A-7A41-094A-AFBF-DFBC47F5F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22" y="1371600"/>
            <a:ext cx="7517756" cy="5486400"/>
          </a:xfrm>
        </p:spPr>
      </p:pic>
    </p:spTree>
    <p:extLst>
      <p:ext uri="{BB962C8B-B14F-4D97-AF65-F5344CB8AC3E}">
        <p14:creationId xmlns:p14="http://schemas.microsoft.com/office/powerpoint/2010/main" val="1767455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C986-6E90-814F-A3E6-4BA0288C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or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BE27-6C9F-104C-87A8-51E16859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often more convenient</a:t>
            </a:r>
          </a:p>
          <a:p>
            <a:pPr lvl="1"/>
            <a:r>
              <a:rPr lang="en-US" dirty="0"/>
              <a:t>Use what you pay for</a:t>
            </a:r>
          </a:p>
          <a:p>
            <a:pPr lvl="1"/>
            <a:r>
              <a:rPr lang="en-US" dirty="0"/>
              <a:t>Wide range of services (e.g., databases, message queues, etc.) that do not need to be managed</a:t>
            </a:r>
          </a:p>
          <a:p>
            <a:pPr lvl="1"/>
            <a:r>
              <a:rPr lang="en-US" dirty="0"/>
              <a:t>Services are optimized and reliable</a:t>
            </a:r>
          </a:p>
          <a:p>
            <a:r>
              <a:rPr lang="en-US" dirty="0"/>
              <a:t>But there are downsides</a:t>
            </a:r>
          </a:p>
          <a:p>
            <a:pPr lvl="1"/>
            <a:r>
              <a:rPr lang="en-US" dirty="0"/>
              <a:t>Requires operational knowledge</a:t>
            </a:r>
          </a:p>
          <a:p>
            <a:pPr lvl="1"/>
            <a:r>
              <a:rPr lang="en-US" dirty="0"/>
              <a:t>Security concerns</a:t>
            </a:r>
          </a:p>
          <a:p>
            <a:pPr lvl="1"/>
            <a:r>
              <a:rPr lang="en-US" dirty="0"/>
              <a:t>You lose all your data when you run out of money</a:t>
            </a:r>
          </a:p>
        </p:txBody>
      </p:sp>
    </p:spTree>
    <p:extLst>
      <p:ext uri="{BB962C8B-B14F-4D97-AF65-F5344CB8AC3E}">
        <p14:creationId xmlns:p14="http://schemas.microsoft.com/office/powerpoint/2010/main" val="2487371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C986-6E90-814F-A3E6-4BA0288C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/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BE27-6C9F-104C-87A8-51E16859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should have access?</a:t>
            </a:r>
          </a:p>
          <a:p>
            <a:r>
              <a:rPr lang="en-US" dirty="0"/>
              <a:t>What data should you collect?</a:t>
            </a:r>
          </a:p>
          <a:p>
            <a:r>
              <a:rPr lang="en-US" dirty="0"/>
              <a:t>Security is largely a trade off between:</a:t>
            </a:r>
          </a:p>
          <a:p>
            <a:pPr lvl="1"/>
            <a:r>
              <a:rPr lang="en-US" dirty="0"/>
              <a:t>Risk of a breach</a:t>
            </a:r>
          </a:p>
          <a:p>
            <a:pPr lvl="1"/>
            <a:r>
              <a:rPr lang="en-US" dirty="0"/>
              <a:t>Convenience</a:t>
            </a:r>
          </a:p>
          <a:p>
            <a:pPr lvl="1"/>
            <a:r>
              <a:rPr lang="en-US" dirty="0"/>
              <a:t>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7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7890-4571-BE4D-9CE2-FECD0432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Portal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490C1-61A6-F340-8021-A7DB4E10E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 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8518-9BBC-354E-9AB4-5BBB69FF3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per milli</a:t>
            </a:r>
          </a:p>
          <a:p>
            <a:r>
              <a:rPr lang="en-US" dirty="0"/>
              <a:t>Cost per click</a:t>
            </a:r>
          </a:p>
          <a:p>
            <a:r>
              <a:rPr lang="en-US" dirty="0"/>
              <a:t>Cost per acquisition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DAD20-D806-1B4D-AA47-B1B52DEA4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"Reach"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470F2-2A2B-DE41-B692-7E24ABBF0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Number of unique, new, and repeat users by</a:t>
            </a:r>
          </a:p>
          <a:p>
            <a:pPr lvl="1"/>
            <a:r>
              <a:rPr lang="en-US" dirty="0"/>
              <a:t>ad views</a:t>
            </a:r>
          </a:p>
          <a:p>
            <a:pPr lvl="1"/>
            <a:r>
              <a:rPr lang="en-US" dirty="0"/>
              <a:t>ad clicks</a:t>
            </a:r>
          </a:p>
          <a:p>
            <a:pPr lvl="1"/>
            <a:r>
              <a:rPr lang="en-US" dirty="0"/>
              <a:t>ad acquisitions</a:t>
            </a:r>
          </a:p>
          <a:p>
            <a:r>
              <a:rPr lang="en-US" dirty="0"/>
              <a:t>Inferred user details:</a:t>
            </a:r>
          </a:p>
          <a:p>
            <a:pPr lvl="1"/>
            <a:r>
              <a:rPr lang="en-US" dirty="0"/>
              <a:t>Age, gender, income, etc. distributions</a:t>
            </a:r>
          </a:p>
          <a:p>
            <a:pPr lvl="1"/>
            <a:r>
              <a:rPr lang="en-US" dirty="0"/>
              <a:t>Geographic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1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7890-4571-BE4D-9CE2-FECD0432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 and Executives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490C1-61A6-F340-8021-A7DB4E10E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 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8518-9BBC-354E-9AB4-5BBB69FF3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per milli – 99% percentile</a:t>
            </a:r>
          </a:p>
          <a:p>
            <a:r>
              <a:rPr lang="en-US" dirty="0"/>
              <a:t>Cost per click – 99% percentile</a:t>
            </a:r>
          </a:p>
          <a:p>
            <a:r>
              <a:rPr lang="en-US" dirty="0"/>
              <a:t>Cost per acquisition – 99% percentile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DAD20-D806-1B4D-AA47-B1B52DEA4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470F2-2A2B-DE41-B692-7E24ABBF0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7890-4571-BE4D-9CE2-FECD0432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490C1-61A6-F340-8021-A7DB4E10E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 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8518-9BBC-354E-9AB4-5BBB69FF3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per milli – 99% percentile</a:t>
            </a:r>
          </a:p>
          <a:p>
            <a:r>
              <a:rPr lang="en-US" dirty="0"/>
              <a:t>Cost per click – 99% percentile</a:t>
            </a:r>
          </a:p>
          <a:p>
            <a:r>
              <a:rPr lang="en-US" dirty="0"/>
              <a:t>Cost per acquisition – 99% percentile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DAD20-D806-1B4D-AA47-B1B52DEA4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Labeled Data for Ad Prediction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470F2-2A2B-DE41-B692-7E24ABBF0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Which bids do we win?</a:t>
            </a:r>
          </a:p>
          <a:p>
            <a:r>
              <a:rPr lang="en-US" dirty="0"/>
              <a:t>Which winning bids result in ad views?</a:t>
            </a:r>
          </a:p>
          <a:p>
            <a:r>
              <a:rPr lang="en-US" dirty="0"/>
              <a:t>Which ad views result in clicks (e.g., visits to advertiser sites)?</a:t>
            </a:r>
          </a:p>
          <a:p>
            <a:r>
              <a:rPr lang="en-US" dirty="0"/>
              <a:t>Which ad views result in acquisitions (e.g., purchases on advertiser sites)?</a:t>
            </a:r>
          </a:p>
        </p:txBody>
      </p:sp>
    </p:spTree>
    <p:extLst>
      <p:ext uri="{BB962C8B-B14F-4D97-AF65-F5344CB8AC3E}">
        <p14:creationId xmlns:p14="http://schemas.microsoft.com/office/powerpoint/2010/main" val="352150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C621-2F77-414C-8057-F4D1E3F1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39BC-7511-CA49-9D78-B40D6D304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8A8A-6897-CD42-B1C5-0B5442A5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Spreadsheets and "Dark IT"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0D02-1318-C14E-A8F1-B8242BFC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tensions between an organization's desire to centralize data storage and enabling employees to get things done</a:t>
            </a:r>
          </a:p>
          <a:p>
            <a:r>
              <a:rPr lang="en-US" dirty="0"/>
              <a:t>If an employee wants to add new data to the data warehouse, they will have to:</a:t>
            </a:r>
          </a:p>
          <a:p>
            <a:pPr lvl="1"/>
            <a:r>
              <a:rPr lang="en-US" dirty="0"/>
              <a:t>File a ticket with IT or the data engineering team</a:t>
            </a:r>
          </a:p>
          <a:p>
            <a:pPr lvl="1"/>
            <a:r>
              <a:rPr lang="en-US" dirty="0"/>
              <a:t>Hope that IT or the data engineering team has the bandwidth to do the necessary work in a reasonable period of time</a:t>
            </a:r>
          </a:p>
          <a:p>
            <a:r>
              <a:rPr lang="en-US" dirty="0"/>
              <a:t>Spreadsheets are incredibly powerful business analysts to do a lot of basic data storage, cleaning, and analytics</a:t>
            </a:r>
          </a:p>
          <a:p>
            <a:r>
              <a:rPr lang="en-US" dirty="0"/>
              <a:t>Spreadsheets are widely used but usually very frustrating for IT</a:t>
            </a:r>
          </a:p>
        </p:txBody>
      </p:sp>
    </p:spTree>
    <p:extLst>
      <p:ext uri="{BB962C8B-B14F-4D97-AF65-F5344CB8AC3E}">
        <p14:creationId xmlns:p14="http://schemas.microsoft.com/office/powerpoint/2010/main" val="327615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35911</TotalTime>
  <Words>2364</Words>
  <Application>Microsoft Macintosh PowerPoint</Application>
  <PresentationFormat>Widescreen</PresentationFormat>
  <Paragraphs>319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Roboto Mono</vt:lpstr>
      <vt:lpstr>Office Theme</vt:lpstr>
      <vt:lpstr>Data Processing and Storage</vt:lpstr>
      <vt:lpstr>Real-Time Ad Serving</vt:lpstr>
      <vt:lpstr>Data Collection Points</vt:lpstr>
      <vt:lpstr>Log Processing</vt:lpstr>
      <vt:lpstr>Customer Portal</vt:lpstr>
      <vt:lpstr>Managers and Executives</vt:lpstr>
      <vt:lpstr>Machine Learning Teams</vt:lpstr>
      <vt:lpstr>Data Ingestion and Cleaning</vt:lpstr>
      <vt:lpstr>Spreadsheets and "Dark IT"</vt:lpstr>
      <vt:lpstr>Data Processing Pipelines</vt:lpstr>
      <vt:lpstr>Two Common Approaches</vt:lpstr>
      <vt:lpstr>Distributed Computing</vt:lpstr>
      <vt:lpstr>MapReduce: Batch Processing with Commodity Hardware</vt:lpstr>
      <vt:lpstr>The Shot Heard Around the World</vt:lpstr>
      <vt:lpstr>Hadoop Weaknesses</vt:lpstr>
      <vt:lpstr>Apache Spark</vt:lpstr>
      <vt:lpstr>Apache Spark Benefits</vt:lpstr>
      <vt:lpstr>Apache Spark Weaknesses</vt:lpstr>
      <vt:lpstr>PowerPoint Presentation</vt:lpstr>
      <vt:lpstr>Data Storage</vt:lpstr>
      <vt:lpstr>Structured vs Unstructured Data</vt:lpstr>
      <vt:lpstr>Data Storage Technologies: File Systems</vt:lpstr>
      <vt:lpstr>Data Serialization Formats</vt:lpstr>
      <vt:lpstr>Data Types (Schema)</vt:lpstr>
      <vt:lpstr>Tabular Text Files</vt:lpstr>
      <vt:lpstr>JavaScript Object Notation (JSON)</vt:lpstr>
      <vt:lpstr>Relational Databases</vt:lpstr>
      <vt:lpstr>Other Databases</vt:lpstr>
      <vt:lpstr>Normalized or De-normalized?</vt:lpstr>
      <vt:lpstr>Read Only vs Read and Write</vt:lpstr>
      <vt:lpstr>Operational vs Analytics Store</vt:lpstr>
      <vt:lpstr>Data Warehouses</vt:lpstr>
      <vt:lpstr>Single vs Multiple Systems</vt:lpstr>
      <vt:lpstr>Data Warehouses</vt:lpstr>
      <vt:lpstr>Data Analysis</vt:lpstr>
      <vt:lpstr>Business Intelligence / Analytics</vt:lpstr>
      <vt:lpstr>General Considerations</vt:lpstr>
      <vt:lpstr>Conway's Law</vt:lpstr>
      <vt:lpstr>Cost</vt:lpstr>
      <vt:lpstr>On-Premise or Cloud</vt:lpstr>
      <vt:lpstr>Security / Privacy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236</cp:revision>
  <dcterms:created xsi:type="dcterms:W3CDTF">2018-08-24T15:44:19Z</dcterms:created>
  <dcterms:modified xsi:type="dcterms:W3CDTF">2021-01-04T04:36:09Z</dcterms:modified>
</cp:coreProperties>
</file>