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1" r:id="rId3"/>
    <p:sldId id="353" r:id="rId4"/>
    <p:sldId id="354" r:id="rId5"/>
    <p:sldId id="312" r:id="rId6"/>
    <p:sldId id="313" r:id="rId7"/>
    <p:sldId id="314" r:id="rId8"/>
    <p:sldId id="316" r:id="rId9"/>
    <p:sldId id="317" r:id="rId10"/>
    <p:sldId id="319" r:id="rId11"/>
    <p:sldId id="320" r:id="rId12"/>
    <p:sldId id="323" r:id="rId13"/>
    <p:sldId id="325" r:id="rId14"/>
    <p:sldId id="359" r:id="rId15"/>
    <p:sldId id="263" r:id="rId16"/>
    <p:sldId id="369" r:id="rId17"/>
    <p:sldId id="371" r:id="rId18"/>
    <p:sldId id="357" r:id="rId19"/>
    <p:sldId id="355" r:id="rId20"/>
    <p:sldId id="307" r:id="rId21"/>
    <p:sldId id="308" r:id="rId22"/>
    <p:sldId id="302" r:id="rId23"/>
    <p:sldId id="360" r:id="rId24"/>
    <p:sldId id="309" r:id="rId25"/>
    <p:sldId id="310" r:id="rId26"/>
    <p:sldId id="311" r:id="rId27"/>
    <p:sldId id="417" r:id="rId28"/>
    <p:sldId id="419" r:id="rId29"/>
    <p:sldId id="420" r:id="rId30"/>
    <p:sldId id="421" r:id="rId31"/>
    <p:sldId id="361" r:id="rId32"/>
    <p:sldId id="362" r:id="rId33"/>
    <p:sldId id="36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CACB-5971-45D4-9C67-FB657E8DB397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EE3EA-2FAB-47B0-973D-F2F6D641B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7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22BE-D8B2-4F97-A3D1-FE7DFE35C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5642A-E4AB-4CF5-9AB6-6A4BC016B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720D7-F72E-4BD6-859F-9172BDC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AFE3-326B-434C-8868-85AE4FF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1746-7841-4C25-A242-3ECCD984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3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79B-500A-496D-B4D9-F977820B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7EB8F-B4BA-44E5-88AC-88224F298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4613-DC20-4985-BA9F-FD9160A7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1043-1250-4111-B31D-F06A98BF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98D8-E6A2-4106-AC9E-C128165D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BD81D-1246-4B00-A010-388321FE02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597C9-E1FA-4D61-92BB-630BE2C98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A213-7C75-4546-8719-20901677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C16E-47A1-48CF-BC45-6C8B3231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7EC8-FCC5-49F8-95FE-501140C2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2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BB3D-6C5E-44E6-AA4B-5A6B8E84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DB805-8BE6-4E29-9C78-3D8B73E0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62477-D5B5-4DDD-A5D9-50198EEF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F9E22-7F5C-4AC5-81DE-D70CB1A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27337-FA8A-4FC9-98C8-16D02D9A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0DA-C526-440C-9E25-118EE569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A23D-1BCE-46E9-BDE5-038B070DF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4AE8-A89F-4AF0-A124-627C96C5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007E-3A0E-4314-BE35-65A00B25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07654-312A-49F9-A8A7-E041AEF0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2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EA80-9157-46B9-9B6C-866ECB4F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5512-1E79-417B-AF52-B96755488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5347-824F-45BB-94BB-795BE001F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BD165-3FD6-4EDC-B038-27B6FAB5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670DF-7097-4D69-8812-83D8CD27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3A0B-7540-4059-9843-355929D0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613-E280-44CA-A770-834C432C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7B75-DC09-433C-9F55-300EC8F8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BA939-CA30-4F17-87B7-760951DE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6A096-3BC1-45BF-BC50-E43A20C28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9EAD1-F304-43E7-9440-3CD09AEE5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91FD4-5E10-4382-843A-45EC2E7A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C9640-D6E4-47BC-95C6-821D6A3F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7401-4351-40E8-A5AE-99EC9008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B5DB-477C-48A9-82E4-9F106960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4A002-3405-414C-BD0D-4E02A8A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94212-8BB5-49D0-AB4B-36DC20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984A2-C0C8-4E8D-87D6-271599DD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BCF15-D505-48CD-8264-FE5C9795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1F9DB-CAA2-4020-9012-9F1EF528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9D5-D7B0-4AB1-9375-2C4F7761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1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2E85-C239-4C22-AD11-10405385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B297-510E-493F-8C06-041D0A662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C91D9-41B8-4112-9C50-627E9171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F5DB-1613-4DC5-87A3-86E6BE1B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033E-2E39-4F20-B20C-5C24BC11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31C63-D410-40AA-9340-9A312220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796E-E2C7-4318-8EF7-93A7D84F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41617-2F37-4AC2-B419-EAA8C0AD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8A429-F83D-4DB8-8195-20270AE28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8AEFC-C38F-4B3B-AA22-980F0C1C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791E-3787-4F78-872B-58723CBB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02F8-480F-486B-BD94-412196AC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B2CB8-2FD9-4E31-B363-89615416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99CE-A21C-4684-93F1-A267B39C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A116-D6CC-4CC6-9E36-248C5BB1D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6882-1CF3-4E21-89BE-C5CEB3924659}" type="datetimeFigureOut">
              <a:rPr lang="en-US" smtClean="0"/>
              <a:t>8/25/19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86ED-4DCF-44D7-AC26-E894F4A17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9EE5-4619-4AE1-8C4A-7E25B4066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83F6-BBDA-4E85-87CF-33C01B424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inwieruch.de/machine-learning-javascript-web-developers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user_guid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work.com/hiring/for-clients/log-analytics-deep-learning-machine-learnin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B932-E397-4929-95D5-E688161E3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E6D2B-55C7-4A2B-B516-E6D8FFBE9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CS3300 Data Science</a:t>
            </a:r>
          </a:p>
          <a:p>
            <a:r>
              <a:rPr lang="en-US" dirty="0"/>
              <a:t>RJ Nowling</a:t>
            </a:r>
          </a:p>
        </p:txBody>
      </p:sp>
    </p:spTree>
    <p:extLst>
      <p:ext uri="{BB962C8B-B14F-4D97-AF65-F5344CB8AC3E}">
        <p14:creationId xmlns:p14="http://schemas.microsoft.com/office/powerpoint/2010/main" val="953135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237C-54B5-4CD6-999C-B8E76AFF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Biomedical Image Segmentation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FCF82-F037-4B67-B483-0D0FE67DA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739" y="1449705"/>
            <a:ext cx="5254522" cy="5029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3053D-A201-9D4E-A451-696723F29816}"/>
              </a:ext>
            </a:extLst>
          </p:cNvPr>
          <p:cNvSpPr txBox="1"/>
          <p:nvPr/>
        </p:nvSpPr>
        <p:spPr>
          <a:xfrm>
            <a:off x="95693" y="6092456"/>
            <a:ext cx="304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Courtesy of Dr. Peter </a:t>
            </a:r>
            <a:r>
              <a:rPr lang="en-US" sz="1400" dirty="0" err="1"/>
              <a:t>LaViolette's</a:t>
            </a:r>
            <a:r>
              <a:rPr lang="en-US" sz="1400" dirty="0"/>
              <a:t> group</a:t>
            </a:r>
          </a:p>
          <a:p>
            <a:r>
              <a:rPr lang="en-US" sz="1400" dirty="0"/>
              <a:t> at the Medical College of Wisconsin</a:t>
            </a:r>
          </a:p>
        </p:txBody>
      </p:sp>
    </p:spTree>
    <p:extLst>
      <p:ext uri="{BB962C8B-B14F-4D97-AF65-F5344CB8AC3E}">
        <p14:creationId xmlns:p14="http://schemas.microsoft.com/office/powerpoint/2010/main" val="37645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93A6-75BE-46AB-B616-92897CDA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 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E0F6E-B752-4792-8BC5-B970059C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The Zap Gun</a:t>
            </a:r>
            <a:br>
              <a:rPr lang="en-US" i="1" dirty="0"/>
            </a:br>
            <a:r>
              <a:rPr lang="en-US" dirty="0"/>
              <a:t>by Philip K. Dick</a:t>
            </a:r>
          </a:p>
          <a:p>
            <a:pPr lvl="1"/>
            <a:r>
              <a:rPr lang="en-US" dirty="0"/>
              <a:t>Speculates about "perfect" weapons that can target a specific person and only that person.</a:t>
            </a:r>
          </a:p>
          <a:p>
            <a:r>
              <a:rPr lang="en-US" i="1" dirty="0"/>
              <a:t>Prediction Machines: The Simple Economics of Artificial Intelligence</a:t>
            </a:r>
            <a:br>
              <a:rPr lang="en-US" dirty="0"/>
            </a:br>
            <a:r>
              <a:rPr lang="en-US" dirty="0"/>
              <a:t>by Agrawal, </a:t>
            </a:r>
            <a:r>
              <a:rPr lang="en-US" dirty="0" err="1"/>
              <a:t>Gans</a:t>
            </a:r>
            <a:r>
              <a:rPr lang="en-US" dirty="0"/>
              <a:t>, and Goldfarb</a:t>
            </a:r>
          </a:p>
          <a:p>
            <a:pPr lvl="1"/>
            <a:r>
              <a:rPr lang="en-US" dirty="0"/>
              <a:t>Reframe key innovation of ML / AI as a "drop in the cost of prediction"</a:t>
            </a:r>
          </a:p>
          <a:p>
            <a:pPr lvl="1"/>
            <a:r>
              <a:rPr lang="en-US" dirty="0"/>
              <a:t>Increased productivity – new business models</a:t>
            </a:r>
          </a:p>
          <a:p>
            <a:pPr lvl="1"/>
            <a:r>
              <a:rPr lang="en-US" dirty="0"/>
              <a:t>Reduces uncertainty – enabling new business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1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907B-7EE4-42B9-81E0-9C38732B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4AF548-3F02-4899-96A5-65B6065BD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23" y="1200735"/>
            <a:ext cx="8245186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57D0-2F09-4031-B18C-004A0C6C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3FB6-9EC3-4A1F-B044-618AC649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predict the sale price for real estate transactions.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Regression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want to predict whether the animal in a picture is a cat or dog.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Classification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15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9D2-6F6D-CF48-9925-D75A362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Problem Definition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C8A27-E873-8E48-B957-A0784610D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0AF6-FF14-7D41-AD3F-BA46038D41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Specific</a:t>
            </a:r>
          </a:p>
          <a:p>
            <a:r>
              <a:rPr lang="en-US" dirty="0"/>
              <a:t>Defines the variable to be predicted and its type</a:t>
            </a:r>
          </a:p>
          <a:p>
            <a:r>
              <a:rPr lang="en-US" dirty="0"/>
              <a:t>Optionally, describes the metric used to evaluate the predictions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5783B-7DAF-7F46-9D83-949045FA2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Does Not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EB149-D819-EC4E-B748-C7E49F624F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List a specific machine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98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D41D44-26F1-AB49-AF87-EDB5C9E112B2}"/>
              </a:ext>
            </a:extLst>
          </p:cNvPr>
          <p:cNvGrpSpPr/>
          <p:nvPr/>
        </p:nvGrpSpPr>
        <p:grpSpPr>
          <a:xfrm>
            <a:off x="886196" y="1720840"/>
            <a:ext cx="10419609" cy="3416320"/>
            <a:chOff x="838199" y="2398816"/>
            <a:chExt cx="10419609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070485-3C4F-8546-ACB3-DBAD5F5088F2}"/>
                </a:ext>
              </a:extLst>
            </p:cNvPr>
            <p:cNvSpPr txBox="1"/>
            <p:nvPr/>
          </p:nvSpPr>
          <p:spPr>
            <a:xfrm>
              <a:off x="838199" y="2398816"/>
              <a:ext cx="3745675" cy="3416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Dear Class,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I've uploaded the new homework to D2L.  It's due on Monday.  I'm looking forward to seeing your solutions!</a:t>
              </a:r>
              <a:br>
                <a:rPr lang="en-US" sz="2400" dirty="0"/>
              </a:br>
              <a:br>
                <a:rPr lang="en-US" sz="2400" dirty="0"/>
              </a:br>
              <a:r>
                <a:rPr lang="en-US" sz="2400" dirty="0"/>
                <a:t>RJ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0023-7289-AF46-B5D7-87D51AD94A36}"/>
                </a:ext>
              </a:extLst>
            </p:cNvPr>
            <p:cNvSpPr txBox="1"/>
            <p:nvPr/>
          </p:nvSpPr>
          <p:spPr>
            <a:xfrm>
              <a:off x="7849590" y="3415814"/>
              <a:ext cx="340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[0, 1, 0, 0, 0, 1, 1, 0, 0]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E1540-1D16-D14F-8558-08FE896BBA81}"/>
                </a:ext>
              </a:extLst>
            </p:cNvPr>
            <p:cNvCxnSpPr/>
            <p:nvPr/>
          </p:nvCxnSpPr>
          <p:spPr>
            <a:xfrm>
              <a:off x="4875701" y="3677424"/>
              <a:ext cx="279070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CABCBF-EBF7-E940-AFD2-0E8BC2FE22AA}"/>
                </a:ext>
              </a:extLst>
            </p:cNvPr>
            <p:cNvSpPr txBox="1"/>
            <p:nvPr/>
          </p:nvSpPr>
          <p:spPr>
            <a:xfrm>
              <a:off x="5708732" y="2907983"/>
              <a:ext cx="10160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5BCEFD-C9BE-6E47-9BD8-9802A6BE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36965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25E2-7B99-E540-82E4-8F7FC867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543D-2BBE-1C44-8087-DBEB3326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 models by comparing predictions to known values</a:t>
            </a:r>
          </a:p>
          <a:p>
            <a:r>
              <a:rPr lang="en-US" dirty="0"/>
              <a:t>We use metrics to quantify the amount of error</a:t>
            </a:r>
          </a:p>
          <a:p>
            <a:r>
              <a:rPr lang="en-US" dirty="0"/>
              <a:t>The choice of metric depends on:</a:t>
            </a:r>
          </a:p>
          <a:p>
            <a:pPr lvl="1"/>
            <a:r>
              <a:rPr lang="en-US" dirty="0"/>
              <a:t>The type of machine learning problem (e.g., classification or regression)</a:t>
            </a:r>
          </a:p>
          <a:p>
            <a:pPr lvl="1"/>
            <a:r>
              <a:rPr lang="en-US" dirty="0"/>
              <a:t>Whether some types of errors are more important than others</a:t>
            </a:r>
          </a:p>
        </p:txBody>
      </p:sp>
    </p:spTree>
    <p:extLst>
      <p:ext uri="{BB962C8B-B14F-4D97-AF65-F5344CB8AC3E}">
        <p14:creationId xmlns:p14="http://schemas.microsoft.com/office/powerpoint/2010/main" val="82266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9B9B-43CA-B547-88E6-F8CFA53C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D3C1-DE7B-8746-BCD9-193FFA1E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train machine learning models to make predictions about unseen data</a:t>
            </a:r>
          </a:p>
          <a:p>
            <a:r>
              <a:rPr lang="en-US" dirty="0"/>
              <a:t>To realistically evaluate a model, we need to design an experiment that accurately reflects how we intend to use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0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E127-A54E-7E46-B35C-7796EE67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ECEB-0A27-7946-9A15-FFC889DB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We are trying to predict the values of a variable</a:t>
            </a:r>
          </a:p>
          <a:p>
            <a:pPr lvl="1"/>
            <a:r>
              <a:rPr lang="en-US" dirty="0"/>
              <a:t>We train the model using samples with known values</a:t>
            </a:r>
          </a:p>
          <a:p>
            <a:pPr lvl="1"/>
            <a:r>
              <a:rPr lang="en-US" dirty="0"/>
              <a:t>We apply the model to samples for which the value is not known</a:t>
            </a:r>
          </a:p>
          <a:p>
            <a:r>
              <a:rPr lang="en-US" dirty="0"/>
              <a:t>Classification -- predict a categorical value</a:t>
            </a:r>
          </a:p>
          <a:p>
            <a:pPr lvl="1"/>
            <a:r>
              <a:rPr lang="en-US" dirty="0"/>
              <a:t>Does the picture contain a cat or a dog?</a:t>
            </a:r>
          </a:p>
          <a:p>
            <a:r>
              <a:rPr lang="en-US" dirty="0"/>
              <a:t>Regression -- predict a continuous value</a:t>
            </a:r>
          </a:p>
          <a:p>
            <a:pPr lvl="1"/>
            <a:r>
              <a:rPr lang="en-US" dirty="0"/>
              <a:t>How much money will the house sell for?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4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1DF9-9924-1C40-B218-A04682D2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B3936-5829-0E4D-BBD2-672E98BC4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75" y="1825625"/>
            <a:ext cx="82784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25425-36DF-344F-BD60-1C8814351DC7}"/>
              </a:ext>
            </a:extLst>
          </p:cNvPr>
          <p:cNvSpPr txBox="1"/>
          <p:nvPr/>
        </p:nvSpPr>
        <p:spPr>
          <a:xfrm>
            <a:off x="446567" y="6492875"/>
            <a:ext cx="5750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https://www.robinwieruch.de/machine-learning-javascript-web-developers/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121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400A-48D4-5C42-90F0-51CF47E2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B0F1-FFDB-234F-93CB-C1076A16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/>
              <a:t>Section 11.5</a:t>
            </a:r>
          </a:p>
        </p:txBody>
      </p:sp>
    </p:spTree>
    <p:extLst>
      <p:ext uri="{BB962C8B-B14F-4D97-AF65-F5344CB8AC3E}">
        <p14:creationId xmlns:p14="http://schemas.microsoft.com/office/powerpoint/2010/main" val="1349493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B775-B7EA-4E6F-A8A8-1A0F5E67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Regression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FB7F-9918-45F0-A97E-2DEFDC4A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Polynomial Regression</a:t>
            </a:r>
          </a:p>
          <a:p>
            <a:r>
              <a:rPr lang="en-US" dirty="0"/>
              <a:t>Multivariate Adaptive Regression Splines (MARS)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Regression</a:t>
            </a:r>
          </a:p>
          <a:p>
            <a:r>
              <a:rPr lang="en-US" dirty="0"/>
              <a:t>Random Forest Regression</a:t>
            </a:r>
          </a:p>
          <a:p>
            <a:r>
              <a:rPr lang="en-US" dirty="0"/>
              <a:t>Neural Network Regression</a:t>
            </a:r>
          </a:p>
        </p:txBody>
      </p:sp>
    </p:spTree>
    <p:extLst>
      <p:ext uri="{BB962C8B-B14F-4D97-AF65-F5344CB8AC3E}">
        <p14:creationId xmlns:p14="http://schemas.microsoft.com/office/powerpoint/2010/main" val="325972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9DB5-071B-4370-95B8-72B08685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Classification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326E-2ADB-4C2F-9A88-0743D7516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r>
              <a:rPr lang="en-US" dirty="0"/>
              <a:t>Random Forests</a:t>
            </a:r>
          </a:p>
          <a:p>
            <a:r>
              <a:rPr lang="en-US" dirty="0"/>
              <a:t>Support Vector Machines (SVMs)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22132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FE1E-00CD-4E4D-A8EC-C01B3570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955F-DC36-4D2A-B643-8067ADE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you have data that does not have an output variable</a:t>
            </a:r>
          </a:p>
          <a:p>
            <a:r>
              <a:rPr lang="en-US" dirty="0"/>
              <a:t>Often used in an exploratory setting to identify relationships between samples or patterns in the data</a:t>
            </a:r>
          </a:p>
          <a:p>
            <a:r>
              <a:rPr lang="en-US" dirty="0"/>
              <a:t>Common approaches include:</a:t>
            </a:r>
          </a:p>
          <a:p>
            <a:pPr lvl="1"/>
            <a:r>
              <a:rPr lang="en-US" dirty="0"/>
              <a:t>Clustering – grouping samples into a discrete set of clusters</a:t>
            </a:r>
          </a:p>
          <a:p>
            <a:pPr lvl="1"/>
            <a:r>
              <a:rPr lang="en-US" dirty="0"/>
              <a:t>Dimensionality Reduction – reducing the number of variables by grouping variables</a:t>
            </a:r>
          </a:p>
        </p:txBody>
      </p:sp>
    </p:spTree>
    <p:extLst>
      <p:ext uri="{BB962C8B-B14F-4D97-AF65-F5344CB8AC3E}">
        <p14:creationId xmlns:p14="http://schemas.microsoft.com/office/powerpoint/2010/main" val="3348932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7CD3-1A7A-6941-B35D-66CF8955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1CB30-AF04-0B4A-AABC-86B0CB5AD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876" y="1825625"/>
            <a:ext cx="731024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2C358-0554-C548-BCF3-EF50C30F7AFF}"/>
              </a:ext>
            </a:extLst>
          </p:cNvPr>
          <p:cNvSpPr txBox="1"/>
          <p:nvPr/>
        </p:nvSpPr>
        <p:spPr>
          <a:xfrm>
            <a:off x="350874" y="6492875"/>
            <a:ext cx="4194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https://scikit-learn.org/stable/modules/clustering.html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5057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2461-0104-48A5-B440-6223F347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84B4-63FA-4501-B928-95866D44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k-Medoids</a:t>
            </a:r>
          </a:p>
          <a:p>
            <a:r>
              <a:rPr lang="en-US" dirty="0"/>
              <a:t>Ward's Hierarchical Clustering</a:t>
            </a:r>
          </a:p>
          <a:p>
            <a:r>
              <a:rPr lang="en-US" dirty="0"/>
              <a:t>Gaussian Mixture Models</a:t>
            </a:r>
          </a:p>
          <a:p>
            <a:r>
              <a:rPr lang="en-US" dirty="0"/>
              <a:t>DBSCAN</a:t>
            </a:r>
          </a:p>
          <a:p>
            <a:r>
              <a:rPr lang="en-US" dirty="0"/>
              <a:t>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2779037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4716-03C7-4CCD-94DB-AFC06A02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E1A1-5B0A-478E-B383-9931C99E0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  <a:p>
            <a:r>
              <a:rPr lang="en-US" dirty="0"/>
              <a:t>Non-negative Matrix Factorization (NMF)</a:t>
            </a:r>
          </a:p>
          <a:p>
            <a:r>
              <a:rPr lang="en-US" dirty="0"/>
              <a:t>Uniform Manifold Approximation and Projection (UMAP)</a:t>
            </a:r>
          </a:p>
          <a:p>
            <a:r>
              <a:rPr lang="en-US" dirty="0"/>
              <a:t>Variational Autoencoder (VAEs)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9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34E9-B900-48E7-9E99-6D5F6E1E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95B5-2A09-4381-B6A5-AEE44E6B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Python library for machine learning</a:t>
            </a:r>
          </a:p>
          <a:p>
            <a:r>
              <a:rPr lang="en-US" dirty="0"/>
              <a:t>One of the most widely used for machine learning, period</a:t>
            </a:r>
          </a:p>
          <a:p>
            <a:r>
              <a:rPr lang="en-US" dirty="0"/>
              <a:t>Key innovations:</a:t>
            </a:r>
          </a:p>
          <a:p>
            <a:pPr lvl="1"/>
            <a:r>
              <a:rPr lang="en-US" dirty="0"/>
              <a:t>High quality software with regular releases</a:t>
            </a:r>
          </a:p>
          <a:p>
            <a:pPr lvl="1"/>
            <a:r>
              <a:rPr lang="en-US" dirty="0"/>
              <a:t>Includes a large array of algorithms – hard to find something missing!</a:t>
            </a:r>
          </a:p>
          <a:p>
            <a:pPr lvl="1"/>
            <a:r>
              <a:rPr lang="en-US" dirty="0"/>
              <a:t>Great user documentation</a:t>
            </a:r>
          </a:p>
          <a:p>
            <a:pPr lvl="1"/>
            <a:r>
              <a:rPr lang="en-US" dirty="0"/>
              <a:t>Fit nearly all models into a unified API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http://scikit-learn.org/stable/user_guide.html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1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A70-B693-48B0-96A0-AF97DE7C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1DC7-0175-4E16-8F67-3A32EFC10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Artificial neural networks consists of layers of neurons</a:t>
            </a:r>
          </a:p>
          <a:p>
            <a:r>
              <a:rPr lang="en-US" dirty="0"/>
              <a:t>Each layer usually has the same type of neurons</a:t>
            </a:r>
          </a:p>
          <a:p>
            <a:r>
              <a:rPr lang="en-US" dirty="0"/>
              <a:t>The outputs of the neurons in the previous layer are used as the inputs of the neurons in the next layer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80F333-4C6E-4686-AD06-26DC6761DB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78675"/>
            <a:ext cx="5181600" cy="3645237"/>
          </a:xfrm>
        </p:spPr>
      </p:pic>
    </p:spTree>
    <p:extLst>
      <p:ext uri="{BB962C8B-B14F-4D97-AF65-F5344CB8AC3E}">
        <p14:creationId xmlns:p14="http://schemas.microsoft.com/office/powerpoint/2010/main" val="309979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DBC4-0E7F-B145-ABC7-25D580E3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818A-3406-2B43-9985-E0ED4F66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in 1943 by Warren McCulloch and Walter Pitts</a:t>
            </a:r>
          </a:p>
          <a:p>
            <a:r>
              <a:rPr lang="en-US" dirty="0"/>
              <a:t>Inspired by neurons in animal brains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7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AFE-A0A3-4D44-A655-7049298B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58AF-3E6B-5542-801A-6A455C95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Despite their long history, ANNs have only recently out-performed other machine learning models</a:t>
            </a:r>
          </a:p>
          <a:p>
            <a:r>
              <a:rPr lang="en-US" dirty="0"/>
              <a:t>In 2012, a convolutional neural network called </a:t>
            </a:r>
            <a:r>
              <a:rPr lang="en-US" dirty="0" err="1"/>
              <a:t>AlexNet</a:t>
            </a:r>
            <a:r>
              <a:rPr lang="en-US" dirty="0"/>
              <a:t> outperformed all competitions in the ImageNet competition</a:t>
            </a:r>
          </a:p>
          <a:p>
            <a:pPr lvl="1"/>
            <a:r>
              <a:rPr lang="en-US" dirty="0"/>
              <a:t>In 2011, a good classification error was 25%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achieved an error rate of 16% -- a 10% improvement and significant step forward</a:t>
            </a:r>
          </a:p>
          <a:p>
            <a:pPr lvl="1"/>
            <a:r>
              <a:rPr lang="en-US" dirty="0"/>
              <a:t>By 2015, deep learning models were out performing humans</a:t>
            </a:r>
          </a:p>
          <a:p>
            <a:r>
              <a:rPr lang="en-US" dirty="0"/>
              <a:t>Deep learning models are ANNs with many layers</a:t>
            </a:r>
          </a:p>
        </p:txBody>
      </p:sp>
    </p:spTree>
    <p:extLst>
      <p:ext uri="{BB962C8B-B14F-4D97-AF65-F5344CB8AC3E}">
        <p14:creationId xmlns:p14="http://schemas.microsoft.com/office/powerpoint/2010/main" val="24034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2948-0A9F-4D24-AD05-5055A9C8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Programming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EACA8-203A-45B4-AF7A-21D71C43B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70064"/>
            <a:ext cx="10515600" cy="3862460"/>
          </a:xfrm>
        </p:spPr>
      </p:pic>
    </p:spTree>
    <p:extLst>
      <p:ext uri="{BB962C8B-B14F-4D97-AF65-F5344CB8AC3E}">
        <p14:creationId xmlns:p14="http://schemas.microsoft.com/office/powerpoint/2010/main" val="1958622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2AFE-A0A3-4D44-A655-7049298B2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858AF-3E6B-5542-801A-6A455C95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Contributing factors that enabled deep learning:</a:t>
            </a:r>
          </a:p>
          <a:p>
            <a:pPr lvl="1"/>
            <a:r>
              <a:rPr lang="en-US" dirty="0"/>
              <a:t>Increase in available data – deep learning methods require a massive amount of data to avoid over-fitting</a:t>
            </a:r>
          </a:p>
          <a:p>
            <a:pPr lvl="1"/>
            <a:r>
              <a:rPr lang="en-US" dirty="0"/>
              <a:t>Increase in computational power – GPUs are well-suited to training deep learning models</a:t>
            </a:r>
          </a:p>
          <a:p>
            <a:pPr lvl="1"/>
            <a:r>
              <a:rPr lang="en-US" dirty="0"/>
              <a:t>Algorithm advances – small changes to the math solved the "vanishing gradient" problem which had previously prevented using more than one or two hidden layers</a:t>
            </a:r>
          </a:p>
          <a:p>
            <a:pPr lvl="1"/>
            <a:r>
              <a:rPr lang="en-US" dirty="0"/>
              <a:t>Easy-to-use, high-quality, and free software frameworks that run on commodity hardware</a:t>
            </a:r>
          </a:p>
        </p:txBody>
      </p:sp>
    </p:spTree>
    <p:extLst>
      <p:ext uri="{BB962C8B-B14F-4D97-AF65-F5344CB8AC3E}">
        <p14:creationId xmlns:p14="http://schemas.microsoft.com/office/powerpoint/2010/main" val="4136833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5CD7-AC85-D94B-895F-086F804A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F4195-4BF3-B146-B24D-4EB7A9E3D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87" y="1503382"/>
            <a:ext cx="9360426" cy="457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CD6A2-BF41-1644-A8B0-7D233CE080BC}"/>
              </a:ext>
            </a:extLst>
          </p:cNvPr>
          <p:cNvSpPr txBox="1"/>
          <p:nvPr/>
        </p:nvSpPr>
        <p:spPr>
          <a:xfrm>
            <a:off x="318977" y="6311900"/>
            <a:ext cx="683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https://www.upwork.com/hiring/for-clients/log-analytics-deep-learning-machine-learning/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408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C7E-C59F-CB4F-AC31-137129C5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You'll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D026-BAA6-614B-8717-4CC64FD8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 for exploratory data analysis</a:t>
            </a:r>
          </a:p>
          <a:p>
            <a:r>
              <a:rPr lang="en-US" dirty="0"/>
              <a:t>Defining classification and regression problems</a:t>
            </a:r>
          </a:p>
          <a:p>
            <a:r>
              <a:rPr lang="en-US" dirty="0"/>
              <a:t>Experimental setup for training and evaluating models</a:t>
            </a:r>
          </a:p>
          <a:p>
            <a:r>
              <a:rPr lang="en-US" dirty="0"/>
              <a:t>Feature engineering and selection</a:t>
            </a:r>
          </a:p>
          <a:p>
            <a:r>
              <a:rPr lang="en-US" dirty="0"/>
              <a:t>Evaluation metrics</a:t>
            </a:r>
          </a:p>
          <a:p>
            <a:r>
              <a:rPr lang="en-US" dirty="0"/>
              <a:t>We will focus on applications rather then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179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C03B-E103-DE4B-95F4-2D20D130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Won't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E623-BEE8-F548-92D9-4E577B92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Details of machine learning algorithms</a:t>
            </a:r>
          </a:p>
          <a:p>
            <a:r>
              <a:rPr lang="en-US" dirty="0"/>
              <a:t>More than one example ML model per problem type</a:t>
            </a:r>
          </a:p>
          <a:p>
            <a:r>
              <a:rPr lang="en-US" dirty="0"/>
              <a:t>Deep learning techniques</a:t>
            </a:r>
          </a:p>
          <a:p>
            <a:r>
              <a:rPr lang="en-US" dirty="0"/>
              <a:t>Techniques for handling images, audio, and other complex data types</a:t>
            </a:r>
          </a:p>
          <a:p>
            <a:r>
              <a:rPr lang="en-US" dirty="0"/>
              <a:t>Good news!  You'll learn this in the Machine Learning and Deep Learning courses</a:t>
            </a:r>
          </a:p>
        </p:txBody>
      </p:sp>
    </p:spTree>
    <p:extLst>
      <p:ext uri="{BB962C8B-B14F-4D97-AF65-F5344CB8AC3E}">
        <p14:creationId xmlns:p14="http://schemas.microsoft.com/office/powerpoint/2010/main" val="197586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580F-08CD-4A9A-ADE9-261038E3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190B7-3982-49EE-9A2A-F8B05EEF7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0112" y="1574884"/>
            <a:ext cx="7031776" cy="5029200"/>
          </a:xfrm>
        </p:spPr>
      </p:pic>
    </p:spTree>
    <p:extLst>
      <p:ext uri="{BB962C8B-B14F-4D97-AF65-F5344CB8AC3E}">
        <p14:creationId xmlns:p14="http://schemas.microsoft.com/office/powerpoint/2010/main" val="225384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CFF4-E3EF-4422-B325-5DBD2DEF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4533-9E7E-48A4-A777-38140C3F7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automated decision making</a:t>
            </a:r>
          </a:p>
          <a:p>
            <a:pPr lvl="1"/>
            <a:r>
              <a:rPr lang="en-US" dirty="0"/>
              <a:t>Is this a cat or a dog?</a:t>
            </a:r>
          </a:p>
          <a:p>
            <a:r>
              <a:rPr lang="en-US" dirty="0"/>
              <a:t>Reduce the time / cost to make decisions</a:t>
            </a:r>
          </a:p>
          <a:p>
            <a:r>
              <a:rPr lang="en-US" dirty="0"/>
              <a:t>More consistent decision making</a:t>
            </a:r>
          </a:p>
          <a:p>
            <a:r>
              <a:rPr lang="en-US" dirty="0"/>
              <a:t>More accurate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29289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1E46-61BF-4C5E-891D-F74927A0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311F-9FC0-492B-9C80-C1CA9F31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"Timelines" on Facebook, "What you missed" on Twitter</a:t>
            </a:r>
          </a:p>
          <a:p>
            <a:r>
              <a:rPr lang="en-US" dirty="0"/>
              <a:t>Filter, recommend "relevant" content – move away from purely chronological display</a:t>
            </a:r>
          </a:p>
          <a:p>
            <a:r>
              <a:rPr lang="en-US" dirty="0"/>
              <a:t>User engagement important to retention</a:t>
            </a:r>
          </a:p>
          <a:p>
            <a:pPr lvl="1"/>
            <a:r>
              <a:rPr lang="en-US" dirty="0"/>
              <a:t>Revenue depends on ad impressions</a:t>
            </a:r>
          </a:p>
          <a:p>
            <a:pPr lvl="1"/>
            <a:r>
              <a:rPr lang="en-US" dirty="0"/>
              <a:t>Can't show ads if users aren't on the platform</a:t>
            </a:r>
          </a:p>
          <a:p>
            <a:pPr lvl="1"/>
            <a:r>
              <a:rPr lang="en-US" dirty="0"/>
              <a:t>More usage -&gt; collect more data -&gt; show more relevant ads</a:t>
            </a:r>
          </a:p>
          <a:p>
            <a:r>
              <a:rPr lang="en-US" dirty="0"/>
              <a:t>Users leave when bored or frustrated</a:t>
            </a:r>
          </a:p>
          <a:p>
            <a:r>
              <a:rPr lang="en-US" dirty="0"/>
              <a:t>Need to quickly and continually connect users to engaging content</a:t>
            </a:r>
          </a:p>
        </p:txBody>
      </p:sp>
    </p:spTree>
    <p:extLst>
      <p:ext uri="{BB962C8B-B14F-4D97-AF65-F5344CB8AC3E}">
        <p14:creationId xmlns:p14="http://schemas.microsoft.com/office/powerpoint/2010/main" val="190512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7E87-0324-45A7-8A97-2EF1E0D6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SOPA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3F1A-3F69-4107-8054-1CF8C211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User-generated content: free, produced at massive scale</a:t>
            </a:r>
          </a:p>
          <a:p>
            <a:r>
              <a:rPr lang="en-US" dirty="0"/>
              <a:t>Stop Online Piracy Act (SOPA) – introduced 2011/2012</a:t>
            </a:r>
          </a:p>
          <a:p>
            <a:r>
              <a:rPr lang="en-US" dirty="0"/>
              <a:t>Would have made social media companies liable for copyright violations in user-generated content</a:t>
            </a:r>
          </a:p>
          <a:p>
            <a:r>
              <a:rPr lang="en-US" dirty="0"/>
              <a:t>Problematic: social media companies could be sued for enormous amounts of money even for small violations</a:t>
            </a:r>
          </a:p>
          <a:p>
            <a:r>
              <a:rPr lang="en-US" dirty="0"/>
              <a:t>Would have to hire people to review every new post, video, etc. – prohibitive due to cost and speed -&gt; drive companies out of business</a:t>
            </a:r>
          </a:p>
          <a:p>
            <a:r>
              <a:rPr lang="en-US" dirty="0"/>
              <a:t>SOPA was prevented from becoming law</a:t>
            </a:r>
          </a:p>
        </p:txBody>
      </p:sp>
    </p:spTree>
    <p:extLst>
      <p:ext uri="{BB962C8B-B14F-4D97-AF65-F5344CB8AC3E}">
        <p14:creationId xmlns:p14="http://schemas.microsoft.com/office/powerpoint/2010/main" val="46403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FE25-7F80-4721-AB20-B38DD52C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SOPA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3CCC-C01E-4292-B903-517CBECB8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now use "layered" process</a:t>
            </a:r>
          </a:p>
          <a:p>
            <a:pPr lvl="1"/>
            <a:r>
              <a:rPr lang="en-US" dirty="0"/>
              <a:t>Machine learning tags to tag copyright violations in new content</a:t>
            </a:r>
          </a:p>
          <a:p>
            <a:pPr lvl="1"/>
            <a:r>
              <a:rPr lang="en-US" dirty="0"/>
              <a:t>Reject content predicted to violate copyright; let other content pass</a:t>
            </a:r>
          </a:p>
          <a:p>
            <a:pPr lvl="1"/>
            <a:r>
              <a:rPr lang="en-US" dirty="0"/>
              <a:t>Humans receive and can process appeals from users and copyright violation notices from companies</a:t>
            </a:r>
          </a:p>
          <a:p>
            <a:r>
              <a:rPr lang="en-US" dirty="0"/>
              <a:t>Machine learning is less accurate but can make decisions quickly</a:t>
            </a:r>
          </a:p>
          <a:p>
            <a:r>
              <a:rPr lang="en-US" dirty="0"/>
              <a:t>Users can still post content almost immediately, while reviewers only see a small fraction of overall content</a:t>
            </a:r>
          </a:p>
          <a:p>
            <a:r>
              <a:rPr lang="en-US" dirty="0"/>
              <a:t>Reduce copyright infringement but in a sustainable way</a:t>
            </a:r>
          </a:p>
        </p:txBody>
      </p:sp>
    </p:spTree>
    <p:extLst>
      <p:ext uri="{BB962C8B-B14F-4D97-AF65-F5344CB8AC3E}">
        <p14:creationId xmlns:p14="http://schemas.microsoft.com/office/powerpoint/2010/main" val="13904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7FC5-345D-40FD-AA89-988775C8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1004-3239-4EBD-BB79-DD945951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print, TV, and radio advertising can only broadcast to a wide segment of customers</a:t>
            </a:r>
          </a:p>
          <a:p>
            <a:r>
              <a:rPr lang="en-US" dirty="0"/>
              <a:t>Digital adverting can be customized for each user</a:t>
            </a:r>
          </a:p>
          <a:p>
            <a:r>
              <a:rPr lang="en-US" dirty="0"/>
              <a:t>More direct feedback on effectiveness of advertising by tracking clicks and purchases</a:t>
            </a:r>
          </a:p>
          <a:p>
            <a:r>
              <a:rPr lang="en-US" dirty="0"/>
              <a:t>Machine learning is used in real time to:</a:t>
            </a:r>
          </a:p>
          <a:p>
            <a:pPr lvl="1"/>
            <a:r>
              <a:rPr lang="en-US" dirty="0"/>
              <a:t>Predict which companies you'll buy from</a:t>
            </a:r>
          </a:p>
          <a:p>
            <a:pPr lvl="1"/>
            <a:r>
              <a:rPr lang="en-US" dirty="0"/>
              <a:t>Which ads you'll click on</a:t>
            </a:r>
          </a:p>
        </p:txBody>
      </p:sp>
    </p:spTree>
    <p:extLst>
      <p:ext uri="{BB962C8B-B14F-4D97-AF65-F5344CB8AC3E}">
        <p14:creationId xmlns:p14="http://schemas.microsoft.com/office/powerpoint/2010/main" val="336141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27747</TotalTime>
  <Words>1151</Words>
  <Application>Microsoft Macintosh PowerPoint</Application>
  <PresentationFormat>Widescreen</PresentationFormat>
  <Paragraphs>168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Introduction to Machine Learning</vt:lpstr>
      <vt:lpstr>Readings</vt:lpstr>
      <vt:lpstr>Traditional Programming</vt:lpstr>
      <vt:lpstr>Machine Learning</vt:lpstr>
      <vt:lpstr>Machine Learning</vt:lpstr>
      <vt:lpstr>Social Media</vt:lpstr>
      <vt:lpstr>Copyright and SOPA</vt:lpstr>
      <vt:lpstr>Copyright and SOPA</vt:lpstr>
      <vt:lpstr>Digital Advertising</vt:lpstr>
      <vt:lpstr>Biomedical Image Segmentation</vt:lpstr>
      <vt:lpstr>Books to Read</vt:lpstr>
      <vt:lpstr>Machine Learning Process</vt:lpstr>
      <vt:lpstr>Define a Problem</vt:lpstr>
      <vt:lpstr>A Good Problem Definition</vt:lpstr>
      <vt:lpstr>Feature Engineering</vt:lpstr>
      <vt:lpstr>Evaluation</vt:lpstr>
      <vt:lpstr>Experimental Setup</vt:lpstr>
      <vt:lpstr>Supervised Machine Learning</vt:lpstr>
      <vt:lpstr>Machine Learning</vt:lpstr>
      <vt:lpstr>Common Regression Algorithms</vt:lpstr>
      <vt:lpstr>Common Classification Algorithms</vt:lpstr>
      <vt:lpstr>Unsupervised Machine Learning</vt:lpstr>
      <vt:lpstr>Clustering</vt:lpstr>
      <vt:lpstr>Common Clustering Algorithms</vt:lpstr>
      <vt:lpstr>Dimensionality Reduction</vt:lpstr>
      <vt:lpstr>Scikit-Learn</vt:lpstr>
      <vt:lpstr>Artificial Neural Networks (ANNs)</vt:lpstr>
      <vt:lpstr>Artificial Neural Networks (ANNs)</vt:lpstr>
      <vt:lpstr>Artificial Neural Networks (ANNs)</vt:lpstr>
      <vt:lpstr>Artificial Neural Networks (ANNs)</vt:lpstr>
      <vt:lpstr>Deep Learning</vt:lpstr>
      <vt:lpstr>What You'll Learn</vt:lpstr>
      <vt:lpstr>What You Won't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CS4981 Data Science</dc:title>
  <dc:creator>Nowling, RJ</dc:creator>
  <cp:lastModifiedBy>Nowling, RJ</cp:lastModifiedBy>
  <cp:revision>211</cp:revision>
  <dcterms:created xsi:type="dcterms:W3CDTF">2018-08-24T15:44:19Z</dcterms:created>
  <dcterms:modified xsi:type="dcterms:W3CDTF">2019-08-26T02:10:24Z</dcterms:modified>
</cp:coreProperties>
</file>