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63" r:id="rId3"/>
    <p:sldId id="364" r:id="rId4"/>
    <p:sldId id="383" r:id="rId5"/>
    <p:sldId id="635" r:id="rId6"/>
    <p:sldId id="637" r:id="rId7"/>
    <p:sldId id="636" r:id="rId8"/>
    <p:sldId id="331" r:id="rId9"/>
    <p:sldId id="63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1CACB-5971-45D4-9C67-FB657E8DB397}" type="datetimeFigureOut">
              <a:rPr lang="en-US" smtClean="0"/>
              <a:t>8/24/20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EE3EA-2FAB-47B0-973D-F2F6D64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76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22BE-D8B2-4F97-A3D1-FE7DFE35C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5642A-E4AB-4CF5-9AB6-6A4BC016B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720D7-F72E-4BD6-859F-9172BDC6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AAFE3-326B-434C-8868-85AE4FFA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31746-7841-4C25-A242-3ECCD984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3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179B-500A-496D-B4D9-F977820B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7EB8F-B4BA-44E5-88AC-88224F298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44613-DC20-4985-BA9F-FD9160A7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41043-1250-4111-B31D-F06A98BF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098D8-E6A2-4106-AC9E-C128165D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3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9BD81D-1246-4B00-A010-388321FE0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597C9-E1FA-4D61-92BB-630BE2C98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6A213-7C75-4546-8719-20901677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AC16E-47A1-48CF-BC45-6C8B3231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F7EC8-FCC5-49F8-95FE-501140C2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2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BB3D-6C5E-44E6-AA4B-5A6B8E84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DB805-8BE6-4E29-9C78-3D8B73E09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62477-D5B5-4DDD-A5D9-50198EEF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F9E22-7F5C-4AC5-81DE-D70CB1A2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27337-FA8A-4FC9-98C8-16D02D9A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F0DA-C526-440C-9E25-118EE5695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6A23D-1BCE-46E9-BDE5-038B070DF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14AE8-A89F-4AF0-A124-627C96C5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E007E-3A0E-4314-BE35-65A00B25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07654-312A-49F9-A8A7-E041AEF0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2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EA80-9157-46B9-9B6C-866ECB4F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55512-1E79-417B-AF52-B96755488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F5347-824F-45BB-94BB-795BE001F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BD165-3FD6-4EDC-B038-27B6FAB5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670DF-7097-4D69-8812-83D8CD27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93A0B-7540-4059-9843-355929D0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7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D613-E280-44CA-A770-834C432C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27B75-DC09-433C-9F55-300EC8F8B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BA939-CA30-4F17-87B7-760951DEA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6A096-3BC1-45BF-BC50-E43A20C28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9EAD1-F304-43E7-9440-3CD09AEE5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91FD4-5E10-4382-843A-45EC2E7A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3C9640-D6E4-47BC-95C6-821D6A3F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57401-4351-40E8-A5AE-99EC9008D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9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B5DB-477C-48A9-82E4-9F106960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4A002-3405-414C-BD0D-4E02A8A1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94212-8BB5-49D0-AB4B-36DC204B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984A2-C0C8-4E8D-87D6-271599DD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0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BCF15-D505-48CD-8264-FE5C9795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1F9DB-CAA2-4020-9012-9F1EF528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059D5-D7B0-4AB1-9375-2C4F7761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1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2E85-C239-4C22-AD11-10405385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5B297-510E-493F-8C06-041D0A662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C91D9-41B8-4112-9C50-627E91714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FF5DB-1613-4DC5-87A3-86E6BE1B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C033E-2E39-4F20-B20C-5C24BC11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31C63-D410-40AA-9340-9A312220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6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796E-E2C7-4318-8EF7-93A7D84F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41617-2F37-4AC2-B419-EAA8C0AD4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8A429-F83D-4DB8-8195-20270AE28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8AEFC-C38F-4B3B-AA22-980F0C1C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D791E-3787-4F78-872B-58723CBB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202F8-480F-486B-BD94-412196AC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2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B2CB8-2FD9-4E31-B363-89615416A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799CE-A21C-4684-93F1-A267B39C4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8A116-D6CC-4CC6-9E36-248C5BB1D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86882-1CF3-4E21-89BE-C5CEB3924659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686ED-4DCF-44D7-AC26-E894F4A17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59EE5-4619-4AE1-8C4A-7E25B4066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5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B932-E397-4929-95D5-E688161E3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E6D2B-55C7-4A2B-B516-E6D8FFBE9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CS3300 Data Science</a:t>
            </a:r>
          </a:p>
          <a:p>
            <a:r>
              <a:rPr lang="en-US" dirty="0"/>
              <a:t>RJ Nowling</a:t>
            </a:r>
          </a:p>
        </p:txBody>
      </p:sp>
    </p:spTree>
    <p:extLst>
      <p:ext uri="{BB962C8B-B14F-4D97-AF65-F5344CB8AC3E}">
        <p14:creationId xmlns:p14="http://schemas.microsoft.com/office/powerpoint/2010/main" val="95313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FB01-C4A6-BA4A-8885-9A985BF79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 and Transformation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504AD-66C0-F44E-87C3-FBFC52EF8F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28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907B-7EE4-42B9-81E0-9C38732B1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Machine Learning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4AF548-3F02-4899-96A5-65B6065BD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23" y="1200735"/>
            <a:ext cx="8245186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57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1164-CE4B-C141-BF69-2448DA48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and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2DE5-A5DF-134C-8FFB-344098A5A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where we deal with missing data</a:t>
            </a:r>
          </a:p>
          <a:p>
            <a:r>
              <a:rPr lang="en-US" dirty="0"/>
              <a:t>For numerical features, missing data is represented as </a:t>
            </a:r>
            <a:r>
              <a:rPr lang="en-US" dirty="0" err="1"/>
              <a:t>NaNs</a:t>
            </a:r>
            <a:endParaRPr lang="en-US" dirty="0"/>
          </a:p>
          <a:p>
            <a:r>
              <a:rPr lang="en-US" dirty="0"/>
              <a:t>Software will crash when you attempt to do math with </a:t>
            </a:r>
            <a:r>
              <a:rPr lang="en-US" dirty="0" err="1"/>
              <a:t>NaNs</a:t>
            </a:r>
            <a:endParaRPr lang="en-US" dirty="0"/>
          </a:p>
          <a:p>
            <a:r>
              <a:rPr lang="en-US" dirty="0"/>
              <a:t>For categorical features, all dummies are 0 – no problems</a:t>
            </a:r>
          </a:p>
          <a:p>
            <a:r>
              <a:rPr lang="en-US" dirty="0"/>
              <a:t>We have to maintain our experimental setup:</a:t>
            </a:r>
          </a:p>
          <a:p>
            <a:pPr lvl="1"/>
            <a:r>
              <a:rPr lang="en-US" dirty="0"/>
              <a:t>Training the imputer on training set records with known values</a:t>
            </a:r>
          </a:p>
          <a:p>
            <a:pPr lvl="1"/>
            <a:r>
              <a:rPr lang="en-US" dirty="0"/>
              <a:t>Impute the missing values in the training and testing sets with that average value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0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3B03-7F47-8546-995E-B4B13862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Imputation: Mean or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63694-2088-CA4C-8D1D-0DB2ECFD8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imputation strategy</a:t>
            </a:r>
          </a:p>
          <a:p>
            <a:pPr lvl="1"/>
            <a:r>
              <a:rPr lang="en-US" dirty="0"/>
              <a:t>Calculate the mean, median, or mode of known values</a:t>
            </a:r>
          </a:p>
          <a:p>
            <a:pPr lvl="1"/>
            <a:r>
              <a:rPr lang="en-US" dirty="0"/>
              <a:t>Replace missing values with calculated value</a:t>
            </a:r>
          </a:p>
          <a:p>
            <a:r>
              <a:rPr lang="en-US" dirty="0"/>
              <a:t>Tends to be safe in that imputed values will not bias ML models</a:t>
            </a:r>
          </a:p>
          <a:p>
            <a:r>
              <a:rPr lang="en-US" dirty="0"/>
              <a:t>Most common practice</a:t>
            </a:r>
          </a:p>
          <a:p>
            <a:r>
              <a:rPr lang="en-US" dirty="0"/>
              <a:t>May not be appropriate:</a:t>
            </a:r>
          </a:p>
          <a:p>
            <a:pPr lvl="1"/>
            <a:r>
              <a:rPr lang="en-US" dirty="0"/>
              <a:t>e.g., using an average birth year for for historical figures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43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CDB44-02FF-D74A-B33E-56B6E57D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SimpleImputer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04F8F-DAB0-9B42-92FF-6A97633E4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Roboto Mono" pitchFamily="2" charset="0"/>
                <a:ea typeface="Roboto Mono" pitchFamily="2" charset="0"/>
              </a:rPr>
              <a:t>from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sklearn.preprocessing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 import Imputer</a:t>
            </a:r>
          </a:p>
          <a:p>
            <a:pPr marL="0" indent="0">
              <a:buNone/>
            </a:pPr>
            <a:r>
              <a:rPr lang="en-US" sz="2400" dirty="0">
                <a:latin typeface="Roboto Mono" pitchFamily="2" charset="0"/>
                <a:ea typeface="Roboto Mono" pitchFamily="2" charset="0"/>
              </a:rPr>
              <a:t>imputer = Imputer()</a:t>
            </a:r>
          </a:p>
          <a:p>
            <a:pPr marL="0" indent="0">
              <a:buNone/>
            </a:pPr>
            <a:endParaRPr lang="en-US" sz="2400" dirty="0">
              <a:latin typeface="Roboto Mono" pitchFamily="2" charset="0"/>
              <a:ea typeface="Roboto Mono" pitchFamily="2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Roboto Mono" pitchFamily="2" charset="0"/>
                <a:ea typeface="Roboto Mono" pitchFamily="2" charset="0"/>
              </a:rPr>
              <a:t>train_df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["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my_column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"] =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imputer.fit_transform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train_df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["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my_column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"])</a:t>
            </a:r>
          </a:p>
          <a:p>
            <a:pPr marL="0" indent="0">
              <a:buNone/>
            </a:pPr>
            <a:endParaRPr lang="en-US" sz="2400" dirty="0">
              <a:latin typeface="Roboto Mono" pitchFamily="2" charset="0"/>
              <a:ea typeface="Roboto Mono" pitchFamily="2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Roboto Mono" pitchFamily="2" charset="0"/>
                <a:ea typeface="Roboto Mono" pitchFamily="2" charset="0"/>
              </a:rPr>
              <a:t>test_df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["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my_column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"] =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imputer.transform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test_df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["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my_column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"])</a:t>
            </a:r>
          </a:p>
        </p:txBody>
      </p:sp>
    </p:spTree>
    <p:extLst>
      <p:ext uri="{BB962C8B-B14F-4D97-AF65-F5344CB8AC3E}">
        <p14:creationId xmlns:p14="http://schemas.microsoft.com/office/powerpoint/2010/main" val="282424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3B03-7F47-8546-995E-B4B13862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Imputation: Nearest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63694-2088-CA4C-8D1D-0DB2ECFD8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complex strategy</a:t>
            </a:r>
          </a:p>
          <a:p>
            <a:pPr lvl="1"/>
            <a:r>
              <a:rPr lang="en-US" dirty="0"/>
              <a:t>Find similar records using other fields with known values</a:t>
            </a:r>
          </a:p>
          <a:p>
            <a:pPr lvl="1"/>
            <a:r>
              <a:rPr lang="en-US" dirty="0"/>
              <a:t>Use known values from similar records to impute missing value</a:t>
            </a:r>
          </a:p>
          <a:p>
            <a:r>
              <a:rPr lang="en-US" dirty="0"/>
              <a:t>Not many good (robust) implementations available</a:t>
            </a:r>
          </a:p>
          <a:p>
            <a:pPr lvl="1"/>
            <a:r>
              <a:rPr lang="en-US" dirty="0"/>
              <a:t>May fail when a large number of records have missing values</a:t>
            </a:r>
          </a:p>
          <a:p>
            <a:r>
              <a:rPr lang="en-US" dirty="0"/>
              <a:t>Complex</a:t>
            </a:r>
          </a:p>
          <a:p>
            <a:pPr lvl="1"/>
            <a:r>
              <a:rPr lang="en-US" dirty="0"/>
              <a:t>Requires transforming data (feature engineering, scaling) to work well</a:t>
            </a:r>
          </a:p>
          <a:p>
            <a:pPr lvl="1"/>
            <a:r>
              <a:rPr lang="en-US" dirty="0"/>
              <a:t>Basically doing machine learning at that point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3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6F14-5481-482A-B41A-C142B10BA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1EE42-ADA3-42B6-9695-6328FFCF0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machine learning algorithms do better when variables have the same ranges and an average value of 0 </a:t>
            </a:r>
          </a:p>
          <a:p>
            <a:r>
              <a:rPr lang="en-US" dirty="0"/>
              <a:t>We can scale the values of the variables without changing their overall distribution</a:t>
            </a:r>
          </a:p>
        </p:txBody>
      </p:sp>
    </p:spTree>
    <p:extLst>
      <p:ext uri="{BB962C8B-B14F-4D97-AF65-F5344CB8AC3E}">
        <p14:creationId xmlns:p14="http://schemas.microsoft.com/office/powerpoint/2010/main" val="72482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D639-2E46-324A-B5E3-9FC27393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4767F-489C-2945-8E71-72F4E597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Roboto Mono" pitchFamily="2" charset="0"/>
                <a:ea typeface="Roboto Mono" pitchFamily="2" charset="0"/>
              </a:rPr>
              <a:t>from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sklearn.preprocessing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 import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StandardScaler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Roboto Mono" pitchFamily="2" charset="0"/>
              <a:ea typeface="Roboto Mono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Roboto Mono" pitchFamily="2" charset="0"/>
                <a:ea typeface="Roboto Mono" pitchFamily="2" charset="0"/>
              </a:rPr>
              <a:t>scaler =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StandardScaler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()</a:t>
            </a:r>
          </a:p>
          <a:p>
            <a:pPr marL="0" indent="0">
              <a:buNone/>
            </a:pPr>
            <a:endParaRPr lang="en-US" sz="2400" dirty="0">
              <a:latin typeface="Roboto Mono" pitchFamily="2" charset="0"/>
              <a:ea typeface="Roboto Mono" pitchFamily="2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Roboto Mono" pitchFamily="2" charset="0"/>
                <a:ea typeface="Roboto Mono" pitchFamily="2" charset="0"/>
              </a:rPr>
              <a:t>train_df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["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my_column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"] =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scaler.fit_transform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train_df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["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my_column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"])</a:t>
            </a:r>
          </a:p>
          <a:p>
            <a:pPr marL="0" indent="0">
              <a:buNone/>
            </a:pPr>
            <a:endParaRPr lang="en-US" sz="2400" dirty="0">
              <a:latin typeface="Roboto Mono" pitchFamily="2" charset="0"/>
              <a:ea typeface="Roboto Mono" pitchFamily="2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Roboto Mono" pitchFamily="2" charset="0"/>
                <a:ea typeface="Roboto Mono" pitchFamily="2" charset="0"/>
              </a:rPr>
              <a:t>test_df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["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my_column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"] =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scaler.transform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test_df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["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my_column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"])</a:t>
            </a:r>
          </a:p>
          <a:p>
            <a:pPr marL="0" indent="0">
              <a:buNone/>
            </a:pPr>
            <a:endParaRPr lang="en-US" sz="2400" dirty="0">
              <a:latin typeface="Roboto Mono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130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29072</TotalTime>
  <Words>357</Words>
  <Application>Microsoft Macintosh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 Mono</vt:lpstr>
      <vt:lpstr>Office Theme</vt:lpstr>
      <vt:lpstr>Data Preparation</vt:lpstr>
      <vt:lpstr>Feature Scaling and Transformation</vt:lpstr>
      <vt:lpstr>Machine Learning Process</vt:lpstr>
      <vt:lpstr>Missing Data and Imputation</vt:lpstr>
      <vt:lpstr>Imputation: Mean or Mode</vt:lpstr>
      <vt:lpstr>SimpleImputer</vt:lpstr>
      <vt:lpstr>Imputation: Nearest Neighbor</vt:lpstr>
      <vt:lpstr>Scaling</vt:lpstr>
      <vt:lpstr>Scaling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CS4981 Data Science</dc:title>
  <dc:creator>Nowling, RJ</dc:creator>
  <cp:lastModifiedBy>Nowling, RJ</cp:lastModifiedBy>
  <cp:revision>222</cp:revision>
  <dcterms:created xsi:type="dcterms:W3CDTF">2018-08-24T15:44:19Z</dcterms:created>
  <dcterms:modified xsi:type="dcterms:W3CDTF">2020-08-24T17:44:04Z</dcterms:modified>
</cp:coreProperties>
</file>