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0" r:id="rId3"/>
    <p:sldId id="347" r:id="rId4"/>
    <p:sldId id="349" r:id="rId5"/>
    <p:sldId id="352" r:id="rId6"/>
    <p:sldId id="353" r:id="rId7"/>
    <p:sldId id="354" r:id="rId8"/>
    <p:sldId id="355" r:id="rId9"/>
    <p:sldId id="356" r:id="rId10"/>
    <p:sldId id="379" r:id="rId11"/>
    <p:sldId id="357" r:id="rId12"/>
    <p:sldId id="375" r:id="rId13"/>
    <p:sldId id="374" r:id="rId14"/>
    <p:sldId id="376" r:id="rId15"/>
    <p:sldId id="378" r:id="rId16"/>
    <p:sldId id="380" r:id="rId17"/>
    <p:sldId id="377" r:id="rId18"/>
    <p:sldId id="381" r:id="rId19"/>
    <p:sldId id="263" r:id="rId20"/>
    <p:sldId id="3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79A-E169-0D43-B9A5-81824558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Integers as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100C-56FD-414D-A56E-F4B5C521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helpful to encode certain integers as categories</a:t>
            </a:r>
          </a:p>
          <a:p>
            <a:pPr lvl="1"/>
            <a:r>
              <a:rPr lang="en-US" dirty="0"/>
              <a:t>Number of bedrooms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Day of the week</a:t>
            </a:r>
          </a:p>
          <a:p>
            <a:r>
              <a:rPr lang="en-US" dirty="0"/>
              <a:t>Why? Let's assume the average value of a house</a:t>
            </a:r>
          </a:p>
          <a:p>
            <a:pPr lvl="1"/>
            <a:r>
              <a:rPr lang="en-US" dirty="0"/>
              <a:t>Increases by $20k when you got from 2 bedrooms to 3</a:t>
            </a:r>
          </a:p>
          <a:p>
            <a:pPr lvl="1"/>
            <a:r>
              <a:rPr lang="en-US" dirty="0"/>
              <a:t>Increases by $40k when you go from 3 bedrooms to 4</a:t>
            </a:r>
          </a:p>
          <a:p>
            <a:pPr lvl="1"/>
            <a:r>
              <a:rPr lang="en-US" dirty="0"/>
              <a:t>This is a non-linear relationship – it may be due to other factors like larger houses are in wealthier areas</a:t>
            </a:r>
          </a:p>
          <a:p>
            <a:pPr lvl="1"/>
            <a:r>
              <a:rPr lang="en-US" dirty="0"/>
              <a:t>In linear models, we approximate non-linear relationships by treating such variables as categorical</a:t>
            </a:r>
          </a:p>
        </p:txBody>
      </p:sp>
    </p:spTree>
    <p:extLst>
      <p:ext uri="{BB962C8B-B14F-4D97-AF65-F5344CB8AC3E}">
        <p14:creationId xmlns:p14="http://schemas.microsoft.com/office/powerpoint/2010/main" val="161205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E7E5-6838-AA48-8C60-400BD249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94C-CB31-C24A-9DA2-43E153B5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can identify date and time strings in certain specific formats but often times real data has slight variations</a:t>
            </a:r>
          </a:p>
          <a:p>
            <a:r>
              <a:rPr lang="en-US" dirty="0"/>
              <a:t>The Python </a:t>
            </a:r>
            <a:r>
              <a:rPr lang="en-US" sz="2400" dirty="0" err="1"/>
              <a:t>datetime.datetime.strptime</a:t>
            </a:r>
            <a:r>
              <a:rPr lang="en-US" sz="2400" dirty="0"/>
              <a:t>() </a:t>
            </a:r>
            <a:r>
              <a:rPr lang="en-US" dirty="0"/>
              <a:t>function can be used to parse a date time string and return a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DateTime</a:t>
            </a:r>
            <a:r>
              <a:rPr lang="en-US" dirty="0"/>
              <a:t> object.</a:t>
            </a:r>
          </a:p>
          <a:p>
            <a:r>
              <a:rPr lang="en-US" dirty="0"/>
              <a:t>You probably already did this during the data cleaning steps.</a:t>
            </a:r>
          </a:p>
        </p:txBody>
      </p:sp>
    </p:spTree>
    <p:extLst>
      <p:ext uri="{BB962C8B-B14F-4D97-AF65-F5344CB8AC3E}">
        <p14:creationId xmlns:p14="http://schemas.microsoft.com/office/powerpoint/2010/main" val="24483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7272-593E-1149-8A26-9E10246B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BBDF-91F8-C64B-96B7-5E3B939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engineer a few features from 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Date</a:t>
            </a:r>
            <a:r>
              <a:rPr lang="en-US" dirty="0"/>
              <a:t> or </a:t>
            </a:r>
            <a:r>
              <a:rPr lang="en-US" sz="2400" dirty="0" err="1"/>
              <a:t>DateTime</a:t>
            </a:r>
            <a:r>
              <a:rPr lang="en-US" dirty="0"/>
              <a:t> objects</a:t>
            </a:r>
          </a:p>
          <a:p>
            <a:r>
              <a:rPr lang="en-US" dirty="0"/>
              <a:t>Convert to Unix epoch to get a single numerical value representing progression of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df["timestamp"]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dt.timestamp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1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C65-B738-654B-B59A-6EAF789F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99F6-F436-5A4C-A520-A2ECB2B0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 not interested in absolute time but periods of time</a:t>
            </a:r>
          </a:p>
          <a:p>
            <a:pPr lvl="1"/>
            <a:r>
              <a:rPr lang="en-US" dirty="0"/>
              <a:t>Hour of the day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Month of the year</a:t>
            </a:r>
          </a:p>
          <a:p>
            <a:pPr lvl="1"/>
            <a:r>
              <a:rPr lang="en-US" dirty="0"/>
              <a:t>Season (summer, fall, winter, spring)</a:t>
            </a:r>
          </a:p>
          <a:p>
            <a:r>
              <a:rPr lang="en-US" dirty="0"/>
              <a:t>Machine learning models cannot infer periodicity, so we have to manually engineer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Hours: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hour_of_day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t.hour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Day of the week: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df["datetime"].map(lambda dt: 	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dt.weekday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())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9-AAA4-E641-8F5C-E265EC3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24A-CA57-934E-8CF9-6CDDD9B5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 of the Year: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df["month"]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t.month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</a:t>
            </a:r>
            <a:br>
              <a:rPr lang="en-US" dirty="0"/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3BF6-3D16-9E45-BAAF-5140F88D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7741-2209-2845-9B35-91A7E2F2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Hour of the day may be too granular.  You want periods of the day:</a:t>
            </a:r>
          </a:p>
          <a:p>
            <a:pPr lvl="1"/>
            <a:r>
              <a:rPr lang="en-US" dirty="0"/>
              <a:t>Early morning – midnight to 8 am</a:t>
            </a:r>
          </a:p>
          <a:p>
            <a:pPr lvl="1"/>
            <a:r>
              <a:rPr lang="en-US" dirty="0"/>
              <a:t>Morning – 8 am to noon</a:t>
            </a:r>
          </a:p>
          <a:p>
            <a:pPr lvl="1"/>
            <a:r>
              <a:rPr lang="en-US" dirty="0"/>
              <a:t>Afternoon – noon to 5 pm</a:t>
            </a:r>
          </a:p>
          <a:p>
            <a:pPr lvl="1"/>
            <a:r>
              <a:rPr lang="en-US" dirty="0"/>
              <a:t>Evening – 5 pm to midnight</a:t>
            </a:r>
          </a:p>
        </p:txBody>
      </p:sp>
    </p:spTree>
    <p:extLst>
      <p:ext uri="{BB962C8B-B14F-4D97-AF65-F5344CB8AC3E}">
        <p14:creationId xmlns:p14="http://schemas.microsoft.com/office/powerpoint/2010/main" val="23556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30EE-93E2-314A-B2A4-34656E1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2FD6-0292-2742-BB4F-6BCD65C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day of the week will be returned as an integer.  It can be useful to make it categorical: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day_of_week.astype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("category")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dummies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pd.get_dummies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day_of_week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			prefix="day_")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df.merge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(dummies,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left_index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=True, 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right_index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endParaRPr lang="en-US" sz="2400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4CEF-EBF9-2142-A908-60CC8E71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5F6-A37A-CF49-873B-1D228A654C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Roboto Mono" pitchFamily="2" charset="0"/>
                <a:ea typeface="Roboto Mono" pitchFamily="2" charset="0"/>
              </a:rPr>
              <a:t>def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to_periods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(hour):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if hour &lt; 8: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0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hour &lt; 12: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1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 # 5pm, 24 hour time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 hour &lt; 17: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2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else: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return 3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df["periods"] = df["datetime"].map(lambda dt: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to_periods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dt.hour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543EC-1E82-9B44-A322-B73A26F2F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then make it categorical.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3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4D186B-56BD-F54C-A84B-B29C951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81FC-5307-A74B-B027-140C06E1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6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3820-86DE-4C42-9988-5253051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D4ED3-7BE6-A44D-9912-735A313DD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4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144D-B2F5-2344-BAAE-9EB934E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9B25-C7BB-1D4D-AD90-E5F19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approach is a bag of words model</a:t>
            </a:r>
          </a:p>
          <a:p>
            <a:r>
              <a:rPr lang="en-US" dirty="0"/>
              <a:t>We keep track of how many times each word appears in each document</a:t>
            </a:r>
          </a:p>
          <a:p>
            <a:r>
              <a:rPr lang="en-US" dirty="0"/>
              <a:t>Each word count is stored as a separate column</a:t>
            </a:r>
          </a:p>
          <a:p>
            <a:r>
              <a:rPr lang="en-US" dirty="0"/>
              <a:t>Some variations:</a:t>
            </a:r>
          </a:p>
          <a:p>
            <a:pPr lvl="1"/>
            <a:r>
              <a:rPr lang="en-US" dirty="0"/>
              <a:t>Pre-process vocabulary to perform "stemming"</a:t>
            </a:r>
          </a:p>
          <a:p>
            <a:pPr lvl="1"/>
            <a:r>
              <a:rPr lang="en-US" dirty="0"/>
              <a:t>Binary (absence / presence) instead of counts</a:t>
            </a:r>
          </a:p>
          <a:p>
            <a:pPr lvl="1"/>
            <a:r>
              <a:rPr lang="en-US" dirty="0"/>
              <a:t>Weight the words based on document frequency (e.g., rare words get high weights, common words get lower weights)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23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9C72-B74D-B34B-A6B0-03139636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DB3-0BE6-5F4A-A554-F6BE37DE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algorithms expect a matrix of variables</a:t>
            </a:r>
          </a:p>
          <a:p>
            <a:r>
              <a:rPr lang="en-US" dirty="0"/>
              <a:t>Variables called features</a:t>
            </a:r>
          </a:p>
          <a:p>
            <a:r>
              <a:rPr lang="en-US" dirty="0"/>
              <a:t>All features must be floating-point numbers</a:t>
            </a:r>
          </a:p>
          <a:p>
            <a:r>
              <a:rPr lang="en-US" dirty="0"/>
              <a:t>Feature engineering is the process of creating features from our data</a:t>
            </a:r>
          </a:p>
          <a:p>
            <a:pPr lvl="1"/>
            <a:r>
              <a:rPr lang="en-US" dirty="0"/>
              <a:t>Numerical representations of variables</a:t>
            </a:r>
          </a:p>
          <a:p>
            <a:pPr lvl="1"/>
            <a:r>
              <a:rPr lang="en-US" dirty="0"/>
              <a:t>Create new features from existing variables</a:t>
            </a:r>
          </a:p>
        </p:txBody>
      </p:sp>
    </p:spTree>
    <p:extLst>
      <p:ext uri="{BB962C8B-B14F-4D97-AF65-F5344CB8AC3E}">
        <p14:creationId xmlns:p14="http://schemas.microsoft.com/office/powerpoint/2010/main" val="252709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A7B-713F-5246-A305-0D321C15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63F-CCFC-8D47-8AD2-74F9043D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 a person's height, square footage of a building, petal width</a:t>
            </a:r>
          </a:p>
          <a:p>
            <a:r>
              <a:rPr lang="en-US" dirty="0"/>
              <a:t>Each of these can be represented as a single numerical variable</a:t>
            </a:r>
          </a:p>
          <a:p>
            <a:r>
              <a:rPr lang="en-US" dirty="0"/>
              <a:t>Very little feature engineering to do</a:t>
            </a:r>
          </a:p>
        </p:txBody>
      </p:sp>
    </p:spTree>
    <p:extLst>
      <p:ext uri="{BB962C8B-B14F-4D97-AF65-F5344CB8AC3E}">
        <p14:creationId xmlns:p14="http://schemas.microsoft.com/office/powerpoint/2010/main" val="309917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9A5-1120-FE43-919B-D15C6BD1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1682-A91E-EF4E-8179-5081FBE1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can be presented as floating points numbers with values of 0 and 1</a:t>
            </a:r>
          </a:p>
          <a:p>
            <a:r>
              <a:rPr lang="en-US" dirty="0"/>
              <a:t>Boolean columns may need to be converted to floats: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my_column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(np.float32)</a:t>
            </a:r>
          </a:p>
        </p:txBody>
      </p:sp>
    </p:spTree>
    <p:extLst>
      <p:ext uri="{BB962C8B-B14F-4D97-AF65-F5344CB8AC3E}">
        <p14:creationId xmlns:p14="http://schemas.microsoft.com/office/powerpoint/2010/main" val="278732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 need to be represented numerically</a:t>
            </a:r>
          </a:p>
          <a:p>
            <a:r>
              <a:rPr lang="en-US" dirty="0"/>
              <a:t>Common mis-practice is to represent categories as a single numerical variable:</a:t>
            </a:r>
          </a:p>
          <a:p>
            <a:pPr lvl="1"/>
            <a:r>
              <a:rPr lang="en-US" dirty="0"/>
              <a:t>1 – Red</a:t>
            </a:r>
          </a:p>
          <a:p>
            <a:pPr lvl="1"/>
            <a:r>
              <a:rPr lang="en-US" dirty="0"/>
              <a:t>2 – Green</a:t>
            </a:r>
          </a:p>
          <a:p>
            <a:pPr lvl="1"/>
            <a:r>
              <a:rPr lang="en-US" dirty="0"/>
              <a:t>3 – Blue</a:t>
            </a:r>
          </a:p>
          <a:p>
            <a:r>
              <a:rPr lang="en-US" dirty="0"/>
              <a:t>The problem is that it implies an ordering which is not appropriate</a:t>
            </a:r>
          </a:p>
          <a:p>
            <a:pPr lvl="1"/>
            <a:r>
              <a:rPr lang="en-US" dirty="0"/>
              <a:t>distance(Blue, Red) = 2</a:t>
            </a:r>
          </a:p>
          <a:p>
            <a:pPr lvl="1"/>
            <a:r>
              <a:rPr lang="en-US" dirty="0"/>
              <a:t>distance(Blue, Green) = 1</a:t>
            </a:r>
          </a:p>
        </p:txBody>
      </p:sp>
    </p:spTree>
    <p:extLst>
      <p:ext uri="{BB962C8B-B14F-4D97-AF65-F5344CB8AC3E}">
        <p14:creationId xmlns:p14="http://schemas.microsoft.com/office/powerpoint/2010/main" val="290472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2FA-A460-9445-81D8-C1AC9C8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12A-5D7F-0C4E-9FF7-6FCD2C4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it better to use one-hot encoding:</a:t>
            </a:r>
          </a:p>
          <a:p>
            <a:pPr lvl="1"/>
            <a:r>
              <a:rPr lang="en-US" dirty="0"/>
              <a:t>A separate numerical variable is created for each category</a:t>
            </a:r>
          </a:p>
          <a:p>
            <a:pPr lvl="1"/>
            <a:r>
              <a:rPr lang="en-US" dirty="0"/>
              <a:t>1 indicates which category applies</a:t>
            </a:r>
          </a:p>
          <a:p>
            <a:pPr lvl="1"/>
            <a:r>
              <a:rPr lang="en-US" dirty="0"/>
              <a:t>Only one category can be present in a single record so only one of the variables has a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distance(Blue, Red) = 1</a:t>
            </a:r>
          </a:p>
          <a:p>
            <a:r>
              <a:rPr lang="en-US" dirty="0"/>
              <a:t>distance(Blue, Green)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6714E-5758-4542-BB01-684208F99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91830"/>
              </p:ext>
            </p:extLst>
          </p:nvPr>
        </p:nvGraphicFramePr>
        <p:xfrm>
          <a:off x="2032000" y="351219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0042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84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650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3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9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2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DFFA-7508-A044-8339-E905004A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7987-DCB8-3A45-83E6-5AA738AA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has utility functions that can create dummy variables for categorical variables: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df["beds"].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("category")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dummies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pd.get_dummies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"],    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					prefix="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beds_cats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df.merge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(dummies, 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left_index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=True, 								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right_index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38349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29072</TotalTime>
  <Words>1070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 Mono</vt:lpstr>
      <vt:lpstr>Office Theme</vt:lpstr>
      <vt:lpstr>Data Preparation</vt:lpstr>
      <vt:lpstr>Feature Engineering</vt:lpstr>
      <vt:lpstr>Machine Learning Process</vt:lpstr>
      <vt:lpstr>Feature Engineering</vt:lpstr>
      <vt:lpstr>Numerical Data</vt:lpstr>
      <vt:lpstr>Boolean Data</vt:lpstr>
      <vt:lpstr>Categorical Variables</vt:lpstr>
      <vt:lpstr>Categorical Variables</vt:lpstr>
      <vt:lpstr>Categorical Variables</vt:lpstr>
      <vt:lpstr>Encoding Integers as Categories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Dates and Times</vt:lpstr>
      <vt:lpstr>Text Data</vt:lpstr>
      <vt:lpstr>Bag of Words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221</cp:revision>
  <dcterms:created xsi:type="dcterms:W3CDTF">2018-08-24T15:44:19Z</dcterms:created>
  <dcterms:modified xsi:type="dcterms:W3CDTF">2020-08-24T17:43:12Z</dcterms:modified>
</cp:coreProperties>
</file>