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2" r:id="rId3"/>
    <p:sldId id="338" r:id="rId4"/>
    <p:sldId id="339" r:id="rId5"/>
    <p:sldId id="348" r:id="rId6"/>
    <p:sldId id="373" r:id="rId7"/>
    <p:sldId id="340" r:id="rId8"/>
    <p:sldId id="341" r:id="rId9"/>
    <p:sldId id="343" r:id="rId10"/>
    <p:sldId id="344" r:id="rId11"/>
    <p:sldId id="342" r:id="rId12"/>
    <p:sldId id="345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by Time</a:t>
            </a:r>
          </a:p>
          <a:p>
            <a:pPr lvl="1"/>
            <a:r>
              <a:rPr lang="en-US" dirty="0"/>
              <a:t>Used for data that depends on time (e.g., weather data)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Choose a cutoff time: either a single point in time OR for each record individually</a:t>
            </a:r>
          </a:p>
          <a:p>
            <a:pPr lvl="1"/>
            <a:r>
              <a:rPr lang="en-US" dirty="0"/>
              <a:t>Training set: all records before the cutoff</a:t>
            </a:r>
          </a:p>
          <a:p>
            <a:pPr lvl="1"/>
            <a:r>
              <a:rPr lang="en-US" dirty="0"/>
              <a:t>Testing set: all records after the cutoff</a:t>
            </a:r>
          </a:p>
        </p:txBody>
      </p:sp>
    </p:spTree>
    <p:extLst>
      <p:ext uri="{BB962C8B-B14F-4D97-AF65-F5344CB8AC3E}">
        <p14:creationId xmlns:p14="http://schemas.microsoft.com/office/powerpoint/2010/main" val="225766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may not be independent</a:t>
            </a:r>
          </a:p>
          <a:p>
            <a:pPr lvl="1"/>
            <a:r>
              <a:rPr lang="en-US" dirty="0"/>
              <a:t>A single patient will have records from multiple points in time (e.g., one for each doctor visit)</a:t>
            </a:r>
          </a:p>
          <a:p>
            <a:pPr lvl="1"/>
            <a:r>
              <a:rPr lang="en-US" dirty="0"/>
              <a:t>If a patient's records end up in both sits, you will not be able to detect overfitting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Organize the records into groups (all records belong to same patient)</a:t>
            </a:r>
          </a:p>
          <a:p>
            <a:pPr lvl="1"/>
            <a:r>
              <a:rPr lang="en-US" dirty="0"/>
              <a:t>Randomly assign entire groups to training or testing set (e.g., sampling with replacement, stratification)</a:t>
            </a:r>
          </a:p>
        </p:txBody>
      </p:sp>
    </p:spTree>
    <p:extLst>
      <p:ext uri="{BB962C8B-B14F-4D97-AF65-F5344CB8AC3E}">
        <p14:creationId xmlns:p14="http://schemas.microsoft.com/office/powerpoint/2010/main" val="76605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situations may arise</a:t>
            </a:r>
          </a:p>
          <a:p>
            <a:r>
              <a:rPr lang="en-US" dirty="0"/>
              <a:t>Example: Predict whether a patient will be diagnosed with Alzheimer's in the future based on (other) past diagnoses</a:t>
            </a:r>
          </a:p>
          <a:p>
            <a:pPr lvl="1"/>
            <a:r>
              <a:rPr lang="en-US" dirty="0"/>
              <a:t>Time dependent: need to use records BEFORE Alzheimer's diagnoses for training</a:t>
            </a:r>
          </a:p>
          <a:p>
            <a:pPr lvl="1"/>
            <a:r>
              <a:rPr lang="en-US" dirty="0"/>
              <a:t>Class dependent: stratify by Alzheimer's vs not</a:t>
            </a:r>
          </a:p>
          <a:p>
            <a:pPr lvl="1"/>
            <a:r>
              <a:rPr lang="en-US" dirty="0"/>
              <a:t>Patient dependent: need to keep records grouped by patient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Predict whether a patient will be diagnosed with Alzheimer's in the future based on (other) past diagnoses</a:t>
            </a:r>
          </a:p>
          <a:p>
            <a:pPr lvl="1"/>
            <a:r>
              <a:rPr lang="en-US" dirty="0"/>
              <a:t>Stratify patients by outcome (Alzheimer's vs not)</a:t>
            </a:r>
          </a:p>
          <a:p>
            <a:pPr lvl="1"/>
            <a:r>
              <a:rPr lang="en-US" dirty="0"/>
              <a:t>For Alzheimer's positive patients, divide each patients' records into before and after diagnosis; discard records from AFTER diagnosis</a:t>
            </a:r>
          </a:p>
          <a:p>
            <a:pPr lvl="1"/>
            <a:r>
              <a:rPr lang="en-US" dirty="0"/>
              <a:t>Within each class, assign patients using random sampling with replacement </a:t>
            </a:r>
          </a:p>
          <a:p>
            <a:pPr lvl="1"/>
            <a:r>
              <a:rPr lang="en-US" dirty="0"/>
              <a:t>Merge training and testing 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23" y="1200735"/>
            <a:ext cx="824518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2085-B17D-154D-B695-10A6102D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&amp;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2625-509C-D242-A8FC-CE52A020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real-world use cases, we want to:</a:t>
            </a:r>
          </a:p>
          <a:p>
            <a:pPr lvl="1"/>
            <a:r>
              <a:rPr lang="en-US" dirty="0"/>
              <a:t>Train a model on data we have</a:t>
            </a:r>
          </a:p>
          <a:p>
            <a:pPr lvl="1"/>
            <a:r>
              <a:rPr lang="en-US" dirty="0"/>
              <a:t>to make predictions on data we haven't seen yet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Predict what ads a user will click on given their past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5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&amp;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experiments to tell us how a model will perform when applied to unseen data</a:t>
            </a:r>
          </a:p>
          <a:p>
            <a:r>
              <a:rPr lang="en-US" dirty="0"/>
              <a:t>We design our experiment to match the real-world use case</a:t>
            </a:r>
          </a:p>
          <a:p>
            <a:r>
              <a:rPr lang="en-US" dirty="0"/>
              <a:t>We divide data (records) into:</a:t>
            </a:r>
          </a:p>
          <a:p>
            <a:pPr lvl="1"/>
            <a:r>
              <a:rPr lang="en-US" dirty="0"/>
              <a:t>Training set – used for training the model</a:t>
            </a:r>
          </a:p>
          <a:p>
            <a:pPr lvl="1"/>
            <a:r>
              <a:rPr lang="en-US" dirty="0"/>
              <a:t>Validation set – used for optimizing model hyper-parameters (most commonly used with deep learning)</a:t>
            </a:r>
          </a:p>
          <a:p>
            <a:pPr lvl="1"/>
            <a:r>
              <a:rPr lang="en-US" dirty="0"/>
              <a:t>Testing set – used for evaluating the model's predictions</a:t>
            </a:r>
          </a:p>
          <a:p>
            <a:r>
              <a:rPr lang="en-US" dirty="0"/>
              <a:t>Since the testing set data is not used at all in training, it becomes an accurate way to evaluate a model's performance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66787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ED79-363D-4CAB-AEAB-32CC6AD5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B60D-CC4A-4FC0-A0AC-B044D8B0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with predictive models is to predict the value of an outcome variable on </a:t>
            </a:r>
            <a:r>
              <a:rPr lang="en-US" i="1" dirty="0"/>
              <a:t>unseen</a:t>
            </a:r>
            <a:r>
              <a:rPr lang="en-US" dirty="0"/>
              <a:t> data</a:t>
            </a:r>
          </a:p>
          <a:p>
            <a:r>
              <a:rPr lang="en-US" dirty="0"/>
              <a:t>To properly evaluate our models, we need to simulate this</a:t>
            </a:r>
          </a:p>
          <a:p>
            <a:r>
              <a:rPr lang="en-US" dirty="0"/>
              <a:t>So, we divide data into training and testing sets</a:t>
            </a:r>
          </a:p>
          <a:p>
            <a:r>
              <a:rPr lang="en-US" dirty="0"/>
              <a:t>We train on the training set</a:t>
            </a:r>
          </a:p>
          <a:p>
            <a:r>
              <a:rPr lang="en-US" dirty="0"/>
              <a:t>And evaluate the model on the testing set</a:t>
            </a:r>
          </a:p>
          <a:p>
            <a:r>
              <a:rPr lang="en-US" dirty="0"/>
              <a:t>For right now, we can simply assign 75% of records randomly to the training set and the remaining to the testing set</a:t>
            </a:r>
          </a:p>
        </p:txBody>
      </p:sp>
    </p:spTree>
    <p:extLst>
      <p:ext uri="{BB962C8B-B14F-4D97-AF65-F5344CB8AC3E}">
        <p14:creationId xmlns:p14="http://schemas.microsoft.com/office/powerpoint/2010/main" val="33161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580F-08CD-4A9A-ADE9-261038E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190B7-3982-49EE-9A2A-F8B05EEF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0112" y="1574884"/>
            <a:ext cx="7031776" cy="5029200"/>
          </a:xfrm>
        </p:spPr>
      </p:pic>
    </p:spTree>
    <p:extLst>
      <p:ext uri="{BB962C8B-B14F-4D97-AF65-F5344CB8AC3E}">
        <p14:creationId xmlns:p14="http://schemas.microsoft.com/office/powerpoint/2010/main" val="6762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  <a:p>
            <a:r>
              <a:rPr lang="en-US" dirty="0"/>
              <a:t>Leaking 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Sampling without Replacement</a:t>
            </a:r>
          </a:p>
          <a:p>
            <a:pPr lvl="1"/>
            <a:r>
              <a:rPr lang="en-US" dirty="0"/>
              <a:t>Simplest approach</a:t>
            </a:r>
          </a:p>
          <a:p>
            <a:pPr lvl="1"/>
            <a:r>
              <a:rPr lang="en-US" dirty="0"/>
              <a:t>Appropriate for regression problems that are not time dependent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For each record, flip a coin to decide if the record goes into the training or testing set</a:t>
            </a:r>
          </a:p>
          <a:p>
            <a:pPr lvl="1"/>
            <a:r>
              <a:rPr lang="en-US" dirty="0"/>
              <a:t>Frequently, 75% of records are used for training and 25% for testing</a:t>
            </a:r>
          </a:p>
        </p:txBody>
      </p:sp>
    </p:spTree>
    <p:extLst>
      <p:ext uri="{BB962C8B-B14F-4D97-AF65-F5344CB8AC3E}">
        <p14:creationId xmlns:p14="http://schemas.microsoft.com/office/powerpoint/2010/main" val="1929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Stratification Followed by Random Sampling without Replacement</a:t>
            </a:r>
          </a:p>
          <a:p>
            <a:pPr lvl="1"/>
            <a:r>
              <a:rPr lang="en-US" dirty="0"/>
              <a:t>Ensures that the class ratios for the training and testing sets match the original data set</a:t>
            </a:r>
          </a:p>
          <a:p>
            <a:pPr lvl="1"/>
            <a:r>
              <a:rPr lang="en-US" dirty="0"/>
              <a:t>Appropriate for classification problems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Samples are divided by their class labels</a:t>
            </a:r>
          </a:p>
          <a:p>
            <a:pPr lvl="1"/>
            <a:r>
              <a:rPr lang="en-US" dirty="0"/>
              <a:t>Each class is divided into a training and testing set using random sampling without replacement</a:t>
            </a:r>
          </a:p>
          <a:p>
            <a:pPr lvl="1"/>
            <a:r>
              <a:rPr lang="en-US" dirty="0"/>
              <a:t>All training sets are merged to produce a single training set</a:t>
            </a:r>
          </a:p>
          <a:p>
            <a:pPr lvl="1"/>
            <a:r>
              <a:rPr lang="en-US" dirty="0"/>
              <a:t>All testing sets are merged to produce a single testing set</a:t>
            </a:r>
          </a:p>
        </p:txBody>
      </p:sp>
    </p:spTree>
    <p:extLst>
      <p:ext uri="{BB962C8B-B14F-4D97-AF65-F5344CB8AC3E}">
        <p14:creationId xmlns:p14="http://schemas.microsoft.com/office/powerpoint/2010/main" val="370396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29072</TotalTime>
  <Words>625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Preparation</vt:lpstr>
      <vt:lpstr>Machine Learning Process</vt:lpstr>
      <vt:lpstr>Experimental Setup &amp; Model Evaluation</vt:lpstr>
      <vt:lpstr>Experimental Setup &amp; Model Evaluation</vt:lpstr>
      <vt:lpstr>Experimental Setup</vt:lpstr>
      <vt:lpstr>Machine Learning</vt:lpstr>
      <vt:lpstr>Training Problems</vt:lpstr>
      <vt:lpstr>Train-Test Split</vt:lpstr>
      <vt:lpstr>Train-Test Split</vt:lpstr>
      <vt:lpstr>Train-Test Split</vt:lpstr>
      <vt:lpstr>Train-Test Split</vt:lpstr>
      <vt:lpstr>Train-Test Split</vt:lpstr>
      <vt:lpstr>Train-Test Split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221</cp:revision>
  <dcterms:created xsi:type="dcterms:W3CDTF">2018-08-24T15:44:19Z</dcterms:created>
  <dcterms:modified xsi:type="dcterms:W3CDTF">2020-08-24T17:42:28Z</dcterms:modified>
</cp:coreProperties>
</file>