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38" r:id="rId3"/>
    <p:sldId id="522" r:id="rId4"/>
    <p:sldId id="523" r:id="rId5"/>
    <p:sldId id="548" r:id="rId6"/>
    <p:sldId id="549" r:id="rId7"/>
    <p:sldId id="335" r:id="rId8"/>
    <p:sldId id="526" r:id="rId9"/>
    <p:sldId id="524" r:id="rId10"/>
    <p:sldId id="527" r:id="rId11"/>
    <p:sldId id="525" r:id="rId12"/>
    <p:sldId id="528" r:id="rId13"/>
    <p:sldId id="529" r:id="rId14"/>
    <p:sldId id="550" r:id="rId15"/>
    <p:sldId id="531" r:id="rId16"/>
    <p:sldId id="532" r:id="rId17"/>
    <p:sldId id="530" r:id="rId18"/>
    <p:sldId id="551" r:id="rId19"/>
    <p:sldId id="533" r:id="rId20"/>
    <p:sldId id="545" r:id="rId21"/>
    <p:sldId id="542" r:id="rId22"/>
    <p:sldId id="546" r:id="rId23"/>
    <p:sldId id="544" r:id="rId24"/>
    <p:sldId id="547" r:id="rId25"/>
    <p:sldId id="534" r:id="rId26"/>
    <p:sldId id="552" r:id="rId27"/>
    <p:sldId id="553" r:id="rId28"/>
    <p:sldId id="554" r:id="rId29"/>
    <p:sldId id="535" r:id="rId30"/>
    <p:sldId id="538" r:id="rId31"/>
    <p:sldId id="539" r:id="rId32"/>
    <p:sldId id="55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DD2-2258-4AC3-A22F-E8FB4B1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15049-5AB8-46C3-A329-57FC56679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=0.0818</m:t>
                    </m:r>
                  </m:oMath>
                </a14:m>
                <a:r>
                  <a:rPr lang="en-US" dirty="0"/>
                  <a:t> base units of sales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=0.3483</m:t>
                    </m:r>
                  </m:oMath>
                </a14:m>
                <a:r>
                  <a:rPr lang="en-US" dirty="0"/>
                  <a:t> units of sales per unit of TV advertisements over base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15049-5AB8-46C3-A329-57FC56679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41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51C0-AD04-44AC-8B5A-4091F983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Linear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36E12-149C-421F-82AE-331B9D3B4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578684"/>
            <a:ext cx="7543801" cy="5029200"/>
          </a:xfrm>
        </p:spPr>
      </p:pic>
    </p:spTree>
    <p:extLst>
      <p:ext uri="{BB962C8B-B14F-4D97-AF65-F5344CB8AC3E}">
        <p14:creationId xmlns:p14="http://schemas.microsoft.com/office/powerpoint/2010/main" val="170513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𝑠𝑎𝑙𝑒𝑠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3200" dirty="0"/>
                  <a:t>where sales is the true value, TV the feature,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 weights,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is the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12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D4F-7BE1-4AB9-B711-9F88EDB1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Assumed Error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765E3-8A6F-4757-899C-9C2A86707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1" y="1663915"/>
            <a:ext cx="8463379" cy="5029200"/>
          </a:xfrm>
        </p:spPr>
      </p:pic>
    </p:spTree>
    <p:extLst>
      <p:ext uri="{BB962C8B-B14F-4D97-AF65-F5344CB8AC3E}">
        <p14:creationId xmlns:p14="http://schemas.microsoft.com/office/powerpoint/2010/main" val="327250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A2A-B0E9-4E3C-91AB-42EE4475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64AFC-EACF-4055-83A4-76FB17B84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461955"/>
            <a:ext cx="7543801" cy="5029200"/>
          </a:xfrm>
        </p:spPr>
      </p:pic>
    </p:spTree>
    <p:extLst>
      <p:ext uri="{BB962C8B-B14F-4D97-AF65-F5344CB8AC3E}">
        <p14:creationId xmlns:p14="http://schemas.microsoft.com/office/powerpoint/2010/main" val="161648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𝑠𝑎𝑙𝑒𝑠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𝑟𝑎𝑑𝑖𝑜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𝑛𝑒𝑤𝑠𝑝𝑎𝑝𝑒𝑟</m:t>
                      </m:r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𝑠𝑎𝑙𝑒𝑠</m:t>
                        </m:r>
                      </m:e>
                    </m:acc>
                  </m:oMath>
                </a14:m>
                <a:r>
                  <a:rPr lang="en-US" sz="3200" dirty="0"/>
                  <a:t> is the predicted value, TV, radio, and newspaper are the features,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 weights.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66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DD2-2258-4AC3-A22F-E8FB4B1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15049-5AB8-46C3-A329-57FC56679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=0.0874</m:t>
                    </m:r>
                  </m:oMath>
                </a14:m>
                <a:r>
                  <a:rPr lang="en-US" dirty="0"/>
                  <a:t> base units of sales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=0.0530</m:t>
                    </m:r>
                  </m:oMath>
                </a14:m>
                <a:r>
                  <a:rPr lang="en-US" dirty="0"/>
                  <a:t> units of sales per unit of TV advertisements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=0.2215</m:t>
                    </m:r>
                  </m:oMath>
                </a14:m>
                <a:r>
                  <a:rPr lang="en-US" dirty="0"/>
                  <a:t> units of sales per unit of radio advertisements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=0.0162</m:t>
                    </m:r>
                  </m:oMath>
                </a14:m>
                <a:r>
                  <a:rPr lang="en-US" dirty="0"/>
                  <a:t> units of sales per unit of newspaper advertisements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15049-5AB8-46C3-A329-57FC56679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32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09D9-1ADA-4196-8185-5FF33FC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vs True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954E2-4EFA-47D2-88E3-8BA0069C8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607871"/>
            <a:ext cx="7543801" cy="5029200"/>
          </a:xfrm>
        </p:spPr>
      </p:pic>
    </p:spTree>
    <p:extLst>
      <p:ext uri="{BB962C8B-B14F-4D97-AF65-F5344CB8AC3E}">
        <p14:creationId xmlns:p14="http://schemas.microsoft.com/office/powerpoint/2010/main" val="321067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6CB6-4C6F-4C80-894B-41EFD6B2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65A58-9666-461A-990F-9A1C440CE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Mean-Squared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Root Mean-Squared Error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65A58-9666-461A-990F-9A1C440CE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48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1E4B-7F97-4CB3-A7E5-63126145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3CB7-6519-4B6E-948F-A3A15D9F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Mean-Squared Error: 3.981</a:t>
            </a:r>
          </a:p>
          <a:p>
            <a:r>
              <a:rPr lang="en-US" dirty="0"/>
              <a:t>Root Mean-Squared Error: 1.995</a:t>
            </a:r>
          </a:p>
        </p:txBody>
      </p:sp>
    </p:spTree>
    <p:extLst>
      <p:ext uri="{BB962C8B-B14F-4D97-AF65-F5344CB8AC3E}">
        <p14:creationId xmlns:p14="http://schemas.microsoft.com/office/powerpoint/2010/main" val="37662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5270-D4E8-F749-B9AB-3E03DEB8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FBAB-99F1-BE41-926C-CFF343F5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Section 9.0-9.5</a:t>
            </a:r>
          </a:p>
        </p:txBody>
      </p:sp>
    </p:spTree>
    <p:extLst>
      <p:ext uri="{BB962C8B-B14F-4D97-AF65-F5344CB8AC3E}">
        <p14:creationId xmlns:p14="http://schemas.microsoft.com/office/powerpoint/2010/main" val="273914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C3C9-B559-41AB-9A52-0FD536DE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5310-EFE6-4569-B607-3DFCF08C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variable does not need to be linear for linear regression to work</a:t>
            </a:r>
          </a:p>
          <a:p>
            <a:r>
              <a:rPr lang="en-US" dirty="0"/>
              <a:t>The relationships between the response and predictors must be linear, however</a:t>
            </a:r>
          </a:p>
        </p:txBody>
      </p:sp>
    </p:spTree>
    <p:extLst>
      <p:ext uri="{BB962C8B-B14F-4D97-AF65-F5344CB8AC3E}">
        <p14:creationId xmlns:p14="http://schemas.microsoft.com/office/powerpoint/2010/main" val="170441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5BA2-EA45-4094-8ECE-0A6DE860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C7C28-7FB0-432F-8025-366D955ED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74094"/>
            <a:ext cx="5181598" cy="34543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722B7B-ECE0-47FA-ADA0-BE406A7D7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274094"/>
            <a:ext cx="5181598" cy="3454399"/>
          </a:xfrm>
        </p:spPr>
      </p:pic>
    </p:spTree>
    <p:extLst>
      <p:ext uri="{BB962C8B-B14F-4D97-AF65-F5344CB8AC3E}">
        <p14:creationId xmlns:p14="http://schemas.microsoft.com/office/powerpoint/2010/main" val="87108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103816-A6A9-4AFF-8B98-42DEB4F1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55C8E-9CB6-4614-9A48-795724E8C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74094"/>
            <a:ext cx="5181598" cy="345439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CE6EA-0F2E-41C3-AFF0-D39C8F66D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1E4B-7F97-4CB3-A7E5-63126145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3CB7-6519-4B6E-948F-A3A15D9F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Mean-Squared Error: 0.114</a:t>
            </a:r>
          </a:p>
          <a:p>
            <a:r>
              <a:rPr lang="en-US" dirty="0"/>
              <a:t>Root Mean-Squared Error: 0.337</a:t>
            </a:r>
          </a:p>
        </p:txBody>
      </p:sp>
    </p:spTree>
    <p:extLst>
      <p:ext uri="{BB962C8B-B14F-4D97-AF65-F5344CB8AC3E}">
        <p14:creationId xmlns:p14="http://schemas.microsoft.com/office/powerpoint/2010/main" val="225957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5A9D-3D97-4AB6-9979-C26C721A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1F94-FF93-4DA5-A660-AFF01205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Response: Balance</a:t>
            </a:r>
          </a:p>
          <a:p>
            <a:r>
              <a:rPr lang="en-US" dirty="0"/>
              <a:t>Numerical Predictors:</a:t>
            </a:r>
          </a:p>
          <a:p>
            <a:pPr lvl="1"/>
            <a:r>
              <a:rPr lang="en-US" dirty="0"/>
              <a:t>Income, Limit, Ratings, Cards, Age, Education</a:t>
            </a:r>
          </a:p>
          <a:p>
            <a:r>
              <a:rPr lang="en-US" dirty="0"/>
              <a:t>Categorical Predictors:</a:t>
            </a:r>
          </a:p>
          <a:p>
            <a:pPr lvl="1"/>
            <a:r>
              <a:rPr lang="en-US" dirty="0"/>
              <a:t>Gender: Male, Female</a:t>
            </a:r>
          </a:p>
          <a:p>
            <a:pPr lvl="1"/>
            <a:r>
              <a:rPr lang="en-US" dirty="0"/>
              <a:t>Student: Yes, No</a:t>
            </a:r>
          </a:p>
          <a:p>
            <a:pPr lvl="1"/>
            <a:r>
              <a:rPr lang="en-US" dirty="0"/>
              <a:t>Married: Yes, No</a:t>
            </a:r>
          </a:p>
          <a:p>
            <a:pPr lvl="1"/>
            <a:r>
              <a:rPr lang="en-US" dirty="0"/>
              <a:t>Ethnicity: African-American, Caucasian, Asian</a:t>
            </a:r>
          </a:p>
        </p:txBody>
      </p:sp>
    </p:spTree>
    <p:extLst>
      <p:ext uri="{BB962C8B-B14F-4D97-AF65-F5344CB8AC3E}">
        <p14:creationId xmlns:p14="http://schemas.microsoft.com/office/powerpoint/2010/main" val="90040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1F55-C4B0-4F92-9847-B7F55865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B10C-E2F3-466E-9DE5-4E84152A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interpret categories numerically?</a:t>
            </a:r>
          </a:p>
          <a:p>
            <a:pPr lvl="1"/>
            <a:r>
              <a:rPr lang="en-US" dirty="0"/>
              <a:t>We can't</a:t>
            </a:r>
          </a:p>
          <a:p>
            <a:r>
              <a:rPr lang="en-US" dirty="0"/>
              <a:t>We can use one-hot encoding to create a separate numerical variable for each category in a categorical variable</a:t>
            </a:r>
          </a:p>
          <a:p>
            <a:r>
              <a:rPr lang="en-US" dirty="0"/>
              <a:t>If there are N categories (e.g., is a student, is not a student), then we create N new "dummy" variables</a:t>
            </a:r>
          </a:p>
          <a:p>
            <a:r>
              <a:rPr lang="en-US" dirty="0"/>
              <a:t>We set one of the N dummy variables to 1, the rest to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3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CE9A-053F-4BCA-AFAE-4BD773D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Student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C1466-F21B-4CA4-9849-41E6CB895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1787531"/>
            <a:ext cx="5937250" cy="5029200"/>
          </a:xfrm>
        </p:spPr>
      </p:pic>
    </p:spTree>
    <p:extLst>
      <p:ext uri="{BB962C8B-B14F-4D97-AF65-F5344CB8AC3E}">
        <p14:creationId xmlns:p14="http://schemas.microsoft.com/office/powerpoint/2010/main" val="1277100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𝑆𝑡𝑢𝑑𝑒𝑛𝑡𝑌𝑒𝑠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𝑆𝑡𝑢𝑑𝑒𝑛𝑡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𝑠𝑎𝑙𝑒𝑠</m:t>
                        </m:r>
                      </m:e>
                    </m:acc>
                  </m:oMath>
                </a14:m>
                <a:r>
                  <a:rPr lang="en-US" sz="3200" dirty="0"/>
                  <a:t> is the predicted value, </a:t>
                </a:r>
                <a:r>
                  <a:rPr lang="en-US" sz="3200" dirty="0" err="1"/>
                  <a:t>StudentYes</a:t>
                </a:r>
                <a:r>
                  <a:rPr lang="en-US" sz="3200" dirty="0"/>
                  <a:t> and </a:t>
                </a:r>
                <a:r>
                  <a:rPr lang="en-US" sz="3200" dirty="0" err="1"/>
                  <a:t>StudentNo</a:t>
                </a:r>
                <a:r>
                  <a:rPr lang="en-US" sz="3200"/>
                  <a:t> are the features,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 weights.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76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BC2C-1CEA-41D5-8B8C-8E584FB0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Predictions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0FEEB-FEDA-44DB-9A46-AB04AD5907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7AF0-77A0-4F68-9FF9-4646796C4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MSE: 196704.1</a:t>
            </a:r>
          </a:p>
          <a:p>
            <a:r>
              <a:rPr lang="en-US" dirty="0"/>
              <a:t>RMSE: 443.5 </a:t>
            </a:r>
          </a:p>
        </p:txBody>
      </p:sp>
    </p:spTree>
    <p:extLst>
      <p:ext uri="{BB962C8B-B14F-4D97-AF65-F5344CB8AC3E}">
        <p14:creationId xmlns:p14="http://schemas.microsoft.com/office/powerpoint/2010/main" val="3397056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7FCB-5B95-4FD4-92A3-7FEC9BFC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88DB-55F1-4D4A-97A4-6254B0B4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involves adding a penalty term when fitting a model</a:t>
            </a:r>
          </a:p>
          <a:p>
            <a:r>
              <a:rPr lang="en-US" dirty="0"/>
              <a:t>The penalty term is based on the weights of the model</a:t>
            </a:r>
          </a:p>
        </p:txBody>
      </p:sp>
    </p:spTree>
    <p:extLst>
      <p:ext uri="{BB962C8B-B14F-4D97-AF65-F5344CB8AC3E}">
        <p14:creationId xmlns:p14="http://schemas.microsoft.com/office/powerpoint/2010/main" val="333832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6F0A-6F5F-4451-9ED8-C0B95D88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Forms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3E95-6624-4D1F-83E5-7C010285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 – predicting a continuous output</a:t>
            </a:r>
          </a:p>
          <a:p>
            <a:pPr lvl="1"/>
            <a:r>
              <a:rPr lang="en-US" dirty="0"/>
              <a:t>Classification – predicting a categorical output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 – grouping similar records</a:t>
            </a:r>
          </a:p>
        </p:txBody>
      </p:sp>
    </p:spTree>
    <p:extLst>
      <p:ext uri="{BB962C8B-B14F-4D97-AF65-F5344CB8AC3E}">
        <p14:creationId xmlns:p14="http://schemas.microsoft.com/office/powerpoint/2010/main" val="2337539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6EA3-C5B1-4F2D-A29A-81168CAC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7A93-423E-4BB7-8E00-11E555A9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regularization term is based on the L2 norm of the weights</a:t>
            </a:r>
          </a:p>
          <a:p>
            <a:r>
              <a:rPr lang="en-US" dirty="0"/>
              <a:t>L2 regularization improves the model stability</a:t>
            </a:r>
          </a:p>
          <a:p>
            <a:r>
              <a:rPr lang="en-US" dirty="0"/>
              <a:t>E.g., helps the model handle collinear predictors</a:t>
            </a:r>
          </a:p>
          <a:p>
            <a:r>
              <a:rPr lang="en-US" dirty="0"/>
              <a:t>Default in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Learn's</a:t>
            </a:r>
            <a:r>
              <a:rPr lang="en-US" dirty="0"/>
              <a:t> </a:t>
            </a:r>
            <a:r>
              <a:rPr lang="en-US" dirty="0" err="1"/>
              <a:t>SGDRegressor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741727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A1B8-1356-47B4-B985-99143B74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501D-8BDF-4FD5-AC44-6222C8FF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regularization term is based on the L1 norm of the weights</a:t>
            </a:r>
          </a:p>
          <a:p>
            <a:r>
              <a:rPr lang="en-US" dirty="0"/>
              <a:t>Enables the model to pick a subset of the predictors by setting the weights for unused features to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864-8807-EC42-879E-67471AD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Regression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E363-351D-A647-9D28-715C6F67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  <a:p>
            <a:r>
              <a:rPr lang="en-US" dirty="0"/>
              <a:t>Multivariate adaptive regression splines (MARS) regression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k-Nearest Neighbor (</a:t>
            </a:r>
            <a:r>
              <a:rPr lang="en-US" dirty="0" err="1"/>
              <a:t>kNN</a:t>
            </a:r>
            <a:r>
              <a:rPr lang="en-US" dirty="0"/>
              <a:t>) Regression</a:t>
            </a:r>
          </a:p>
        </p:txBody>
      </p:sp>
    </p:spTree>
    <p:extLst>
      <p:ext uri="{BB962C8B-B14F-4D97-AF65-F5344CB8AC3E}">
        <p14:creationId xmlns:p14="http://schemas.microsoft.com/office/powerpoint/2010/main" val="318529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57D0-2F09-4031-B18C-004A0C6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3FB6-9EC3-4A1F-B044-618AC649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predict the sale price for real estate transactions.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want to predict whether the animal in a picture is a cat or dog.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691-6AD4-4D03-9DB9-6B131C2B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50F8-933E-4DAE-91FD-F2CD2F27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– output variable we are trying to predict</a:t>
            </a:r>
          </a:p>
          <a:p>
            <a:r>
              <a:rPr lang="en-US" dirty="0"/>
              <a:t>Predictor – input variable we are using to predict the response</a:t>
            </a:r>
          </a:p>
        </p:txBody>
      </p:sp>
    </p:spTree>
    <p:extLst>
      <p:ext uri="{BB962C8B-B14F-4D97-AF65-F5344CB8AC3E}">
        <p14:creationId xmlns:p14="http://schemas.microsoft.com/office/powerpoint/2010/main" val="33648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(Multiple)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is the predicted value, </a:t>
                </a:r>
                <a:r>
                  <a:rPr lang="en-US" sz="3200" i="1" dirty="0"/>
                  <a:t>p </a:t>
                </a:r>
                <a:r>
                  <a:rPr lang="en-US" sz="3200" dirty="0"/>
                  <a:t>is the number of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 weights.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75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is the predicted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is a single feature,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 weights.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31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ECCD-2DF3-4AA4-B6B9-57ACCD7E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ABB6-C41F-4A97-AB0D-DF785721E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Response: Sales</a:t>
            </a:r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Amount of TV advertisements</a:t>
            </a:r>
          </a:p>
          <a:p>
            <a:pPr lvl="1"/>
            <a:r>
              <a:rPr lang="en-US" dirty="0"/>
              <a:t>Amount of radio advertisements</a:t>
            </a:r>
          </a:p>
          <a:p>
            <a:pPr lvl="1"/>
            <a:r>
              <a:rPr lang="en-US" dirty="0"/>
              <a:t>Amount of newspaper advertisements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7544A6-DB2A-469A-93F9-44C656E71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90688"/>
            <a:ext cx="5029200" cy="3657600"/>
          </a:xfrm>
        </p:spPr>
      </p:pic>
    </p:spTree>
    <p:extLst>
      <p:ext uri="{BB962C8B-B14F-4D97-AF65-F5344CB8AC3E}">
        <p14:creationId xmlns:p14="http://schemas.microsoft.com/office/powerpoint/2010/main" val="217167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𝑠𝑎𝑙𝑒𝑠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𝑇𝑉</m:t>
                      </m:r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𝑠𝑎𝑙𝑒𝑠</m:t>
                        </m:r>
                      </m:e>
                    </m:acc>
                  </m:oMath>
                </a14:m>
                <a:r>
                  <a:rPr lang="en-US" sz="3200" dirty="0"/>
                  <a:t> is the predicted value, TV the feature,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 weights.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6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670</Words>
  <Application>Microsoft Macintosh PowerPoint</Application>
  <PresentationFormat>Widescreen</PresentationFormat>
  <Paragraphs>126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Equation</vt:lpstr>
      <vt:lpstr>Regression</vt:lpstr>
      <vt:lpstr>Readings</vt:lpstr>
      <vt:lpstr>Common Forms of Machine Learning</vt:lpstr>
      <vt:lpstr>Define a Problem</vt:lpstr>
      <vt:lpstr>Terminology</vt:lpstr>
      <vt:lpstr>(Multiple) Linear Regression</vt:lpstr>
      <vt:lpstr>Simple Linear Regression</vt:lpstr>
      <vt:lpstr>Advertising Data Set</vt:lpstr>
      <vt:lpstr>Advertising Data</vt:lpstr>
      <vt:lpstr>Fitted Model</vt:lpstr>
      <vt:lpstr>Plot of Linear Regression Model</vt:lpstr>
      <vt:lpstr>Advertising Data</vt:lpstr>
      <vt:lpstr>Assumed Error Distribution</vt:lpstr>
      <vt:lpstr>Error Distribution</vt:lpstr>
      <vt:lpstr>Advertising Data</vt:lpstr>
      <vt:lpstr>Fitted Model</vt:lpstr>
      <vt:lpstr>Predictions vs True Sales</vt:lpstr>
      <vt:lpstr>Metrics for Evaluating Regression Models</vt:lpstr>
      <vt:lpstr>Advertising Error</vt:lpstr>
      <vt:lpstr>Linear Relationships</vt:lpstr>
      <vt:lpstr>Non-Linear Data</vt:lpstr>
      <vt:lpstr>Non-Linear Data</vt:lpstr>
      <vt:lpstr>Error</vt:lpstr>
      <vt:lpstr>Credit Data Set</vt:lpstr>
      <vt:lpstr>Categorical Variables</vt:lpstr>
      <vt:lpstr>Credit Student Example</vt:lpstr>
      <vt:lpstr>Credit Data</vt:lpstr>
      <vt:lpstr>Credit Predictions</vt:lpstr>
      <vt:lpstr>Regularization</vt:lpstr>
      <vt:lpstr>Lasso</vt:lpstr>
      <vt:lpstr>Ridge</vt:lpstr>
      <vt:lpstr>Other Regression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Nowling, RJ</dc:creator>
  <cp:lastModifiedBy>Nowling, RJ</cp:lastModifiedBy>
  <cp:revision>27</cp:revision>
  <dcterms:created xsi:type="dcterms:W3CDTF">2018-10-01T16:21:54Z</dcterms:created>
  <dcterms:modified xsi:type="dcterms:W3CDTF">2019-08-26T18:51:26Z</dcterms:modified>
</cp:coreProperties>
</file>