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51" r:id="rId3"/>
    <p:sldId id="522" r:id="rId4"/>
    <p:sldId id="523" r:id="rId5"/>
    <p:sldId id="528" r:id="rId6"/>
    <p:sldId id="357" r:id="rId7"/>
    <p:sldId id="530" r:id="rId8"/>
    <p:sldId id="340" r:id="rId9"/>
    <p:sldId id="341" r:id="rId10"/>
    <p:sldId id="327" r:id="rId11"/>
    <p:sldId id="342" r:id="rId12"/>
    <p:sldId id="524" r:id="rId13"/>
    <p:sldId id="529" r:id="rId14"/>
    <p:sldId id="531" r:id="rId15"/>
    <p:sldId id="532" r:id="rId16"/>
    <p:sldId id="533" r:id="rId17"/>
    <p:sldId id="535" r:id="rId18"/>
    <p:sldId id="536" r:id="rId19"/>
    <p:sldId id="537" r:id="rId20"/>
    <p:sldId id="525" r:id="rId21"/>
    <p:sldId id="526" r:id="rId22"/>
    <p:sldId id="539" r:id="rId23"/>
    <p:sldId id="527" r:id="rId24"/>
    <p:sldId id="542" r:id="rId25"/>
    <p:sldId id="350" r:id="rId26"/>
    <p:sldId id="5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meadows.com/flower-bulbs/iris-flower-bulbs/dutch-iris-bulbs-sapphire-beaut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6F3-CAC9-4A4B-B96A-11CCB4B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=1)=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3200" dirty="0"/>
                  <a:t>where P is the predicted probability, </a:t>
                </a:r>
                <a:r>
                  <a:rPr lang="el-GR" sz="3200" dirty="0"/>
                  <a:t>σ</a:t>
                </a:r>
                <a:r>
                  <a:rPr lang="en-US" sz="3200" dirty="0"/>
                  <a:t> is the sigmoid function, </a:t>
                </a:r>
                <a:r>
                  <a:rPr lang="en-US" sz="3200" i="1" dirty="0"/>
                  <a:t>p </a:t>
                </a:r>
                <a:r>
                  <a:rPr lang="en-US" sz="3200" dirty="0"/>
                  <a:t>is the number of 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the features,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the feature weights.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6DD-AD74-48D9-8435-A39A3AFAF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r="-197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E58038-FF2C-4D14-AB3E-6312F208B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90613"/>
              </p:ext>
            </p:extLst>
          </p:nvPr>
        </p:nvGraphicFramePr>
        <p:xfrm>
          <a:off x="35306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6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97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0225-6148-40FB-A692-2E8E872D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107C94-7DC3-42C1-AF60-258F51D5C22F}"/>
                  </a:ext>
                </a:extLst>
              </p:cNvPr>
              <p:cNvSpPr txBox="1"/>
              <p:nvPr/>
            </p:nvSpPr>
            <p:spPr>
              <a:xfrm>
                <a:off x="5852160" y="444509"/>
                <a:ext cx="5080000" cy="11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107C94-7DC3-42C1-AF60-258F51D5C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0" y="444509"/>
                <a:ext cx="5080000" cy="1166794"/>
              </a:xfrm>
              <a:prstGeom prst="rect">
                <a:avLst/>
              </a:prstGeom>
              <a:blipFill>
                <a:blip r:embed="rId2"/>
                <a:stretch>
                  <a:fillRect t="-1075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>
            <a:extLst>
              <a:ext uri="{FF2B5EF4-FFF2-40B4-BE49-F238E27FC236}">
                <a16:creationId xmlns:a16="http://schemas.microsoft.com/office/drawing/2014/main" id="{161163D6-CAD0-4122-837D-39860411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4660" y="22352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4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5E3A-F86D-4D43-B324-D9543C23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1127-E461-4C38-89E6-C6EDB8867FD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2766219"/>
                <a:ext cx="10515600" cy="132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1127-E461-4C38-89E6-C6EDB8867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2766219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64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B54F-AEB2-3346-9FEF-97A98CF1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0029-A806-DE40-A8EA-C4F886CA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contains two main LR implementations:</a:t>
            </a:r>
          </a:p>
          <a:p>
            <a:pPr lvl="1"/>
            <a:r>
              <a:rPr lang="en-US" dirty="0" err="1"/>
              <a:t>LogisticRegresion</a:t>
            </a:r>
            <a:endParaRPr lang="en-US" dirty="0"/>
          </a:p>
          <a:p>
            <a:pPr lvl="1"/>
            <a:r>
              <a:rPr lang="en-US" dirty="0" err="1"/>
              <a:t>SGDClassifier</a:t>
            </a:r>
            <a:endParaRPr lang="en-US" dirty="0"/>
          </a:p>
          <a:p>
            <a:r>
              <a:rPr lang="en-US" dirty="0"/>
              <a:t>We will use </a:t>
            </a:r>
            <a:r>
              <a:rPr lang="en-US" dirty="0" err="1"/>
              <a:t>SGDClassifier</a:t>
            </a:r>
            <a:r>
              <a:rPr lang="en-US" dirty="0"/>
              <a:t> for the examples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32233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20AB-1776-F444-86D1-58C1AED3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LR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8B95-F4E4-754A-AC64-4AAFB068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features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iris.data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[:, 2:], </a:t>
            </a: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sgd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SGDClassifier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max_iter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=1000,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tol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=1e-3, loss="log")</a:t>
            </a: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sgd.fit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(features,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setosa_labels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pred_labels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sgd.predict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(feature)</a:t>
            </a:r>
          </a:p>
          <a:p>
            <a:pPr marL="0" indent="0">
              <a:buNone/>
            </a:pPr>
            <a:r>
              <a:rPr lang="en-US" sz="2400" dirty="0" err="1">
                <a:latin typeface="Roboto Mono" pitchFamily="2" charset="0"/>
                <a:ea typeface="Roboto Mono" pitchFamily="2" charset="0"/>
              </a:rPr>
              <a:t>pred_prob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sgd.predict_proba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(features)</a:t>
            </a:r>
          </a:p>
        </p:txBody>
      </p:sp>
    </p:spTree>
    <p:extLst>
      <p:ext uri="{BB962C8B-B14F-4D97-AF65-F5344CB8AC3E}">
        <p14:creationId xmlns:p14="http://schemas.microsoft.com/office/powerpoint/2010/main" val="316543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BE9576-53D2-6D45-B188-519B4F25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36D1CD0-2468-C04F-BEB5-38609EB88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Calibri" panose="020F0502020204030204" pitchFamily="34" charset="0"/>
                  </a:rPr>
                  <a:t>The model has two features (x</a:t>
                </a:r>
                <a:r>
                  <a:rPr lang="en-US" baseline="-25000" dirty="0">
                    <a:cs typeface="Calibri" panose="020F0502020204030204" pitchFamily="34" charset="0"/>
                  </a:rPr>
                  <a:t>1</a:t>
                </a:r>
                <a:r>
                  <a:rPr lang="en-US" dirty="0">
                    <a:cs typeface="Calibri" panose="020F0502020204030204" pitchFamily="34" charset="0"/>
                  </a:rPr>
                  <a:t> petal length and x</a:t>
                </a:r>
                <a:r>
                  <a:rPr lang="en-US" baseline="-25000" dirty="0">
                    <a:cs typeface="Calibri" panose="020F0502020204030204" pitchFamily="34" charset="0"/>
                  </a:rPr>
                  <a:t>2</a:t>
                </a:r>
                <a:r>
                  <a:rPr lang="en-US" dirty="0">
                    <a:cs typeface="Calibri" panose="020F0502020204030204" pitchFamily="34" charset="0"/>
                  </a:rPr>
                  <a:t> petal width) and an intercept: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Scikit</a:t>
                </a:r>
                <a:r>
                  <a:rPr lang="en-US" dirty="0"/>
                  <a:t> Learn found parameters that optimized the likelihood for the training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32.0 −9.4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−8.0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36D1CD0-2468-C04F-BEB5-38609EB88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16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D53F-F98C-BD4C-8C96-39E6F975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B25B12-55E3-1B41-B592-81C9412F4D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600" dirty="0"/>
                  <a:t>Let's evaluate some points and calculate the resulting probabilities of being </a:t>
                </a:r>
                <a:r>
                  <a:rPr lang="en-US" sz="2600" dirty="0" err="1"/>
                  <a:t>setosa</a:t>
                </a:r>
                <a:r>
                  <a:rPr lang="en-US" sz="2600" dirty="0"/>
                  <a:t>: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=1)=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32.0 −9.4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−8.0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cs typeface="Calibri" panose="020F0502020204030204" pitchFamily="34" charset="0"/>
                  </a:rPr>
                  <a:t>x</a:t>
                </a:r>
                <a:r>
                  <a:rPr lang="en-US" baseline="-25000" dirty="0">
                    <a:cs typeface="Calibri" panose="020F0502020204030204" pitchFamily="34" charset="0"/>
                  </a:rPr>
                  <a:t>1</a:t>
                </a:r>
                <a:r>
                  <a:rPr lang="en-US" dirty="0">
                    <a:cs typeface="Calibri" panose="020F0502020204030204" pitchFamily="34" charset="0"/>
                  </a:rPr>
                  <a:t> petal length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 panose="020F0502020204030204" pitchFamily="34" charset="0"/>
                  </a:rPr>
                  <a:t>x</a:t>
                </a:r>
                <a:r>
                  <a:rPr lang="en-US" baseline="-25000" dirty="0">
                    <a:cs typeface="Calibri" panose="020F0502020204030204" pitchFamily="34" charset="0"/>
                  </a:rPr>
                  <a:t>2</a:t>
                </a:r>
                <a:r>
                  <a:rPr lang="en-US" dirty="0">
                    <a:cs typeface="Calibri" panose="020F0502020204030204" pitchFamily="34" charset="0"/>
                  </a:rPr>
                  <a:t> petal width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B25B12-55E3-1B41-B592-81C9412F4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31355F-98E1-954C-B165-41C06CFAF0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80" y="1549908"/>
            <a:ext cx="5187579" cy="3758184"/>
          </a:xfrm>
        </p:spPr>
      </p:pic>
    </p:spTree>
    <p:extLst>
      <p:ext uri="{BB962C8B-B14F-4D97-AF65-F5344CB8AC3E}">
        <p14:creationId xmlns:p14="http://schemas.microsoft.com/office/powerpoint/2010/main" val="344624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D53F-F98C-BD4C-8C96-39E6F975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 -- Probabilities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BC86FC-FD6D-514C-8A9F-E6DAC85DCA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23" y="1825625"/>
            <a:ext cx="5637276" cy="3758184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3BF96FB-D83F-0B4F-87BD-43DDE31B91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7579" cy="3758184"/>
          </a:xfrm>
        </p:spPr>
      </p:pic>
    </p:spTree>
    <p:extLst>
      <p:ext uri="{BB962C8B-B14F-4D97-AF65-F5344CB8AC3E}">
        <p14:creationId xmlns:p14="http://schemas.microsoft.com/office/powerpoint/2010/main" val="22270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F66C-2AC1-FC4E-A7BE-94A2EE18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4CAC-F688-264F-A967-6FA32B2D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  <a:p>
            <a:pPr lvl="1"/>
            <a:r>
              <a:rPr lang="en-US" dirty="0"/>
              <a:t>Training Set</a:t>
            </a:r>
          </a:p>
          <a:p>
            <a:pPr lvl="1"/>
            <a:r>
              <a:rPr lang="en-US" dirty="0"/>
              <a:t>Testing Set</a:t>
            </a:r>
          </a:p>
          <a:p>
            <a:r>
              <a:rPr lang="en-US" dirty="0"/>
              <a:t>Evaluation metrics compare:</a:t>
            </a:r>
          </a:p>
          <a:p>
            <a:pPr lvl="1"/>
            <a:r>
              <a:rPr lang="en-US" dirty="0"/>
              <a:t>Predicted labels for testing set from model</a:t>
            </a:r>
          </a:p>
          <a:p>
            <a:pPr lvl="1"/>
            <a:r>
              <a:rPr lang="en-US" dirty="0"/>
              <a:t>True labels for the testing set</a:t>
            </a:r>
          </a:p>
        </p:txBody>
      </p:sp>
    </p:spTree>
    <p:extLst>
      <p:ext uri="{BB962C8B-B14F-4D97-AF65-F5344CB8AC3E}">
        <p14:creationId xmlns:p14="http://schemas.microsoft.com/office/powerpoint/2010/main" val="132632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5D83-5C2E-0148-BEE3-70AA5D6F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A70D-CAA8-D345-B29D-53BD24F1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Positive: sample from the positive class</a:t>
            </a:r>
          </a:p>
          <a:p>
            <a:r>
              <a:rPr lang="en-US" dirty="0"/>
              <a:t>Negative:  sample from the negative class</a:t>
            </a:r>
          </a:p>
          <a:p>
            <a:r>
              <a:rPr lang="en-US" dirty="0"/>
              <a:t>True Positive: positive sample correctly predicted as positive</a:t>
            </a:r>
          </a:p>
          <a:p>
            <a:r>
              <a:rPr lang="en-US" dirty="0"/>
              <a:t>True Negative: negative sample correctly predicted as negative</a:t>
            </a:r>
          </a:p>
          <a:p>
            <a:r>
              <a:rPr lang="en-US" dirty="0"/>
              <a:t>False Positive: positive sample incorrectly predicted as negative</a:t>
            </a:r>
          </a:p>
          <a:p>
            <a:r>
              <a:rPr lang="en-US" dirty="0"/>
              <a:t>False Negative: positive sample incorrectly predicted as positive</a:t>
            </a:r>
          </a:p>
        </p:txBody>
      </p:sp>
    </p:spTree>
    <p:extLst>
      <p:ext uri="{BB962C8B-B14F-4D97-AF65-F5344CB8AC3E}">
        <p14:creationId xmlns:p14="http://schemas.microsoft.com/office/powerpoint/2010/main" val="335798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D700-5C52-2742-9752-5544A4F9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D98E-B146-0748-98CF-E7A07A88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Sections 9.6-9.7, 7.4.1-7.4.3</a:t>
            </a:r>
          </a:p>
        </p:txBody>
      </p:sp>
    </p:spTree>
    <p:extLst>
      <p:ext uri="{BB962C8B-B14F-4D97-AF65-F5344CB8AC3E}">
        <p14:creationId xmlns:p14="http://schemas.microsoft.com/office/powerpoint/2010/main" val="319750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B4D1-D39E-4E10-9829-6A1F31EB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Evaluating Classification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C8D89-C9F2-4A67-826E-34AF2336E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Accuracy – fraction of correct predictions over total samples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C8D89-C9F2-4A67-826E-34AF2336E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3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A31A-67B0-400B-BC27-B413FECE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and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1B9B-A052-497B-AAD5-8E266D20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– fraction of positive samples that have been correctly predicted</a:t>
            </a:r>
          </a:p>
          <a:p>
            <a:r>
              <a:rPr lang="en-US" dirty="0"/>
              <a:t>Precision -- fraction of positive predictions that are correct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40B23-4916-40C9-908E-4887569DA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29" y="3341675"/>
            <a:ext cx="59308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4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F3EE-AC6B-9B46-85F3-30F86B17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0A40-B83A-5642-A6D7-C3495C41D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 of counts of sample true classes and predicted classes</a:t>
            </a:r>
          </a:p>
          <a:p>
            <a:r>
              <a:rPr lang="en-US" dirty="0"/>
              <a:t>Class exercise: Calculate the following metrics using the confusion matrix: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8A7905E-B319-B943-9232-459D4FBE92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3323463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24365947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298900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91931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3470473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8601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4669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764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5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4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9461-6959-4354-8585-1D6FD2E8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Receiver-Operator Characteristics (ROC)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E88E3-F14E-EB43-B3FD-77B242B9B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ROC curves tell us evaluate the trade off between true positive rate (sensitivity) and false positive rate (specificity)</a:t>
            </a:r>
          </a:p>
          <a:p>
            <a:r>
              <a:rPr lang="en-US" dirty="0"/>
              <a:t>Good classifiers have lines near the upper left</a:t>
            </a:r>
          </a:p>
          <a:p>
            <a:r>
              <a:rPr lang="en-US" dirty="0"/>
              <a:t>A random classifier produces a diagonal line</a:t>
            </a:r>
          </a:p>
          <a:p>
            <a:r>
              <a:rPr lang="en-US" dirty="0"/>
              <a:t>ROC curves can help us choose a threshold other the default 0.5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90796FF-8092-B140-820D-C827D617D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86405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35A5-26A5-F941-9A66-EE5E3DAA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2D16-0804-264C-81B4-A5F8E01BE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Scikit</a:t>
            </a:r>
            <a:r>
              <a:rPr lang="en-US" dirty="0"/>
              <a:t> Learn provides a 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metrics</a:t>
            </a:r>
            <a:r>
              <a:rPr lang="en-US" dirty="0"/>
              <a:t> module:</a:t>
            </a:r>
            <a:br>
              <a:rPr lang="en-US" dirty="0"/>
            </a:br>
            <a:br>
              <a:rPr lang="en-US" dirty="0"/>
            </a:br>
            <a:r>
              <a:rPr lang="en-US" sz="2600" dirty="0">
                <a:latin typeface="Roboto Mono" pitchFamily="2" charset="0"/>
                <a:ea typeface="Roboto Mono" pitchFamily="2" charset="0"/>
              </a:rPr>
              <a:t>acc =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metrics.accuracy_score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true_labels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pred_labels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)</a:t>
            </a:r>
          </a:p>
          <a:p>
            <a:pPr marL="0" indent="0">
              <a:buNone/>
            </a:pPr>
            <a:r>
              <a:rPr lang="en-US" sz="2600" dirty="0" err="1">
                <a:latin typeface="Roboto Mono" pitchFamily="2" charset="0"/>
                <a:ea typeface="Roboto Mono" pitchFamily="2" charset="0"/>
              </a:rPr>
              <a:t>prec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metrics.precision_score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true_labels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pred_labels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Roboto Mono" pitchFamily="2" charset="0"/>
                <a:ea typeface="Roboto Mono" pitchFamily="2" charset="0"/>
              </a:rPr>
              <a:t>recall =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metrics.recall_score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true_labels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pred_labels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Roboto Mono" pitchFamily="2" charset="0"/>
                <a:ea typeface="Roboto Mono" pitchFamily="2" charset="0"/>
              </a:rPr>
              <a:t>cm =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metrics.confusion_matrix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true_labels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pred_labels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)</a:t>
            </a:r>
            <a:br>
              <a:rPr lang="en-US" sz="2600" dirty="0">
                <a:latin typeface="Roboto Mono" pitchFamily="2" charset="0"/>
                <a:ea typeface="Roboto Mono" pitchFamily="2" charset="0"/>
              </a:rPr>
            </a:br>
            <a:endParaRPr lang="en-US" sz="26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Roboto Mono" pitchFamily="2" charset="0"/>
                <a:ea typeface="Roboto Mono" pitchFamily="2" charset="0"/>
              </a:rPr>
              <a:t>tpr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fpr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, thresholds =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metrics.roc_curve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true_labels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2600" dirty="0" err="1">
                <a:latin typeface="Roboto Mono" pitchFamily="2" charset="0"/>
                <a:ea typeface="Roboto Mono" pitchFamily="2" charset="0"/>
              </a:rPr>
              <a:t>pred_prob</a:t>
            </a:r>
            <a:r>
              <a:rPr lang="en-US" sz="2600" dirty="0">
                <a:latin typeface="Roboto Mono" pitchFamily="2" charset="0"/>
                <a:ea typeface="Roboto Mono" pitchFamily="2" charset="0"/>
              </a:rPr>
              <a:t>[:, 1])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80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79BE-C79A-4E98-8482-5065DAEC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Multiple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953F-FEE0-4EA8-992F-B9ACABCF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vs all scheme</a:t>
            </a:r>
          </a:p>
          <a:p>
            <a:pPr lvl="1"/>
            <a:r>
              <a:rPr lang="en-US" dirty="0"/>
              <a:t>Build a model for each class predicting whether a sample is in that class or not</a:t>
            </a:r>
          </a:p>
          <a:p>
            <a:pPr lvl="1"/>
            <a:r>
              <a:rPr lang="en-US" dirty="0"/>
              <a:t>Whichever model predicts the highest probability for its class is used to make the categorical prediction</a:t>
            </a:r>
          </a:p>
          <a:p>
            <a:pPr lvl="1"/>
            <a:r>
              <a:rPr lang="en-US" dirty="0"/>
              <a:t>Done for us by </a:t>
            </a:r>
            <a:r>
              <a:rPr lang="en-US" dirty="0" err="1"/>
              <a:t>Scikit</a:t>
            </a:r>
            <a:r>
              <a:rPr lang="en-US" dirty="0"/>
              <a:t>-learn when we pass a vector of labels with more than 2 values</a:t>
            </a:r>
          </a:p>
          <a:p>
            <a:r>
              <a:rPr lang="en-US" dirty="0"/>
              <a:t>Multinomial</a:t>
            </a:r>
          </a:p>
          <a:p>
            <a:pPr lvl="1"/>
            <a:r>
              <a:rPr lang="en-US" dirty="0"/>
              <a:t>Extension of Logistic Regression to multiple classes</a:t>
            </a:r>
          </a:p>
          <a:p>
            <a:pPr lvl="1"/>
            <a:r>
              <a:rPr lang="en-US" dirty="0"/>
              <a:t>We won't use this</a:t>
            </a:r>
          </a:p>
        </p:txBody>
      </p:sp>
    </p:spTree>
    <p:extLst>
      <p:ext uri="{BB962C8B-B14F-4D97-AF65-F5344CB8AC3E}">
        <p14:creationId xmlns:p14="http://schemas.microsoft.com/office/powerpoint/2010/main" val="1153431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B4D1-D39E-4E10-9829-6A1F31EB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Multi-Class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C8D89-C9F2-4A67-826E-34AF2336E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Accuracy – fraction of correct predictions over total samples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Confusion matrices can be created for multiple classes</a:t>
                </a:r>
              </a:p>
              <a:p>
                <a:r>
                  <a:rPr lang="en-US" dirty="0"/>
                  <a:t>Precision, Recall, and ROC curves are harder to use for multi-class problems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C8D89-C9F2-4A67-826E-34AF2336E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2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6F0A-6F5F-4451-9ED8-C0B95D88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Forms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3E95-6624-4D1F-83E5-7C010285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 – predicting a continuous output</a:t>
            </a:r>
          </a:p>
          <a:p>
            <a:pPr lvl="1"/>
            <a:r>
              <a:rPr lang="en-US" dirty="0"/>
              <a:t>Classification – predicting a categorical output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 – grouping similar records</a:t>
            </a:r>
          </a:p>
        </p:txBody>
      </p:sp>
    </p:spTree>
    <p:extLst>
      <p:ext uri="{BB962C8B-B14F-4D97-AF65-F5344CB8AC3E}">
        <p14:creationId xmlns:p14="http://schemas.microsoft.com/office/powerpoint/2010/main" val="150345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9388-8EC2-483C-8988-7BC416A2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FD99-9008-4C72-BB0C-BE672767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animal in the picture a cat or a dog?</a:t>
            </a:r>
          </a:p>
          <a:p>
            <a:r>
              <a:rPr lang="en-US" dirty="0"/>
              <a:t>Is the customer likely to default on their credit card?</a:t>
            </a:r>
          </a:p>
          <a:p>
            <a:r>
              <a:rPr lang="en-US" dirty="0"/>
              <a:t>What character is in the image?</a:t>
            </a:r>
          </a:p>
        </p:txBody>
      </p:sp>
    </p:spTree>
    <p:extLst>
      <p:ext uri="{BB962C8B-B14F-4D97-AF65-F5344CB8AC3E}">
        <p14:creationId xmlns:p14="http://schemas.microsoft.com/office/powerpoint/2010/main" val="236628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17B1-1807-4AE2-ADBD-192DA6FD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C7FB-F95F-443F-AC05-0E59BEAA3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Trying to classify irises as one of three species</a:t>
            </a:r>
          </a:p>
          <a:p>
            <a:r>
              <a:rPr lang="en-US" dirty="0"/>
              <a:t>Response: species </a:t>
            </a:r>
          </a:p>
          <a:p>
            <a:r>
              <a:rPr lang="en-US" dirty="0"/>
              <a:t>Features (predictors) are:</a:t>
            </a:r>
          </a:p>
          <a:p>
            <a:pPr lvl="1"/>
            <a:r>
              <a:rPr lang="en-US" dirty="0"/>
              <a:t>Petal width</a:t>
            </a:r>
          </a:p>
          <a:p>
            <a:pPr lvl="1"/>
            <a:r>
              <a:rPr lang="en-US" dirty="0"/>
              <a:t>Petal height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r>
              <a:rPr lang="en-US" dirty="0"/>
              <a:t>Sepal height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F3F9A6-ED37-B849-A9BC-67F1E32EA0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02B96B-DB04-2D4D-84F6-A5E7FCA4FF4A}"/>
              </a:ext>
            </a:extLst>
          </p:cNvPr>
          <p:cNvSpPr txBox="1"/>
          <p:nvPr/>
        </p:nvSpPr>
        <p:spPr>
          <a:xfrm>
            <a:off x="106680" y="6492875"/>
            <a:ext cx="7595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https://www.americanmeadows.com/flower-bulbs/iris-flower-bulbs/dutch-iris-bulbs-sapphire-beauty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981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07FE-52D1-41F2-A7A5-45D1136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64BF37-AFAD-4166-8938-7AB0F5A1CB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357"/>
            <a:ext cx="5181600" cy="376187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3A6579-3C79-40E5-B34F-D2DFD89539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0357"/>
            <a:ext cx="5181600" cy="3761873"/>
          </a:xfrm>
        </p:spPr>
      </p:pic>
    </p:spTree>
    <p:extLst>
      <p:ext uri="{BB962C8B-B14F-4D97-AF65-F5344CB8AC3E}">
        <p14:creationId xmlns:p14="http://schemas.microsoft.com/office/powerpoint/2010/main" val="40844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07FE-52D1-41F2-A7A5-45D1136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64BF37-AFAD-4166-8938-7AB0F5A1CB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357"/>
            <a:ext cx="5181600" cy="376187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3A6579-3C79-40E5-B34F-D2DFD89539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0357"/>
            <a:ext cx="5181600" cy="376187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CC54F4-6E6A-2D43-A464-934A34A7F325}"/>
              </a:ext>
            </a:extLst>
          </p:cNvPr>
          <p:cNvCxnSpPr/>
          <p:nvPr/>
        </p:nvCxnSpPr>
        <p:spPr>
          <a:xfrm>
            <a:off x="982980" y="3429000"/>
            <a:ext cx="2777490" cy="228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9B84-A97A-4C1E-B5DE-C96BAF5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FC8E-09BC-4C1B-9951-036F3552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Despite its name, Logistic Regression is a method for classification, not regression</a:t>
            </a:r>
          </a:p>
          <a:p>
            <a:r>
              <a:rPr lang="en-US" dirty="0"/>
              <a:t>Part of a larger class of models called Generalized Linear 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7559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9B84-A97A-4C1E-B5DE-C96BAF5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FC8E-09BC-4C1B-9951-036F3552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assumes that there are two outputs (e.g., positive and negative)</a:t>
            </a:r>
          </a:p>
          <a:p>
            <a:r>
              <a:rPr lang="en-US" dirty="0"/>
              <a:t>Logistic Regression actually outputs a probability that the data point is in the positive class:</a:t>
            </a:r>
            <a:br>
              <a:rPr lang="en-US" dirty="0"/>
            </a:br>
            <a:r>
              <a:rPr lang="en-US" dirty="0"/>
              <a:t>	P(y = 1)</a:t>
            </a:r>
          </a:p>
          <a:p>
            <a:r>
              <a:rPr lang="en-US" dirty="0"/>
              <a:t>We threshold this probability.  If P(y=1) &gt;= 0.5, we predict y=1.  Otherwise, we predict y=0.</a:t>
            </a:r>
          </a:p>
        </p:txBody>
      </p:sp>
    </p:spTree>
    <p:extLst>
      <p:ext uri="{BB962C8B-B14F-4D97-AF65-F5344CB8AC3E}">
        <p14:creationId xmlns:p14="http://schemas.microsoft.com/office/powerpoint/2010/main" val="124693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710</Words>
  <Application>Microsoft Macintosh PowerPoint</Application>
  <PresentationFormat>Widescreen</PresentationFormat>
  <Paragraphs>129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Roboto Mono</vt:lpstr>
      <vt:lpstr>Office Theme</vt:lpstr>
      <vt:lpstr>Equation</vt:lpstr>
      <vt:lpstr>Classification</vt:lpstr>
      <vt:lpstr>Readings</vt:lpstr>
      <vt:lpstr>Common Forms of Machine Learning</vt:lpstr>
      <vt:lpstr>Classification Problems</vt:lpstr>
      <vt:lpstr>Iris Data Set</vt:lpstr>
      <vt:lpstr>Iris Data Set</vt:lpstr>
      <vt:lpstr>Iris Data Set</vt:lpstr>
      <vt:lpstr>Logistic Regression</vt:lpstr>
      <vt:lpstr>Logistic Regression</vt:lpstr>
      <vt:lpstr>Logistic Regression</vt:lpstr>
      <vt:lpstr>Sigmoid Function</vt:lpstr>
      <vt:lpstr>Likelihood Function</vt:lpstr>
      <vt:lpstr>Logistic Regression in Scikit Learn</vt:lpstr>
      <vt:lpstr>Fit LR Model</vt:lpstr>
      <vt:lpstr>Fitted Model</vt:lpstr>
      <vt:lpstr>Model Interpretation</vt:lpstr>
      <vt:lpstr>Model Interpretation -- Probabilities</vt:lpstr>
      <vt:lpstr>Model Evaluation</vt:lpstr>
      <vt:lpstr>Definitions</vt:lpstr>
      <vt:lpstr>Metrics for Evaluating Classification Models</vt:lpstr>
      <vt:lpstr>Recall and Precision</vt:lpstr>
      <vt:lpstr>Confusion Matrix</vt:lpstr>
      <vt:lpstr>Receiver-Operator Characteristics (ROC) Curve</vt:lpstr>
      <vt:lpstr>Scikit Learn</vt:lpstr>
      <vt:lpstr>Logistic Regression with Multiple Classes</vt:lpstr>
      <vt:lpstr>Evaluating Multi-Class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Nowling, RJ</dc:creator>
  <cp:lastModifiedBy>Nowling, RJ</cp:lastModifiedBy>
  <cp:revision>74</cp:revision>
  <dcterms:created xsi:type="dcterms:W3CDTF">2018-10-01T16:21:54Z</dcterms:created>
  <dcterms:modified xsi:type="dcterms:W3CDTF">2019-08-27T22:10:29Z</dcterms:modified>
</cp:coreProperties>
</file>