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256" r:id="rId2"/>
    <p:sldId id="643" r:id="rId3"/>
    <p:sldId id="621" r:id="rId4"/>
    <p:sldId id="642" r:id="rId5"/>
    <p:sldId id="570" r:id="rId6"/>
    <p:sldId id="638" r:id="rId7"/>
    <p:sldId id="655" r:id="rId8"/>
    <p:sldId id="656" r:id="rId9"/>
    <p:sldId id="603" r:id="rId10"/>
    <p:sldId id="616" r:id="rId11"/>
    <p:sldId id="604" r:id="rId12"/>
    <p:sldId id="650" r:id="rId13"/>
    <p:sldId id="651" r:id="rId14"/>
    <p:sldId id="648" r:id="rId15"/>
    <p:sldId id="649" r:id="rId16"/>
    <p:sldId id="652" r:id="rId17"/>
    <p:sldId id="617" r:id="rId18"/>
    <p:sldId id="644" r:id="rId19"/>
    <p:sldId id="645" r:id="rId20"/>
    <p:sldId id="608" r:id="rId21"/>
    <p:sldId id="646" r:id="rId22"/>
    <p:sldId id="620" r:id="rId23"/>
    <p:sldId id="647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Roboto Mono Medium" pitchFamily="49" charset="0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wling, RJ" initials="NR" lastIdx="1" clrIdx="0">
    <p:extLst>
      <p:ext uri="{19B8F6BF-5375-455C-9EA6-DF929625EA0E}">
        <p15:presenceInfo xmlns:p15="http://schemas.microsoft.com/office/powerpoint/2012/main" userId="S::nowling@msoe.edu::6685a180-0ea2-445f-bfda-dfa6af6c06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Cleaning,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CS3300 </a:t>
            </a:r>
            <a:r>
              <a:rPr lang="en-US" dirty="0"/>
              <a:t>Data Science</a:t>
            </a:r>
          </a:p>
          <a:p>
            <a:r>
              <a:rPr lang="en-US" dirty="0"/>
              <a:t>RJ Nowling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AB7C-C2BA-B449-AC33-653E7CD7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23D3-0D8D-1349-A737-CB4F69EC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can access the data in a file, we need to be able to read it</a:t>
            </a:r>
          </a:p>
          <a:p>
            <a:r>
              <a:rPr lang="en-US" dirty="0"/>
              <a:t>Generally, you can use:</a:t>
            </a:r>
          </a:p>
          <a:p>
            <a:pPr lvl="1"/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() – read a CSV or TSV file</a:t>
            </a:r>
          </a:p>
          <a:p>
            <a:pPr lvl="1"/>
            <a:r>
              <a:rPr lang="en-US" dirty="0"/>
              <a:t>df = </a:t>
            </a:r>
            <a:r>
              <a:rPr lang="en-US" dirty="0" err="1"/>
              <a:t>pd.read_json</a:t>
            </a:r>
            <a:r>
              <a:rPr lang="en-US" dirty="0"/>
              <a:t>() – read a JSON file</a:t>
            </a:r>
          </a:p>
          <a:p>
            <a:pPr lvl="1"/>
            <a:r>
              <a:rPr lang="en-US" dirty="0"/>
              <a:t>df = </a:t>
            </a:r>
            <a:r>
              <a:rPr lang="en-US" dirty="0" err="1"/>
              <a:t>pd.read_excel</a:t>
            </a:r>
            <a:r>
              <a:rPr lang="en-US" dirty="0"/>
              <a:t>() – read an Excel file</a:t>
            </a:r>
          </a:p>
          <a:p>
            <a:pPr lvl="1"/>
            <a:r>
              <a:rPr lang="en-US" dirty="0"/>
              <a:t>df = </a:t>
            </a:r>
            <a:r>
              <a:rPr lang="en-US" dirty="0" err="1"/>
              <a:t>pd.read_sql</a:t>
            </a:r>
            <a:r>
              <a:rPr lang="en-US" dirty="0"/>
              <a:t>() – read a result of a SQL query or table</a:t>
            </a:r>
          </a:p>
          <a:p>
            <a:r>
              <a:rPr lang="en-US" dirty="0"/>
              <a:t>This only works if the file formats are properly formatted or the data is available in common file formats</a:t>
            </a:r>
          </a:p>
        </p:txBody>
      </p:sp>
    </p:spTree>
    <p:extLst>
      <p:ext uri="{BB962C8B-B14F-4D97-AF65-F5344CB8AC3E}">
        <p14:creationId xmlns:p14="http://schemas.microsoft.com/office/powerpoint/2010/main" val="318793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008E-CFEB-AA48-984C-F96EDD4C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or Uncommon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78687-A1EF-7F46-BDC0-118872BD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may have bad formats for multiple reasons</a:t>
            </a:r>
          </a:p>
          <a:p>
            <a:pPr lvl="1"/>
            <a:r>
              <a:rPr lang="en-US" dirty="0"/>
              <a:t>Excel spreadsheet doesn't strictly organize data into a single table of columns and rows</a:t>
            </a:r>
          </a:p>
          <a:p>
            <a:pPr lvl="1"/>
            <a:r>
              <a:rPr lang="en-US" dirty="0"/>
              <a:t>Someone wrote a custom JSON writer and didn't escape newlines and quote (") marks in Strings properly</a:t>
            </a:r>
          </a:p>
          <a:p>
            <a:pPr lvl="1"/>
            <a:r>
              <a:rPr lang="en-US" dirty="0"/>
              <a:t>Data is from multiple sources and written in a mix of encodings (e.g., UTF-8) in the same file</a:t>
            </a:r>
          </a:p>
          <a:p>
            <a:r>
              <a:rPr lang="en-US" dirty="0"/>
              <a:t>Files may also be in uncommon file formats</a:t>
            </a:r>
          </a:p>
          <a:p>
            <a:pPr lvl="1"/>
            <a:r>
              <a:rPr lang="en-US" dirty="0"/>
              <a:t>e.g., domain-specific file formats like FASTA and VCF for genomic data</a:t>
            </a:r>
          </a:p>
        </p:txBody>
      </p:sp>
    </p:spTree>
    <p:extLst>
      <p:ext uri="{BB962C8B-B14F-4D97-AF65-F5344CB8AC3E}">
        <p14:creationId xmlns:p14="http://schemas.microsoft.com/office/powerpoint/2010/main" val="311609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A04C-A61D-824A-B247-0E72900B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(incorrectly)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15BE42-E7D7-744E-BEFE-0F9A342E2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0848"/>
            <a:ext cx="10515600" cy="600891"/>
          </a:xfrm>
        </p:spPr>
      </p:pic>
    </p:spTree>
    <p:extLst>
      <p:ext uri="{BB962C8B-B14F-4D97-AF65-F5344CB8AC3E}">
        <p14:creationId xmlns:p14="http://schemas.microsoft.com/office/powerpoint/2010/main" val="274607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C075-12C8-024E-8181-F1A73CA3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Incorrectly Read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4284B-F5DD-D24F-B69C-DF31A081C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60" y="1825625"/>
            <a:ext cx="4234680" cy="4351338"/>
          </a:xfrm>
        </p:spPr>
      </p:pic>
    </p:spTree>
    <p:extLst>
      <p:ext uri="{BB962C8B-B14F-4D97-AF65-F5344CB8AC3E}">
        <p14:creationId xmlns:p14="http://schemas.microsoft.com/office/powerpoint/2010/main" val="393200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3EDE-1112-7446-AAA0-7A337933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Text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6A1C7-D4B3-5441-A387-FACC52B96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1981"/>
            <a:ext cx="10515600" cy="2538625"/>
          </a:xfrm>
        </p:spPr>
      </p:pic>
    </p:spTree>
    <p:extLst>
      <p:ext uri="{BB962C8B-B14F-4D97-AF65-F5344CB8AC3E}">
        <p14:creationId xmlns:p14="http://schemas.microsoft.com/office/powerpoint/2010/main" val="32158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FE20-51CD-B744-8514-8B41560F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(correctly)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6B0551-6258-E74A-BB72-50D152040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2079"/>
            <a:ext cx="10515600" cy="1238430"/>
          </a:xfrm>
        </p:spPr>
      </p:pic>
    </p:spTree>
    <p:extLst>
      <p:ext uri="{BB962C8B-B14F-4D97-AF65-F5344CB8AC3E}">
        <p14:creationId xmlns:p14="http://schemas.microsoft.com/office/powerpoint/2010/main" val="145443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FDA3-FF69-0C4C-A60D-3B688A30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Correctly Read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FAC49-140B-CB44-BB62-B3A961CB6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062" y="1825625"/>
            <a:ext cx="4967876" cy="4351338"/>
          </a:xfrm>
        </p:spPr>
      </p:pic>
    </p:spTree>
    <p:extLst>
      <p:ext uri="{BB962C8B-B14F-4D97-AF65-F5344CB8AC3E}">
        <p14:creationId xmlns:p14="http://schemas.microsoft.com/office/powerpoint/2010/main" val="358949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25DE-6FD9-2845-867A-61E17501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073B-F9B0-4446-85CB-9A6C2326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you will need to write custom code to read a file format and create the </a:t>
            </a:r>
            <a:r>
              <a:rPr lang="en-US" dirty="0" err="1"/>
              <a:t>DataFrame</a:t>
            </a:r>
            <a:r>
              <a:rPr lang="en-US" dirty="0"/>
              <a:t> yourself</a:t>
            </a:r>
          </a:p>
          <a:p>
            <a:r>
              <a:rPr lang="en-US" dirty="0"/>
              <a:t>Store the data in lists (one per column)</a:t>
            </a:r>
          </a:p>
          <a:p>
            <a:r>
              <a:rPr lang="en-US" dirty="0"/>
              <a:t>And create a </a:t>
            </a:r>
            <a:r>
              <a:rPr lang="en-US" dirty="0" err="1"/>
              <a:t>DataFrame</a:t>
            </a:r>
            <a:r>
              <a:rPr lang="en-US" dirty="0"/>
              <a:t> yourself: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 Medium" pitchFamily="49" charset="0"/>
                <a:ea typeface="Roboto Mono Medium" pitchFamily="49" charset="0"/>
              </a:rPr>
              <a:t>df = </a:t>
            </a:r>
            <a:r>
              <a:rPr lang="en-US" dirty="0" err="1">
                <a:latin typeface="Roboto Mono Medium" pitchFamily="49" charset="0"/>
                <a:ea typeface="Roboto Mono Medium" pitchFamily="49" charset="0"/>
              </a:rPr>
              <a:t>pd.DataFrame</a:t>
            </a:r>
            <a:r>
              <a:rPr lang="en-US" dirty="0">
                <a:latin typeface="Roboto Mono Medium" pitchFamily="49" charset="0"/>
                <a:ea typeface="Roboto Mono Medium" pitchFamily="49" charset="0"/>
              </a:rPr>
              <a:t>({ "column1" : column1,</a:t>
            </a:r>
            <a:br>
              <a:rPr lang="en-US" dirty="0">
                <a:latin typeface="Roboto Mono Medium" pitchFamily="49" charset="0"/>
                <a:ea typeface="Roboto Mono Medium" pitchFamily="49" charset="0"/>
              </a:rPr>
            </a:br>
            <a:r>
              <a:rPr lang="en-US">
                <a:latin typeface="Roboto Mono Medium" pitchFamily="49" charset="0"/>
                <a:ea typeface="Roboto Mono Medium" pitchFamily="49" charset="0"/>
              </a:rPr>
              <a:t>                    "</a:t>
            </a:r>
            <a:r>
              <a:rPr lang="en-US" dirty="0">
                <a:latin typeface="Roboto Mono Medium" pitchFamily="49" charset="0"/>
                <a:ea typeface="Roboto Mono Medium" pitchFamily="49" charset="0"/>
              </a:rPr>
              <a:t>column2" : column2 })</a:t>
            </a:r>
          </a:p>
        </p:txBody>
      </p:sp>
    </p:spTree>
    <p:extLst>
      <p:ext uri="{BB962C8B-B14F-4D97-AF65-F5344CB8AC3E}">
        <p14:creationId xmlns:p14="http://schemas.microsoft.com/office/powerpoint/2010/main" val="98688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C9DD-A9F6-9341-895F-85C0E66D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DD93-3BA6-5C4E-9A94-21C17D37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can also create </a:t>
            </a:r>
            <a:r>
              <a:rPr lang="en-US" dirty="0" err="1"/>
              <a:t>DataFrames</a:t>
            </a:r>
            <a:r>
              <a:rPr lang="en-US" dirty="0"/>
              <a:t> from a list of tuples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Roboto Mono Medium" pitchFamily="49" charset="0"/>
                <a:ea typeface="Roboto Mono Medium" pitchFamily="49" charset="0"/>
              </a:rPr>
              <a:t>rows = []</a:t>
            </a:r>
          </a:p>
          <a:p>
            <a:pPr marL="0" indent="0">
              <a:buNone/>
            </a:pPr>
            <a:r>
              <a:rPr lang="en-US" dirty="0">
                <a:latin typeface="Roboto Mono Medium" pitchFamily="49" charset="0"/>
                <a:ea typeface="Roboto Mono Medium" pitchFamily="49" charset="0"/>
              </a:rPr>
              <a:t>for ln in </a:t>
            </a:r>
            <a:r>
              <a:rPr lang="en-US" dirty="0" err="1">
                <a:latin typeface="Roboto Mono Medium" pitchFamily="49" charset="0"/>
                <a:ea typeface="Roboto Mono Medium" pitchFamily="49" charset="0"/>
              </a:rPr>
              <a:t>fl</a:t>
            </a:r>
            <a:r>
              <a:rPr lang="en-US" dirty="0">
                <a:latin typeface="Roboto Mono Medium" pitchFamily="49" charset="0"/>
                <a:ea typeface="Roboto Mono Medium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Roboto Mono Medium" pitchFamily="49" charset="0"/>
                <a:ea typeface="Roboto Mono Medium" pitchFamily="49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Roboto Mono Medium" pitchFamily="49" charset="0"/>
                <a:ea typeface="Roboto Mono Medium" pitchFamily="49" charset="0"/>
              </a:rPr>
              <a:t>	</a:t>
            </a:r>
            <a:r>
              <a:rPr lang="en-US" dirty="0" err="1">
                <a:latin typeface="Roboto Mono Medium" pitchFamily="49" charset="0"/>
                <a:ea typeface="Roboto Mono Medium" pitchFamily="49" charset="0"/>
              </a:rPr>
              <a:t>rows.append</a:t>
            </a:r>
            <a:r>
              <a:rPr lang="en-US" dirty="0">
                <a:latin typeface="Roboto Mono Medium" pitchFamily="49" charset="0"/>
                <a:ea typeface="Roboto Mono Medium" pitchFamily="49" charset="0"/>
              </a:rPr>
              <a:t>((value1, value2, value3))</a:t>
            </a:r>
          </a:p>
          <a:p>
            <a:pPr marL="0" indent="0">
              <a:buNone/>
            </a:pPr>
            <a:r>
              <a:rPr lang="en-US" dirty="0">
                <a:latin typeface="Roboto Mono Medium" pitchFamily="49" charset="0"/>
                <a:ea typeface="Roboto Mono Medium" pitchFamily="49" charset="0"/>
              </a:rPr>
              <a:t>df = </a:t>
            </a:r>
            <a:r>
              <a:rPr lang="en-US" dirty="0" err="1">
                <a:latin typeface="Roboto Mono Medium" pitchFamily="49" charset="0"/>
                <a:ea typeface="Roboto Mono Medium" pitchFamily="49" charset="0"/>
              </a:rPr>
              <a:t>DataFrame.from_records</a:t>
            </a:r>
            <a:r>
              <a:rPr lang="en-US" dirty="0">
                <a:latin typeface="Roboto Mono Medium" pitchFamily="49" charset="0"/>
                <a:ea typeface="Roboto Mono Medium" pitchFamily="49" charset="0"/>
              </a:rPr>
              <a:t>(rows,</a:t>
            </a:r>
          </a:p>
          <a:p>
            <a:pPr marL="0" indent="0">
              <a:buNone/>
            </a:pPr>
            <a:r>
              <a:rPr lang="en-US" dirty="0">
                <a:latin typeface="Roboto Mono Medium" pitchFamily="49" charset="0"/>
                <a:ea typeface="Roboto Mono Medium" pitchFamily="49" charset="0"/>
              </a:rPr>
              <a:t>				columns=["col_1", "col_2",</a:t>
            </a:r>
          </a:p>
          <a:p>
            <a:pPr marL="0" indent="0">
              <a:buNone/>
            </a:pPr>
            <a:r>
              <a:rPr lang="en-US" dirty="0">
                <a:latin typeface="Roboto Mono Medium" pitchFamily="49" charset="0"/>
                <a:ea typeface="Roboto Mono Medium" pitchFamily="49" charset="0"/>
              </a:rPr>
              <a:t>						"col_3"])</a:t>
            </a:r>
          </a:p>
        </p:txBody>
      </p:sp>
    </p:spTree>
    <p:extLst>
      <p:ext uri="{BB962C8B-B14F-4D97-AF65-F5344CB8AC3E}">
        <p14:creationId xmlns:p14="http://schemas.microsoft.com/office/powerpoint/2010/main" val="79417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7EFC47-100A-4346-8969-8DBA3201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D6C39-88E5-3F4F-8A5F-022127982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2A56-F642-424A-9289-4583E16C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347D-D76E-4773-8817-10599527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of the scientific method</a:t>
            </a:r>
            <a:br>
              <a:rPr lang="en-US" dirty="0"/>
            </a:br>
            <a:r>
              <a:rPr lang="en-US" dirty="0"/>
              <a:t>to data</a:t>
            </a:r>
          </a:p>
          <a:p>
            <a:r>
              <a:rPr lang="en-US" dirty="0"/>
              <a:t>Data Science vs Machine Learning</a:t>
            </a:r>
          </a:p>
          <a:p>
            <a:pPr lvl="1"/>
            <a:r>
              <a:rPr lang="en-US" dirty="0"/>
              <a:t>Data Science: Understand the data and its</a:t>
            </a:r>
            <a:br>
              <a:rPr lang="en-US" dirty="0"/>
            </a:br>
            <a:r>
              <a:rPr lang="en-US" dirty="0"/>
              <a:t>Relationships better.  Uses machine learning</a:t>
            </a:r>
            <a:br>
              <a:rPr lang="en-US" dirty="0"/>
            </a:br>
            <a:r>
              <a:rPr lang="en-US" dirty="0"/>
              <a:t>to explore data and validate those relationships</a:t>
            </a:r>
          </a:p>
          <a:p>
            <a:pPr lvl="1"/>
            <a:r>
              <a:rPr lang="en-US" dirty="0"/>
              <a:t>Machine Learning: Goal is to build a predictive</a:t>
            </a:r>
            <a:br>
              <a:rPr lang="en-US" dirty="0"/>
            </a:br>
            <a:r>
              <a:rPr lang="en-US" dirty="0"/>
              <a:t>model.  Data Science is used to identify variables</a:t>
            </a:r>
            <a:br>
              <a:rPr lang="en-US" dirty="0"/>
            </a:br>
            <a:r>
              <a:rPr lang="en-US" dirty="0"/>
              <a:t>for the models and evaluate the models by</a:t>
            </a:r>
            <a:br>
              <a:rPr lang="en-US" dirty="0"/>
            </a:br>
            <a:r>
              <a:rPr lang="en-US" dirty="0"/>
              <a:t>creating an experimental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5E407-10E2-4A22-A90B-1CE00FCC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92" y="0"/>
            <a:ext cx="4068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2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F929-B4F9-154E-82CF-7CD5135D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Your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9CFD-AFFA-AB47-A543-1BFDE6E7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first few records (head() on the table)</a:t>
            </a:r>
          </a:p>
          <a:p>
            <a:r>
              <a:rPr lang="en-US" dirty="0"/>
              <a:t>Use Pandas' info() method to get column info (e.g., name, type, nulls)</a:t>
            </a:r>
          </a:p>
          <a:p>
            <a:r>
              <a:rPr lang="en-US" dirty="0"/>
              <a:t>Use Pandas' describe() method to get descriptive / summary statistics:</a:t>
            </a:r>
          </a:p>
          <a:p>
            <a:pPr lvl="1"/>
            <a:r>
              <a:rPr lang="en-US" dirty="0"/>
              <a:t>Average / mean</a:t>
            </a:r>
          </a:p>
          <a:p>
            <a:pPr lvl="1"/>
            <a:r>
              <a:rPr lang="en-US" dirty="0"/>
              <a:t>Standard deviation</a:t>
            </a:r>
          </a:p>
          <a:p>
            <a:pPr lvl="1"/>
            <a:r>
              <a:rPr lang="en-US" dirty="0"/>
              <a:t>Min, Max</a:t>
            </a:r>
          </a:p>
          <a:p>
            <a:pPr lvl="1"/>
            <a:r>
              <a:rPr lang="en-US" dirty="0"/>
              <a:t>Count, unique, mode for categorical types</a:t>
            </a:r>
          </a:p>
        </p:txBody>
      </p:sp>
    </p:spTree>
    <p:extLst>
      <p:ext uri="{BB962C8B-B14F-4D97-AF65-F5344CB8AC3E}">
        <p14:creationId xmlns:p14="http://schemas.microsoft.com/office/powerpoint/2010/main" val="412024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FF19-766B-1A4D-BC8A-2EBCFAFE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D6E7EA-C95D-474F-B14A-65CA92BC0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8815" y="2061811"/>
            <a:ext cx="4894369" cy="4286953"/>
          </a:xfrm>
        </p:spPr>
      </p:pic>
    </p:spTree>
    <p:extLst>
      <p:ext uri="{BB962C8B-B14F-4D97-AF65-F5344CB8AC3E}">
        <p14:creationId xmlns:p14="http://schemas.microsoft.com/office/powerpoint/2010/main" val="14958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3457-C46A-AF43-9B50-AB968E28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C7547-4385-C842-A889-01C17EF8E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099" y="1690688"/>
            <a:ext cx="7543800" cy="5029200"/>
          </a:xfrm>
        </p:spPr>
      </p:pic>
    </p:spTree>
    <p:extLst>
      <p:ext uri="{BB962C8B-B14F-4D97-AF65-F5344CB8AC3E}">
        <p14:creationId xmlns:p14="http://schemas.microsoft.com/office/powerpoint/2010/main" val="4024497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DF2B-29E7-1442-A857-BF8E24F1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F6005-32CF-7E4D-A035-E6F22C9DD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3370" y="1767085"/>
            <a:ext cx="8445260" cy="4876406"/>
          </a:xfrm>
        </p:spPr>
      </p:pic>
    </p:spTree>
    <p:extLst>
      <p:ext uri="{BB962C8B-B14F-4D97-AF65-F5344CB8AC3E}">
        <p14:creationId xmlns:p14="http://schemas.microsoft.com/office/powerpoint/2010/main" val="415998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C62E-0434-BD4A-A2D9-71942CF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2EA1-1999-4444-A231-E367670D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Parse the file format to read in the data.  At the end of this stage, for each record, you should be able to separate the values belonging to each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data to consistent representations (e.g., spelling of state names, format of dates)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the right types (e.g., floats, datetimes, categorical)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the right units (e.g., everything in inches)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outlier records</a:t>
            </a:r>
          </a:p>
        </p:txBody>
      </p:sp>
    </p:spTree>
    <p:extLst>
      <p:ext uri="{BB962C8B-B14F-4D97-AF65-F5344CB8AC3E}">
        <p14:creationId xmlns:p14="http://schemas.microsoft.com/office/powerpoint/2010/main" val="409609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6278-635F-6346-9193-C906A1B8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82DE0-469B-AA47-B908-31E6CBF64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1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4A54-61F0-BB4E-B576-96EFD7CA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Properly 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CF16-B182-FA49-B26B-89DB3EEE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we acquire the data, we need to clean it</a:t>
            </a:r>
          </a:p>
          <a:p>
            <a:r>
              <a:rPr lang="en-US" dirty="0"/>
              <a:t>A clean data set is organized into a table such that:</a:t>
            </a:r>
          </a:p>
          <a:p>
            <a:pPr lvl="1"/>
            <a:r>
              <a:rPr lang="en-US" dirty="0"/>
              <a:t>Each sample is one row</a:t>
            </a:r>
          </a:p>
          <a:p>
            <a:pPr lvl="1"/>
            <a:r>
              <a:rPr lang="en-US" dirty="0"/>
              <a:t>Each variable is one column</a:t>
            </a:r>
          </a:p>
          <a:p>
            <a:pPr lvl="1"/>
            <a:r>
              <a:rPr lang="en-US" dirty="0"/>
              <a:t>All values are represented by their proper type (e.g., datetime, float, categorical)</a:t>
            </a:r>
          </a:p>
          <a:p>
            <a:pPr lvl="1"/>
            <a:r>
              <a:rPr lang="en-US" dirty="0"/>
              <a:t>All values in each column have the same types (e.g., int, float)</a:t>
            </a:r>
          </a:p>
          <a:p>
            <a:pPr lvl="1"/>
            <a:r>
              <a:rPr lang="en-US" dirty="0"/>
              <a:t>All values in each column have the same units (e.g., inches)</a:t>
            </a:r>
          </a:p>
        </p:txBody>
      </p:sp>
    </p:spTree>
    <p:extLst>
      <p:ext uri="{BB962C8B-B14F-4D97-AF65-F5344CB8AC3E}">
        <p14:creationId xmlns:p14="http://schemas.microsoft.com/office/powerpoint/2010/main" val="155513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16D5-18E9-0142-8939-FE8DC0A4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as a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34B2B-F8B2-644D-B3B9-123212CF3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062" y="1825625"/>
            <a:ext cx="4967876" cy="4351338"/>
          </a:xfrm>
        </p:spPr>
      </p:pic>
    </p:spTree>
    <p:extLst>
      <p:ext uri="{BB962C8B-B14F-4D97-AF65-F5344CB8AC3E}">
        <p14:creationId xmlns:p14="http://schemas.microsoft.com/office/powerpoint/2010/main" val="76856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16D5-18E9-0142-8939-FE8DC0A4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are in Rows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34B2B-F8B2-644D-B3B9-123212CF3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062" y="1825625"/>
            <a:ext cx="4967876" cy="4351338"/>
          </a:xfr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9648AB24-851F-4E46-84F8-94327B8AC488}"/>
              </a:ext>
            </a:extLst>
          </p:cNvPr>
          <p:cNvSpPr/>
          <p:nvPr/>
        </p:nvSpPr>
        <p:spPr>
          <a:xfrm>
            <a:off x="1736457" y="2763077"/>
            <a:ext cx="1719470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E4C8F41-9D52-C949-AF82-9D02ECCF77D4}"/>
              </a:ext>
            </a:extLst>
          </p:cNvPr>
          <p:cNvSpPr/>
          <p:nvPr/>
        </p:nvSpPr>
        <p:spPr>
          <a:xfrm>
            <a:off x="1736457" y="3756992"/>
            <a:ext cx="1719470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F04E478-6D45-DD4F-B70D-B7B9AD2EC7F4}"/>
              </a:ext>
            </a:extLst>
          </p:cNvPr>
          <p:cNvSpPr/>
          <p:nvPr/>
        </p:nvSpPr>
        <p:spPr>
          <a:xfrm>
            <a:off x="1736457" y="4750907"/>
            <a:ext cx="1719470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992D1B1-8967-144B-ACF7-D88522E11BD8}"/>
              </a:ext>
            </a:extLst>
          </p:cNvPr>
          <p:cNvSpPr/>
          <p:nvPr/>
        </p:nvSpPr>
        <p:spPr>
          <a:xfrm>
            <a:off x="1736457" y="5744822"/>
            <a:ext cx="1719470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16D5-18E9-0142-8939-FE8DC0A4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are in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34B2B-F8B2-644D-B3B9-123212CF3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062" y="1825625"/>
            <a:ext cx="4967876" cy="4351338"/>
          </a:xfr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AD32E0CC-C863-1D44-9B20-566383C82F27}"/>
              </a:ext>
            </a:extLst>
          </p:cNvPr>
          <p:cNvSpPr/>
          <p:nvPr/>
        </p:nvSpPr>
        <p:spPr>
          <a:xfrm rot="1269159">
            <a:off x="2491831" y="2119620"/>
            <a:ext cx="169254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715B036-52D1-BF40-8669-923A3FB25364}"/>
              </a:ext>
            </a:extLst>
          </p:cNvPr>
          <p:cNvSpPr/>
          <p:nvPr/>
        </p:nvSpPr>
        <p:spPr>
          <a:xfrm rot="6962604">
            <a:off x="6977693" y="1437133"/>
            <a:ext cx="169254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CD64960-9FB7-F543-B2E1-47575ECCD261}"/>
              </a:ext>
            </a:extLst>
          </p:cNvPr>
          <p:cNvSpPr/>
          <p:nvPr/>
        </p:nvSpPr>
        <p:spPr>
          <a:xfrm rot="5400000">
            <a:off x="5808188" y="1425389"/>
            <a:ext cx="169254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C497-BB75-0345-8905-5E3074C2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D6B4-2146-DD4F-B73A-8F2B10BFC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30662</TotalTime>
  <Words>696</Words>
  <Application>Microsoft Macintosh PowerPoint</Application>
  <PresentationFormat>Widescreen</PresentationFormat>
  <Paragraphs>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Arial</vt:lpstr>
      <vt:lpstr>Roboto Mono Medium</vt:lpstr>
      <vt:lpstr>Calibri Light</vt:lpstr>
      <vt:lpstr>Office Theme</vt:lpstr>
      <vt:lpstr>Data Cleaning, Part I</vt:lpstr>
      <vt:lpstr>Data Science Process</vt:lpstr>
      <vt:lpstr>Data Cleaning Steps</vt:lpstr>
      <vt:lpstr>Structuring Data</vt:lpstr>
      <vt:lpstr>Properly Structured Data</vt:lpstr>
      <vt:lpstr>Representing Data as a Table</vt:lpstr>
      <vt:lpstr>Observations are in Rows</vt:lpstr>
      <vt:lpstr>Variables are in Columns</vt:lpstr>
      <vt:lpstr>Loading Data</vt:lpstr>
      <vt:lpstr>Loading Data with Pandas</vt:lpstr>
      <vt:lpstr>Bad or Uncommon File Formats</vt:lpstr>
      <vt:lpstr>Loading Data (incorrectly)</vt:lpstr>
      <vt:lpstr>Incorrectly Read Data</vt:lpstr>
      <vt:lpstr>Raw Text File</vt:lpstr>
      <vt:lpstr>Loading Data (correctly)</vt:lpstr>
      <vt:lpstr>Correctly Read Data</vt:lpstr>
      <vt:lpstr>Custom Parsers</vt:lpstr>
      <vt:lpstr>Custom Parsers</vt:lpstr>
      <vt:lpstr>Basic Data Exploration</vt:lpstr>
      <vt:lpstr>Look at Your Data!</vt:lpstr>
      <vt:lpstr>Head</vt:lpstr>
      <vt:lpstr>Info</vt:lpstr>
      <vt:lpstr>Describe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Nowling, RJ</cp:lastModifiedBy>
  <cp:revision>184</cp:revision>
  <dcterms:created xsi:type="dcterms:W3CDTF">2018-08-24T15:44:19Z</dcterms:created>
  <dcterms:modified xsi:type="dcterms:W3CDTF">2020-12-02T16:13:59Z</dcterms:modified>
</cp:coreProperties>
</file>