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sldIdLst>
    <p:sldId id="256" r:id="rId2"/>
    <p:sldId id="643" r:id="rId3"/>
    <p:sldId id="621" r:id="rId4"/>
    <p:sldId id="653" r:id="rId5"/>
    <p:sldId id="618" r:id="rId6"/>
    <p:sldId id="619" r:id="rId7"/>
    <p:sldId id="625" r:id="rId8"/>
    <p:sldId id="626" r:id="rId9"/>
    <p:sldId id="627" r:id="rId10"/>
    <p:sldId id="562" r:id="rId11"/>
    <p:sldId id="628" r:id="rId12"/>
    <p:sldId id="622" r:id="rId13"/>
    <p:sldId id="629" r:id="rId14"/>
    <p:sldId id="630" r:id="rId15"/>
    <p:sldId id="654" r:id="rId16"/>
    <p:sldId id="571" r:id="rId17"/>
    <p:sldId id="631" r:id="rId18"/>
    <p:sldId id="578" r:id="rId19"/>
    <p:sldId id="632" r:id="rId20"/>
    <p:sldId id="633" r:id="rId21"/>
    <p:sldId id="634" r:id="rId22"/>
    <p:sldId id="635" r:id="rId23"/>
    <p:sldId id="636" r:id="rId24"/>
    <p:sldId id="637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Roboto Mono" pitchFamily="49" charset="0"/>
      <p:regular r:id="rId33"/>
      <p:bold r:id="rId34"/>
      <p: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wling, RJ" initials="NR" lastIdx="1" clrIdx="0">
    <p:extLst>
      <p:ext uri="{19B8F6BF-5375-455C-9EA6-DF929625EA0E}">
        <p15:presenceInfo xmlns:p15="http://schemas.microsoft.com/office/powerpoint/2012/main" userId="S::nowling@msoe.edu::6685a180-0ea2-445f-bfda-dfa6af6c06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Cleaning, Part 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CS3300 </a:t>
            </a:r>
            <a:r>
              <a:rPr lang="en-US" dirty="0"/>
              <a:t>Data Science</a:t>
            </a:r>
          </a:p>
          <a:p>
            <a:r>
              <a:rPr lang="en-US" dirty="0"/>
              <a:t>RJ Nowling</a:t>
            </a:r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F58E-5698-324A-BA5F-113EBAF1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1CCAE-FAF3-7E4A-B5AF-F1C115BBA0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(String)</a:t>
            </a:r>
          </a:p>
          <a:p>
            <a:r>
              <a:rPr lang="en-US" dirty="0"/>
              <a:t>Numerical</a:t>
            </a:r>
          </a:p>
          <a:p>
            <a:pPr lvl="1"/>
            <a:r>
              <a:rPr lang="en-US" dirty="0"/>
              <a:t>Integer (int32, int64)</a:t>
            </a:r>
          </a:p>
          <a:p>
            <a:pPr lvl="1"/>
            <a:r>
              <a:rPr lang="en-US" dirty="0"/>
              <a:t>Float (float32, float64)</a:t>
            </a:r>
          </a:p>
          <a:p>
            <a:r>
              <a:rPr lang="en-US" dirty="0"/>
              <a:t>Boolean (bool)</a:t>
            </a:r>
          </a:p>
          <a:p>
            <a:r>
              <a:rPr lang="en-US" dirty="0"/>
              <a:t>Categorical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E1D3E-82A8-734B-A4B1-314A4F51C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Date / Times</a:t>
            </a:r>
          </a:p>
          <a:p>
            <a:pPr lvl="1"/>
            <a:r>
              <a:rPr lang="en-US" dirty="0"/>
              <a:t>timedelta64[ns]</a:t>
            </a:r>
          </a:p>
          <a:p>
            <a:pPr lvl="1"/>
            <a:r>
              <a:rPr lang="en-US" dirty="0"/>
              <a:t>datetime64[ns]</a:t>
            </a:r>
          </a:p>
          <a:p>
            <a:pPr lvl="1"/>
            <a:r>
              <a:rPr lang="en-US" dirty="0"/>
              <a:t>Timestamp</a:t>
            </a:r>
          </a:p>
        </p:txBody>
      </p:sp>
    </p:spTree>
    <p:extLst>
      <p:ext uri="{BB962C8B-B14F-4D97-AF65-F5344CB8AC3E}">
        <p14:creationId xmlns:p14="http://schemas.microsoft.com/office/powerpoint/2010/main" val="261804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615A-EE27-E549-BF8D-900FB8B0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DE79-508E-CA4E-9EF0-61A4387F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tries to infer the data types when using </a:t>
            </a:r>
            <a:r>
              <a:rPr lang="en-US" dirty="0" err="1"/>
              <a:t>load_csv</a:t>
            </a:r>
            <a:r>
              <a:rPr lang="en-US" dirty="0"/>
              <a:t>() or similar</a:t>
            </a:r>
          </a:p>
          <a:p>
            <a:r>
              <a:rPr lang="en-US" dirty="0"/>
              <a:t>Is it is likely that Pandas will guess incorrectly at times</a:t>
            </a:r>
          </a:p>
          <a:p>
            <a:r>
              <a:rPr lang="en-US" dirty="0"/>
              <a:t>You can change types using </a:t>
            </a:r>
            <a:r>
              <a:rPr lang="en-US" dirty="0" err="1"/>
              <a:t>astype</a:t>
            </a:r>
            <a:r>
              <a:rPr lang="en-US" dirty="0"/>
              <a:t>():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at_bats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 = df["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at_bats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"].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astype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(np.float32)</a:t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>
                <a:latin typeface="Roboto Mono" pitchFamily="2" charset="0"/>
                <a:ea typeface="Roboto Mono" pitchFamily="2" charset="0"/>
              </a:rPr>
              <a:t>df["state"] = df["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state_names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"].</a:t>
            </a:r>
            <a:r>
              <a:rPr lang="en-US" sz="2400" dirty="0" err="1">
                <a:latin typeface="Roboto Mono" pitchFamily="2" charset="0"/>
                <a:ea typeface="Roboto Mono" pitchFamily="2" charset="0"/>
              </a:rPr>
              <a:t>astype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>("category")</a:t>
            </a:r>
          </a:p>
        </p:txBody>
      </p:sp>
    </p:spTree>
    <p:extLst>
      <p:ext uri="{BB962C8B-B14F-4D97-AF65-F5344CB8AC3E}">
        <p14:creationId xmlns:p14="http://schemas.microsoft.com/office/powerpoint/2010/main" val="19163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8BA5-D2C0-2444-8903-BEE1B622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It Be Categorical?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AFFF-CD1F-3546-B636-6C45FA3C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data sets encoded categorical data as integers</a:t>
            </a:r>
          </a:p>
          <a:p>
            <a:pPr lvl="1"/>
            <a:r>
              <a:rPr lang="en-US" dirty="0"/>
              <a:t>1 – Red</a:t>
            </a:r>
          </a:p>
          <a:p>
            <a:pPr lvl="1"/>
            <a:r>
              <a:rPr lang="en-US" dirty="0"/>
              <a:t>2 – Green</a:t>
            </a:r>
          </a:p>
          <a:p>
            <a:pPr lvl="1"/>
            <a:r>
              <a:rPr lang="en-US" dirty="0"/>
              <a:t>3 – Blue</a:t>
            </a:r>
          </a:p>
          <a:p>
            <a:r>
              <a:rPr lang="en-US" dirty="0"/>
              <a:t>This data is mis-encoded.  Integers imply an ordering.  Categories do not have orderings.</a:t>
            </a:r>
          </a:p>
          <a:p>
            <a:r>
              <a:rPr lang="en-US" dirty="0"/>
              <a:t>Similarly, Strings are not usable for plots, statistical tests, or machine learning.</a:t>
            </a:r>
          </a:p>
          <a:p>
            <a:r>
              <a:rPr lang="en-US" dirty="0"/>
              <a:t>If the values of a String field contains many duplicated values (e.g., state names), it should probably be categorical.</a:t>
            </a:r>
          </a:p>
        </p:txBody>
      </p:sp>
    </p:spTree>
    <p:extLst>
      <p:ext uri="{BB962C8B-B14F-4D97-AF65-F5344CB8AC3E}">
        <p14:creationId xmlns:p14="http://schemas.microsoft.com/office/powerpoint/2010/main" val="298873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E918-DBE9-F146-B808-F646258B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0D00-A5EC-0D42-A654-7BE627DEF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String data is complex (e.g., street addresses, email bodies, or comments), it cannot be used directly</a:t>
            </a:r>
          </a:p>
          <a:p>
            <a:r>
              <a:rPr lang="en-US" dirty="0"/>
              <a:t>Variables can be extracted from text</a:t>
            </a:r>
          </a:p>
          <a:p>
            <a:r>
              <a:rPr lang="en-US" dirty="0"/>
              <a:t>For example, given addresses like "1234 Madison St.", we can extract:</a:t>
            </a:r>
          </a:p>
          <a:p>
            <a:pPr lvl="1"/>
            <a:r>
              <a:rPr lang="en-US" dirty="0"/>
              <a:t>Home numbers</a:t>
            </a:r>
          </a:p>
          <a:p>
            <a:pPr lvl="1"/>
            <a:r>
              <a:rPr lang="en-US" dirty="0"/>
              <a:t>Street names</a:t>
            </a:r>
          </a:p>
          <a:p>
            <a:pPr lvl="1"/>
            <a:r>
              <a:rPr lang="en-US" dirty="0"/>
              <a:t>Street types (street, court, way, etc.)</a:t>
            </a:r>
          </a:p>
        </p:txBody>
      </p:sp>
    </p:spTree>
    <p:extLst>
      <p:ext uri="{BB962C8B-B14F-4D97-AF65-F5344CB8AC3E}">
        <p14:creationId xmlns:p14="http://schemas.microsoft.com/office/powerpoint/2010/main" val="85071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5567-ADD8-BB4C-AF07-97270C58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1205-1820-F449-AFF3-68E87C4C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values in a single field should be in the same unit (e.g., inches, dollars)</a:t>
            </a:r>
          </a:p>
          <a:p>
            <a:r>
              <a:rPr lang="en-US" dirty="0"/>
              <a:t>Date times and currencies are usually the most common problems:</a:t>
            </a:r>
          </a:p>
          <a:p>
            <a:pPr lvl="1"/>
            <a:r>
              <a:rPr lang="en-US" dirty="0"/>
              <a:t>Times may be in different time zones.  Time zones are very complicated (based on geography, time of year)</a:t>
            </a:r>
          </a:p>
          <a:p>
            <a:pPr lvl="1"/>
            <a:r>
              <a:rPr lang="en-US" dirty="0"/>
              <a:t>International data will use different currencies.  Currency exchange rates vary in time.</a:t>
            </a:r>
          </a:p>
        </p:txBody>
      </p:sp>
    </p:spTree>
    <p:extLst>
      <p:ext uri="{BB962C8B-B14F-4D97-AF65-F5344CB8AC3E}">
        <p14:creationId xmlns:p14="http://schemas.microsoft.com/office/powerpoint/2010/main" val="401580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8FE1-E6DA-C447-A762-C0E29E6A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or Missing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D1CD2-9EFF-3644-8473-4883D3652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4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AE3E-20BD-EC47-8D3C-A8F1D8E0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vs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2461-64C2-C846-801B-1BE9674E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can contain bad values:</a:t>
            </a:r>
          </a:p>
          <a:p>
            <a:pPr lvl="1"/>
            <a:r>
              <a:rPr lang="en-US" dirty="0"/>
              <a:t>Dates outside of expected ranges (e.g., in the future)</a:t>
            </a:r>
          </a:p>
          <a:p>
            <a:pPr lvl="1"/>
            <a:r>
              <a:rPr lang="en-US" dirty="0" err="1"/>
              <a:t>NaNs</a:t>
            </a:r>
            <a:endParaRPr lang="en-US" dirty="0"/>
          </a:p>
          <a:p>
            <a:pPr lvl="1"/>
            <a:r>
              <a:rPr lang="en-US" dirty="0"/>
              <a:t>Missing values</a:t>
            </a:r>
          </a:p>
          <a:p>
            <a:r>
              <a:rPr lang="en-US" dirty="0"/>
              <a:t>We can classify causes into two categories: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r>
              <a:rPr lang="en-US" dirty="0"/>
              <a:t>Artifacts</a:t>
            </a:r>
          </a:p>
        </p:txBody>
      </p:sp>
    </p:spTree>
    <p:extLst>
      <p:ext uri="{BB962C8B-B14F-4D97-AF65-F5344CB8AC3E}">
        <p14:creationId xmlns:p14="http://schemas.microsoft.com/office/powerpoint/2010/main" val="266535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0ACF-4D74-0346-9B81-5FC40466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vs Artifacts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EB1C5-DE5C-E945-B18B-86204FB46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0A2B6-70CF-6945-A273-23409F92F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Information fundamentally lost in acquisition</a:t>
            </a:r>
          </a:p>
          <a:p>
            <a:r>
              <a:rPr lang="en-US" dirty="0"/>
              <a:t>E.g., Missing logs because a server crashed</a:t>
            </a:r>
          </a:p>
          <a:p>
            <a:r>
              <a:rPr lang="en-US" dirty="0"/>
              <a:t>Information cannot be recovered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83270-9F6E-F842-B0E3-7DFEFB53D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089C3-BCF6-0A4F-8061-0BE5AFB62B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Systematic problems arising from processing</a:t>
            </a:r>
          </a:p>
          <a:p>
            <a:r>
              <a:rPr lang="en-US" dirty="0"/>
              <a:t>e.g., bad date formats</a:t>
            </a:r>
          </a:p>
          <a:p>
            <a:r>
              <a:rPr lang="en-US" dirty="0"/>
              <a:t>Cannot be corrected so long as the original data is still available</a:t>
            </a:r>
          </a:p>
        </p:txBody>
      </p:sp>
    </p:spTree>
    <p:extLst>
      <p:ext uri="{BB962C8B-B14F-4D97-AF65-F5344CB8AC3E}">
        <p14:creationId xmlns:p14="http://schemas.microsoft.com/office/powerpoint/2010/main" val="1587061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6AD3-BEEC-994E-833F-B4E7638F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A1B2-9C9E-AA47-9C79-33940DFF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may contain missing values</a:t>
            </a:r>
          </a:p>
          <a:p>
            <a:r>
              <a:rPr lang="en-US" dirty="0"/>
              <a:t>Statistical and machine learning methods do not work with nulls</a:t>
            </a:r>
          </a:p>
          <a:p>
            <a:r>
              <a:rPr lang="en-US" dirty="0"/>
              <a:t>We can check for missing values (represented as nulls):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5F63D-E5CF-6D46-AC6C-46157173F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429000"/>
            <a:ext cx="51435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36E0-142E-D847-87B5-7B43CA48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Values: Meaningful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C565-2381-F841-AD55-E413AD43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have multiple causes</a:t>
            </a:r>
          </a:p>
          <a:p>
            <a:r>
              <a:rPr lang="en-US" dirty="0"/>
              <a:t>Missing value has a structural meaning:</a:t>
            </a:r>
          </a:p>
          <a:p>
            <a:pPr lvl="1"/>
            <a:r>
              <a:rPr lang="en-US" dirty="0"/>
              <a:t>"Prior activity" field in glucose notebook.  Missing value means no prior activity was performed.</a:t>
            </a:r>
          </a:p>
          <a:p>
            <a:pPr lvl="1"/>
            <a:r>
              <a:rPr lang="en-US" dirty="0"/>
              <a:t>Survey questions.  A survey may have a question that should only be answered if a previous question was answered.</a:t>
            </a:r>
          </a:p>
          <a:p>
            <a:pPr lvl="1"/>
            <a:r>
              <a:rPr lang="en-US" dirty="0"/>
              <a:t>These missing values should be instead represented by a placeholder categorical value ("no activity", "not applicable")</a:t>
            </a:r>
          </a:p>
        </p:txBody>
      </p:sp>
    </p:spTree>
    <p:extLst>
      <p:ext uri="{BB962C8B-B14F-4D97-AF65-F5344CB8AC3E}">
        <p14:creationId xmlns:p14="http://schemas.microsoft.com/office/powerpoint/2010/main" val="296077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2A56-F642-424A-9289-4583E16C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347D-D76E-4773-8817-10599527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of the scientific method</a:t>
            </a:r>
            <a:br>
              <a:rPr lang="en-US" dirty="0"/>
            </a:br>
            <a:r>
              <a:rPr lang="en-US" dirty="0"/>
              <a:t>to data</a:t>
            </a:r>
          </a:p>
          <a:p>
            <a:r>
              <a:rPr lang="en-US" dirty="0"/>
              <a:t>Data Science vs Machine Learning</a:t>
            </a:r>
          </a:p>
          <a:p>
            <a:pPr lvl="1"/>
            <a:r>
              <a:rPr lang="en-US" dirty="0"/>
              <a:t>Data Science: Understand the data and its</a:t>
            </a:r>
            <a:br>
              <a:rPr lang="en-US" dirty="0"/>
            </a:br>
            <a:r>
              <a:rPr lang="en-US" dirty="0"/>
              <a:t>Relationships better.  Uses machine learning</a:t>
            </a:r>
            <a:br>
              <a:rPr lang="en-US" dirty="0"/>
            </a:br>
            <a:r>
              <a:rPr lang="en-US" dirty="0"/>
              <a:t>to explore data and validate those relationships</a:t>
            </a:r>
          </a:p>
          <a:p>
            <a:pPr lvl="1"/>
            <a:r>
              <a:rPr lang="en-US" dirty="0"/>
              <a:t>Machine Learning: Goal is to build a predictive</a:t>
            </a:r>
            <a:br>
              <a:rPr lang="en-US" dirty="0"/>
            </a:br>
            <a:r>
              <a:rPr lang="en-US" dirty="0"/>
              <a:t>model.  Data Science is used to identify variables</a:t>
            </a:r>
            <a:br>
              <a:rPr lang="en-US" dirty="0"/>
            </a:br>
            <a:r>
              <a:rPr lang="en-US" dirty="0"/>
              <a:t>for the models and evaluate the models by</a:t>
            </a:r>
            <a:br>
              <a:rPr lang="en-US" dirty="0"/>
            </a:br>
            <a:r>
              <a:rPr lang="en-US" dirty="0"/>
              <a:t>creating an experimental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5E407-10E2-4A22-A90B-1CE00FCC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92" y="0"/>
            <a:ext cx="4068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2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4914-F5A3-F848-904D-221BC726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Values: Data Cleaning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F50D-6A11-F744-ADA3-BE3D26767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 may be present because of badly-formatted data</a:t>
            </a:r>
          </a:p>
          <a:p>
            <a:r>
              <a:rPr lang="en-US" dirty="0"/>
              <a:t>Data cleaning processes are often "guess and check"</a:t>
            </a:r>
          </a:p>
          <a:p>
            <a:pPr lvl="1"/>
            <a:r>
              <a:rPr lang="en-US" dirty="0"/>
              <a:t>Fail on edge cases and needs to be updated</a:t>
            </a:r>
          </a:p>
          <a:p>
            <a:pPr lvl="1"/>
            <a:r>
              <a:rPr lang="en-US" dirty="0"/>
              <a:t>To keep the data cleaning process from crashing, bad values are skipped and replaced with nulls</a:t>
            </a:r>
          </a:p>
          <a:p>
            <a:pPr lvl="1"/>
            <a:r>
              <a:rPr lang="en-US" dirty="0"/>
              <a:t>Need to fix the data cleaning process and re-process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12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D72B-9893-E646-89AB-A47D6521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Values: Just Missing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7BF5-F0E4-9448-9DE6-AD6671A8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third case, missing values are just missing</a:t>
            </a:r>
          </a:p>
          <a:p>
            <a:pPr lvl="1"/>
            <a:r>
              <a:rPr lang="en-US" dirty="0"/>
              <a:t>e.g., server crashed and logs are lost for a period of time</a:t>
            </a:r>
          </a:p>
          <a:p>
            <a:r>
              <a:rPr lang="en-US" dirty="0"/>
              <a:t>Remove records with missing values across many fields</a:t>
            </a:r>
          </a:p>
          <a:p>
            <a:r>
              <a:rPr lang="en-US" dirty="0"/>
              <a:t>Impute the values</a:t>
            </a:r>
          </a:p>
          <a:p>
            <a:pPr lvl="1"/>
            <a:r>
              <a:rPr lang="en-US" dirty="0"/>
              <a:t>Replace the missing values with an estimated value</a:t>
            </a:r>
          </a:p>
          <a:p>
            <a:pPr lvl="1"/>
            <a:r>
              <a:rPr lang="en-US" dirty="0"/>
              <a:t>Need to think carefully about which imputation strategies make sense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37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3B03-7F47-8546-995E-B4B13862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Imputation: Mean or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3694-2088-CA4C-8D1D-0DB2ECFD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imputation strategy</a:t>
            </a:r>
          </a:p>
          <a:p>
            <a:pPr lvl="1"/>
            <a:r>
              <a:rPr lang="en-US" dirty="0"/>
              <a:t>Calculate the mean, median, or mode of known values</a:t>
            </a:r>
          </a:p>
          <a:p>
            <a:pPr lvl="1"/>
            <a:r>
              <a:rPr lang="en-US" dirty="0"/>
              <a:t>Replace missing values with calculated value</a:t>
            </a:r>
          </a:p>
          <a:p>
            <a:r>
              <a:rPr lang="en-US" dirty="0"/>
              <a:t>Tends to be safe in that imputed values will not bias ML models</a:t>
            </a:r>
          </a:p>
          <a:p>
            <a:r>
              <a:rPr lang="en-US" dirty="0"/>
              <a:t>Most common practice</a:t>
            </a:r>
          </a:p>
          <a:p>
            <a:r>
              <a:rPr lang="en-US" dirty="0"/>
              <a:t>May not be appropriate:</a:t>
            </a:r>
          </a:p>
          <a:p>
            <a:pPr lvl="1"/>
            <a:r>
              <a:rPr lang="en-US" dirty="0"/>
              <a:t>e.g., using an average birth year for for historical figures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91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3B03-7F47-8546-995E-B4B13862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Imputation: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3694-2088-CA4C-8D1D-0DB2ECFD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complex strategy</a:t>
            </a:r>
          </a:p>
          <a:p>
            <a:pPr lvl="1"/>
            <a:r>
              <a:rPr lang="en-US" dirty="0"/>
              <a:t>Find similar records using other fields with known values</a:t>
            </a:r>
          </a:p>
          <a:p>
            <a:pPr lvl="1"/>
            <a:r>
              <a:rPr lang="en-US" dirty="0"/>
              <a:t>Use known values from similar records to impute missing value</a:t>
            </a:r>
          </a:p>
          <a:p>
            <a:r>
              <a:rPr lang="en-US" dirty="0"/>
              <a:t>Not many good (robust) implementations available</a:t>
            </a:r>
          </a:p>
          <a:p>
            <a:pPr lvl="1"/>
            <a:r>
              <a:rPr lang="en-US" dirty="0"/>
              <a:t>May fail when a large number of records have missing values</a:t>
            </a:r>
          </a:p>
          <a:p>
            <a:r>
              <a:rPr lang="en-US" dirty="0"/>
              <a:t>Complex</a:t>
            </a:r>
          </a:p>
          <a:p>
            <a:pPr lvl="1"/>
            <a:r>
              <a:rPr lang="en-US" dirty="0"/>
              <a:t>Requires transforming data (feature engineering, scaling) to work well</a:t>
            </a:r>
          </a:p>
          <a:p>
            <a:pPr lvl="1"/>
            <a:r>
              <a:rPr lang="en-US" dirty="0"/>
              <a:t>Basically doing machine learning at that point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D5F9-9785-5B4A-A0E6-1E9BC9F8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Impute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173B-961C-9547-8F51-AC88C6F7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in the data science process should you impute?</a:t>
            </a:r>
          </a:p>
          <a:p>
            <a:r>
              <a:rPr lang="en-US" dirty="0"/>
              <a:t>Many resources describe imputation during the exploratory data analysis process; I disagree</a:t>
            </a:r>
          </a:p>
          <a:p>
            <a:r>
              <a:rPr lang="en-US" dirty="0"/>
              <a:t>The goal of many analyses is to use data we have to make predictions about data we haven't seen yet</a:t>
            </a:r>
          </a:p>
          <a:p>
            <a:pPr lvl="1"/>
            <a:r>
              <a:rPr lang="en-US" dirty="0"/>
              <a:t>Imputing missing values using all data will violate our experimental setup (train / test split) for machine learning</a:t>
            </a:r>
          </a:p>
          <a:p>
            <a:pPr lvl="1"/>
            <a:r>
              <a:rPr lang="en-US" dirty="0"/>
              <a:t>Better to impute using the training set</a:t>
            </a:r>
          </a:p>
          <a:p>
            <a:r>
              <a:rPr lang="en-US" dirty="0"/>
              <a:t>EDA is generally concerned with one or two variables at a time – easier to just ignore missing values in those columns when making plots</a:t>
            </a:r>
          </a:p>
          <a:p>
            <a:r>
              <a:rPr lang="en-US" dirty="0"/>
              <a:t>Most plotting libraries ignoring missing values by default</a:t>
            </a:r>
          </a:p>
        </p:txBody>
      </p:sp>
    </p:spTree>
    <p:extLst>
      <p:ext uri="{BB962C8B-B14F-4D97-AF65-F5344CB8AC3E}">
        <p14:creationId xmlns:p14="http://schemas.microsoft.com/office/powerpoint/2010/main" val="73358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C62E-0434-BD4A-A2D9-71942CF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2EA1-1999-4444-A231-E367670D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Parse the file format to read in the data.  At the end of this stage, for each record, you should be able to separate the values belonging to each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data to consistent representations (e.g., spelling of state names, format of dates)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values to the right types (e.g., floats, datetimes, categorical)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values to the right units (e.g., everything in inches)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outlier records</a:t>
            </a:r>
          </a:p>
        </p:txBody>
      </p:sp>
    </p:spTree>
    <p:extLst>
      <p:ext uri="{BB962C8B-B14F-4D97-AF65-F5344CB8AC3E}">
        <p14:creationId xmlns:p14="http://schemas.microsoft.com/office/powerpoint/2010/main" val="409609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25C4-A030-8940-9D05-915C5E47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B5E0F-20C0-8148-B474-17DFD8091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3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FAA2-0972-C64B-A32E-F7B10EDF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Unification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1A0A-0DC5-B346-9117-2AC0482C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of the same type might not be stored in a consistent format</a:t>
            </a:r>
          </a:p>
          <a:p>
            <a:r>
              <a:rPr lang="en-US" dirty="0"/>
              <a:t>A common example are dates and times.  Dates follow a number of patterns:</a:t>
            </a:r>
          </a:p>
          <a:p>
            <a:pPr lvl="1"/>
            <a:r>
              <a:rPr lang="en-US" dirty="0"/>
              <a:t>YYYY-MM-DD</a:t>
            </a:r>
          </a:p>
          <a:p>
            <a:pPr lvl="1"/>
            <a:r>
              <a:rPr lang="en-US" dirty="0"/>
              <a:t>MM-DD-YY</a:t>
            </a:r>
          </a:p>
          <a:p>
            <a:r>
              <a:rPr lang="en-US" dirty="0"/>
              <a:t>We need to convert these to a single representation before we can parse them</a:t>
            </a:r>
          </a:p>
          <a:p>
            <a:r>
              <a:rPr lang="en-US" dirty="0"/>
              <a:t>We call this unification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0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FAA2-0972-C64B-A32E-F7B10EDF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Unification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1A0A-0DC5-B346-9117-2AC0482C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Another example are state names:</a:t>
            </a:r>
          </a:p>
          <a:p>
            <a:pPr lvl="1"/>
            <a:r>
              <a:rPr lang="en-US" dirty="0"/>
              <a:t>Mississippi</a:t>
            </a:r>
          </a:p>
          <a:p>
            <a:pPr lvl="1"/>
            <a:r>
              <a:rPr lang="en-US" dirty="0"/>
              <a:t>MS</a:t>
            </a:r>
          </a:p>
          <a:p>
            <a:pPr lvl="1"/>
            <a:r>
              <a:rPr lang="en-US" dirty="0"/>
              <a:t>Miss.</a:t>
            </a:r>
          </a:p>
          <a:p>
            <a:r>
              <a:rPr lang="en-US" dirty="0"/>
              <a:t>People can easily misspell or use different abbreviations for state names</a:t>
            </a:r>
          </a:p>
          <a:p>
            <a:r>
              <a:rPr lang="en-US" dirty="0"/>
              <a:t>We call this name unification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E8DB-5582-9D4C-84E1-E81DE7B5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Varying Data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2D5F-6F62-5349-88A6-36AE8DE4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goal is to convert every representation to a single, canonical representation for each piece of information (e.g., single state name)</a:t>
            </a:r>
          </a:p>
          <a:p>
            <a:r>
              <a:rPr lang="en-US" dirty="0"/>
              <a:t>For example, with dates, you would need to write a custom function to guess the date format for each String and parse it to produce a </a:t>
            </a:r>
            <a:r>
              <a:rPr lang="en-US" dirty="0" err="1"/>
              <a:t>DateTime</a:t>
            </a:r>
            <a:r>
              <a:rPr lang="en-US" dirty="0"/>
              <a:t> object accordingly</a:t>
            </a:r>
          </a:p>
          <a:p>
            <a:r>
              <a:rPr lang="en-US" dirty="0"/>
              <a:t>In many cases, the various representations do not belong to a standard so you need to use a guess-and-check approach</a:t>
            </a:r>
          </a:p>
          <a:p>
            <a:pPr lvl="1"/>
            <a:r>
              <a:rPr lang="en-US" dirty="0"/>
              <a:t>Look at the data by eye!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5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AFD7FE1-3864-B349-BEA6-BD44052A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Date and Times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BC0B4B-994C-AF4C-8A5C-4D8387ACD3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def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parse_date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date_string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Parse datetimes like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'Tue, 10 Apr 2007 19:25:38 +0000'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'Fri, 18 May 2007 12:15:02 -0700 (PDT)'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'14 May 2007 04:27:55 +0000'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'2007-06-02 17:35:21'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"""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Roboto Mono" pitchFamily="2" charset="0"/>
              <a:ea typeface="Roboto Mono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if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date_string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 is None: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    return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# remove trailing "(GMT)"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if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date_string.endswith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(")"):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   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idx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date_string.rfind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("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   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date_string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date_string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[: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idx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# remove preceding day of the week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if "," in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date_string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   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idx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date_string.find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(",") + 2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   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date_string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date_string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[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idx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:]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452E64-BBD6-894C-9E10-363B344DE3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# remove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timezone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 offset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idx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date_string.rfind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(" 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date_string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date_string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[: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idx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fmt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 = "%d %b %Y %H:%M:%S"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return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dt.datetime.strptime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date_string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fmt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except: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try: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 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fmt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 = "%Y-%m-%d %H:%M:%S"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  return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dt.datetime.strptime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date_string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, </a:t>
            </a:r>
            <a:r>
              <a:rPr lang="en-US" sz="1500" dirty="0" err="1">
                <a:latin typeface="Roboto Mono" pitchFamily="2" charset="0"/>
                <a:ea typeface="Roboto Mono" pitchFamily="2" charset="0"/>
              </a:rPr>
              <a:t>fmt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except: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Roboto Mono" pitchFamily="2" charset="0"/>
                <a:ea typeface="Roboto Mono" pitchFamily="2" charset="0"/>
              </a:rPr>
              <a:t>  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116069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5437-E1F0-3E42-BDBB-CBC327E9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State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F961-0351-1040-9329-34AF346D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handle different state names (e.g., misspellings)? </a:t>
            </a:r>
          </a:p>
        </p:txBody>
      </p:sp>
    </p:spTree>
    <p:extLst>
      <p:ext uri="{BB962C8B-B14F-4D97-AF65-F5344CB8AC3E}">
        <p14:creationId xmlns:p14="http://schemas.microsoft.com/office/powerpoint/2010/main" val="200855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30655</TotalTime>
  <Words>1478</Words>
  <Application>Microsoft Macintosh PowerPoint</Application>
  <PresentationFormat>Widescreen</PresentationFormat>
  <Paragraphs>174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Arial</vt:lpstr>
      <vt:lpstr>Calibri Light</vt:lpstr>
      <vt:lpstr>Roboto Mono</vt:lpstr>
      <vt:lpstr>Office Theme</vt:lpstr>
      <vt:lpstr>Data Cleaning, Part II</vt:lpstr>
      <vt:lpstr>Data Science Process</vt:lpstr>
      <vt:lpstr>Data Cleaning Steps</vt:lpstr>
      <vt:lpstr>Unification</vt:lpstr>
      <vt:lpstr>Data Representation Unification</vt:lpstr>
      <vt:lpstr>Data Representation Unification</vt:lpstr>
      <vt:lpstr>Handling Varying Data Representations</vt:lpstr>
      <vt:lpstr>Example: Parsing Date and Times</vt:lpstr>
      <vt:lpstr>Exercise: State Names</vt:lpstr>
      <vt:lpstr>Choosing the Right Types</vt:lpstr>
      <vt:lpstr>Choosing the Right Types</vt:lpstr>
      <vt:lpstr>Should It Be Categorical?</vt:lpstr>
      <vt:lpstr>Text Data</vt:lpstr>
      <vt:lpstr>Unit Conversions</vt:lpstr>
      <vt:lpstr>Bad or Missing Values</vt:lpstr>
      <vt:lpstr>Errors vs Artifacts</vt:lpstr>
      <vt:lpstr>Errors vs Artifacts</vt:lpstr>
      <vt:lpstr>Missing Values</vt:lpstr>
      <vt:lpstr>Missing Values: Meaningful</vt:lpstr>
      <vt:lpstr>Missing Values: Data Cleaning Errors</vt:lpstr>
      <vt:lpstr>Missing Values: Just Missing</vt:lpstr>
      <vt:lpstr>Imputation: Mean or Mode</vt:lpstr>
      <vt:lpstr>Imputation: Nearest Neighbor</vt:lpstr>
      <vt:lpstr>When to Impute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CS4981 Data Science</dc:title>
  <dc:creator>Nowling, RJ</dc:creator>
  <cp:lastModifiedBy>Nowling, RJ</cp:lastModifiedBy>
  <cp:revision>182</cp:revision>
  <dcterms:created xsi:type="dcterms:W3CDTF">2018-08-24T15:44:19Z</dcterms:created>
  <dcterms:modified xsi:type="dcterms:W3CDTF">2020-12-02T16:14:15Z</dcterms:modified>
</cp:coreProperties>
</file>