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6"/>
  </p:notesMasterIdLst>
  <p:sldIdLst>
    <p:sldId id="256" r:id="rId2"/>
    <p:sldId id="298" r:id="rId3"/>
    <p:sldId id="606" r:id="rId4"/>
    <p:sldId id="607" r:id="rId5"/>
    <p:sldId id="609" r:id="rId6"/>
    <p:sldId id="560" r:id="rId7"/>
    <p:sldId id="562" r:id="rId8"/>
    <p:sldId id="561" r:id="rId9"/>
    <p:sldId id="604" r:id="rId10"/>
    <p:sldId id="610" r:id="rId11"/>
    <p:sldId id="563" r:id="rId12"/>
    <p:sldId id="566" r:id="rId13"/>
    <p:sldId id="582" r:id="rId14"/>
    <p:sldId id="567" r:id="rId15"/>
    <p:sldId id="583" r:id="rId16"/>
    <p:sldId id="568" r:id="rId17"/>
    <p:sldId id="584" r:id="rId18"/>
    <p:sldId id="611" r:id="rId19"/>
    <p:sldId id="564" r:id="rId20"/>
    <p:sldId id="600" r:id="rId21"/>
    <p:sldId id="597" r:id="rId22"/>
    <p:sldId id="619" r:id="rId23"/>
    <p:sldId id="565" r:id="rId24"/>
    <p:sldId id="585" r:id="rId25"/>
    <p:sldId id="569" r:id="rId26"/>
    <p:sldId id="591" r:id="rId27"/>
    <p:sldId id="573" r:id="rId28"/>
    <p:sldId id="595" r:id="rId29"/>
    <p:sldId id="574" r:id="rId30"/>
    <p:sldId id="596" r:id="rId31"/>
    <p:sldId id="570" r:id="rId32"/>
    <p:sldId id="594" r:id="rId33"/>
    <p:sldId id="599" r:id="rId34"/>
    <p:sldId id="603" r:id="rId35"/>
    <p:sldId id="592" r:id="rId36"/>
    <p:sldId id="571" r:id="rId37"/>
    <p:sldId id="593" r:id="rId38"/>
    <p:sldId id="616" r:id="rId39"/>
    <p:sldId id="617" r:id="rId40"/>
    <p:sldId id="612" r:id="rId41"/>
    <p:sldId id="613" r:id="rId42"/>
    <p:sldId id="618" r:id="rId43"/>
    <p:sldId id="614" r:id="rId44"/>
    <p:sldId id="615" r:id="rId45"/>
  </p:sldIdLst>
  <p:sldSz cx="12192000" cy="6858000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alibri Light" panose="020F0302020204030204" pitchFamily="34" charset="0"/>
      <p:regular r:id="rId51"/>
      <p:italic r:id="rId52"/>
    </p:embeddedFont>
    <p:embeddedFont>
      <p:font typeface="Roboto Mono" pitchFamily="49" charset="0"/>
      <p:regular r:id="rId53"/>
      <p:bold r:id="rId54"/>
      <p:italic r:id="rId5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3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1CACB-5971-45D4-9C67-FB657E8DB397}" type="datetimeFigureOut">
              <a:rPr lang="en-US" smtClean="0"/>
              <a:t>12/4/20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EE3EA-2FAB-47B0-973D-F2F6D64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76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22BE-D8B2-4F97-A3D1-FE7DFE35C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5642A-E4AB-4CF5-9AB6-6A4BC016B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720D7-F72E-4BD6-859F-9172BDC6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AAFE3-326B-434C-8868-85AE4FFA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31746-7841-4C25-A242-3ECCD984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3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179B-500A-496D-B4D9-F977820B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7EB8F-B4BA-44E5-88AC-88224F298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44613-DC20-4985-BA9F-FD9160A7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41043-1250-4111-B31D-F06A98BF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098D8-E6A2-4106-AC9E-C128165D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3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BD81D-1246-4B00-A010-388321FE0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597C9-E1FA-4D61-92BB-630BE2C98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6A213-7C75-4546-8719-20901677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AC16E-47A1-48CF-BC45-6C8B3231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F7EC8-FCC5-49F8-95FE-501140C2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2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BB3D-6C5E-44E6-AA4B-5A6B8E84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DB805-8BE6-4E29-9C78-3D8B73E09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62477-D5B5-4DDD-A5D9-50198EEF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F9E22-7F5C-4AC5-81DE-D70CB1A2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27337-FA8A-4FC9-98C8-16D02D9A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F0DA-C526-440C-9E25-118EE569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6A23D-1BCE-46E9-BDE5-038B070DF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14AE8-A89F-4AF0-A124-627C96C5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E007E-3A0E-4314-BE35-65A00B25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07654-312A-49F9-A8A7-E041AEF0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2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EA80-9157-46B9-9B6C-866ECB4F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55512-1E79-417B-AF52-B96755488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F5347-824F-45BB-94BB-795BE001F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BD165-3FD6-4EDC-B038-27B6FAB5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670DF-7097-4D69-8812-83D8CD27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93A0B-7540-4059-9843-355929D0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7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D613-E280-44CA-A770-834C432C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27B75-DC09-433C-9F55-300EC8F8B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BA939-CA30-4F17-87B7-760951DEA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6A096-3BC1-45BF-BC50-E43A20C28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9EAD1-F304-43E7-9440-3CD09AEE5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91FD4-5E10-4382-843A-45EC2E7A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C9640-D6E4-47BC-95C6-821D6A3F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57401-4351-40E8-A5AE-99EC9008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9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B5DB-477C-48A9-82E4-9F106960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4A002-3405-414C-BD0D-4E02A8A1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94212-8BB5-49D0-AB4B-36DC204B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984A2-C0C8-4E8D-87D6-271599DD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0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BCF15-D505-48CD-8264-FE5C9795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1F9DB-CAA2-4020-9012-9F1EF528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059D5-D7B0-4AB1-9375-2C4F7761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2E85-C239-4C22-AD11-10405385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5B297-510E-493F-8C06-041D0A662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C91D9-41B8-4112-9C50-627E91714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FF5DB-1613-4DC5-87A3-86E6BE1B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C033E-2E39-4F20-B20C-5C24BC11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31C63-D410-40AA-9340-9A312220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6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796E-E2C7-4318-8EF7-93A7D84F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41617-2F37-4AC2-B419-EAA8C0AD4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8A429-F83D-4DB8-8195-20270AE28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8AEFC-C38F-4B3B-AA22-980F0C1C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D791E-3787-4F78-872B-58723CBB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202F8-480F-486B-BD94-412196AC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2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B2CB8-2FD9-4E31-B363-89615416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799CE-A21C-4684-93F1-A267B39C4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8A116-D6CC-4CC6-9E36-248C5BB1D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86882-1CF3-4E21-89BE-C5CEB3924659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686ED-4DCF-44D7-AC26-E894F4A17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59EE5-4619-4AE1-8C4A-7E25B4066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5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B932-E397-4929-95D5-E688161E3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E6D2B-55C7-4A2B-B516-E6D8FFBE9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CS3300 </a:t>
            </a:r>
            <a:r>
              <a:rPr lang="en-US"/>
              <a:t>Data Science</a:t>
            </a:r>
          </a:p>
          <a:p>
            <a:r>
              <a:rPr lang="en-US"/>
              <a:t>RJ </a:t>
            </a:r>
            <a:r>
              <a:rPr lang="en-US" dirty="0"/>
              <a:t>Nowling</a:t>
            </a:r>
          </a:p>
        </p:txBody>
      </p:sp>
    </p:spTree>
    <p:extLst>
      <p:ext uri="{BB962C8B-B14F-4D97-AF65-F5344CB8AC3E}">
        <p14:creationId xmlns:p14="http://schemas.microsoft.com/office/powerpoint/2010/main" val="95313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FED7-3948-774A-A211-274D29FB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Single-Variable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80BDA-714B-EC42-B49A-EF262ED5E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97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3502-FA34-46C6-A0B3-AC0F842BA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Variable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7663-9A60-4A9D-A92F-E9D8E6E50B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Distributions of variables</a:t>
            </a:r>
          </a:p>
          <a:p>
            <a:r>
              <a:rPr lang="en-US" dirty="0"/>
              <a:t>Numerical (ordered or not)</a:t>
            </a:r>
          </a:p>
          <a:p>
            <a:pPr lvl="1"/>
            <a:r>
              <a:rPr lang="en-US" dirty="0"/>
              <a:t>Histogram</a:t>
            </a:r>
          </a:p>
          <a:p>
            <a:pPr lvl="1"/>
            <a:r>
              <a:rPr lang="en-US" dirty="0"/>
              <a:t>Kernel Density Estimation (KDE)</a:t>
            </a:r>
          </a:p>
          <a:p>
            <a:r>
              <a:rPr lang="en-US" dirty="0"/>
              <a:t>Categorical</a:t>
            </a:r>
          </a:p>
          <a:p>
            <a:pPr lvl="1"/>
            <a:r>
              <a:rPr lang="en-US" dirty="0"/>
              <a:t>Bar charts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D996F-F1EF-0C42-B664-C9E4C52CCD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Used to explore ranges of values</a:t>
            </a:r>
          </a:p>
          <a:p>
            <a:r>
              <a:rPr lang="en-US" dirty="0"/>
              <a:t>Look for outliers</a:t>
            </a:r>
          </a:p>
        </p:txBody>
      </p:sp>
    </p:spTree>
    <p:extLst>
      <p:ext uri="{BB962C8B-B14F-4D97-AF65-F5344CB8AC3E}">
        <p14:creationId xmlns:p14="http://schemas.microsoft.com/office/powerpoint/2010/main" val="90220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69858-D28E-40E0-9CD8-7736E32B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CD0FFD-2993-4567-819E-07DFD8B3F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90040"/>
            <a:ext cx="6858001" cy="4572000"/>
          </a:xfrm>
        </p:spPr>
      </p:pic>
    </p:spTree>
    <p:extLst>
      <p:ext uri="{BB962C8B-B14F-4D97-AF65-F5344CB8AC3E}">
        <p14:creationId xmlns:p14="http://schemas.microsoft.com/office/powerpoint/2010/main" val="1270602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00B4-1861-4CED-9B42-E31B185F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E962-A798-4C51-840A-D5E01C10F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Matplotlib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Roboto Mono" pitchFamily="2" charset="0"/>
                <a:ea typeface="Roboto Mono" pitchFamily="2" charset="0"/>
              </a:rPr>
              <a:t>plt.hist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(df["column name"], bins=5)</a:t>
            </a:r>
            <a:br>
              <a:rPr lang="en-US" dirty="0">
                <a:latin typeface="Roboto Mono" pitchFamily="2" charset="0"/>
                <a:ea typeface="Roboto Mono" pitchFamily="2" charset="0"/>
              </a:rPr>
            </a:br>
            <a:r>
              <a:rPr lang="en-US" dirty="0" err="1">
                <a:latin typeface="Roboto Mono" pitchFamily="2" charset="0"/>
                <a:ea typeface="Roboto Mono" pitchFamily="2" charset="0"/>
              </a:rPr>
              <a:t>plt.hist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(df["column name"], bins=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np.linspace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(-5.0, 5.0, num = 11)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Seaborn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Roboto Mono" pitchFamily="2" charset="0"/>
                <a:ea typeface="Roboto Mono" pitchFamily="2" charset="0"/>
              </a:rPr>
              <a:t>sns.distplot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(df["column name"], 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kde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=False)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Pandas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df["column name"].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plot.hist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99100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6B12-6BEF-4B41-8157-C58AFB19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Density Estimation (KDE)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87A347-90BE-41E7-977B-5B79E0996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708572"/>
            <a:ext cx="6858000" cy="4572000"/>
          </a:xfrm>
        </p:spPr>
      </p:pic>
    </p:spTree>
    <p:extLst>
      <p:ext uri="{BB962C8B-B14F-4D97-AF65-F5344CB8AC3E}">
        <p14:creationId xmlns:p14="http://schemas.microsoft.com/office/powerpoint/2010/main" val="1023822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00B4-1861-4CED-9B42-E31B185F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E962-A798-4C51-840A-D5E01C10F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Seaborn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Roboto Mono" pitchFamily="2" charset="0"/>
                <a:ea typeface="Roboto Mono" pitchFamily="2" charset="0"/>
              </a:rPr>
              <a:t>sns.kdeplot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(df["column name"], shade=True)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Pandas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df["column name"].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plot.kde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9196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0D25-A0C6-4F5D-8578-AE0C974D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44D2DC-CBA9-48FA-BB16-9EE416FE40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8" y="2258219"/>
            <a:ext cx="5229224" cy="348614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754F82C-1629-4090-B5C7-5276344814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274094"/>
            <a:ext cx="5181598" cy="3454399"/>
          </a:xfrm>
        </p:spPr>
      </p:pic>
    </p:spTree>
    <p:extLst>
      <p:ext uri="{BB962C8B-B14F-4D97-AF65-F5344CB8AC3E}">
        <p14:creationId xmlns:p14="http://schemas.microsoft.com/office/powerpoint/2010/main" val="945109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00B4-1861-4CED-9B42-E31B185F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E962-A798-4C51-840A-D5E01C10F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Seaborn</a:t>
            </a:r>
            <a:br>
              <a:rPr lang="en-US" dirty="0"/>
            </a:br>
            <a:br>
              <a:rPr lang="en-US" dirty="0">
                <a:latin typeface="Roboto Mono" pitchFamily="2" charset="0"/>
                <a:ea typeface="Roboto Mono" pitchFamily="2" charset="0"/>
              </a:rPr>
            </a:br>
            <a:r>
              <a:rPr lang="en-US" dirty="0" err="1">
                <a:latin typeface="Roboto Mono" pitchFamily="2" charset="0"/>
                <a:ea typeface="Roboto Mono" pitchFamily="2" charset="0"/>
              </a:rPr>
              <a:t>sns.countplot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(x="Prior Activity", 		data=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glucose_readings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Pandas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Roboto Mono" pitchFamily="2" charset="0"/>
                <a:ea typeface="Roboto Mono" pitchFamily="2" charset="0"/>
              </a:rPr>
              <a:t>activity_counts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 = 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glucose_readings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["Prior Activity"].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value_counts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()</a:t>
            </a:r>
            <a:br>
              <a:rPr lang="en-US" dirty="0">
                <a:latin typeface="Roboto Mono" pitchFamily="2" charset="0"/>
                <a:ea typeface="Roboto Mono" pitchFamily="2" charset="0"/>
              </a:rPr>
            </a:br>
            <a:r>
              <a:rPr lang="en-US" dirty="0" err="1">
                <a:latin typeface="Roboto Mono" pitchFamily="2" charset="0"/>
                <a:ea typeface="Roboto Mono" pitchFamily="2" charset="0"/>
              </a:rPr>
              <a:t>activity_counts.plot.bar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(x="Prior Activity")</a:t>
            </a:r>
            <a:br>
              <a:rPr lang="en-US" dirty="0">
                <a:latin typeface="Roboto Mono" pitchFamily="2" charset="0"/>
                <a:ea typeface="Roboto Mono" pitchFamily="2" charset="0"/>
              </a:rPr>
            </a:br>
            <a:r>
              <a:rPr lang="en-US" dirty="0" err="1">
                <a:latin typeface="Roboto Mono" pitchFamily="2" charset="0"/>
                <a:ea typeface="Roboto Mono" pitchFamily="2" charset="0"/>
              </a:rPr>
              <a:t>plt.ylabel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("Occurrences", 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fontsize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=16)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60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E2B2-1EAF-5F47-A866-9F95C59E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Two-Variable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FA704-5F6D-1643-846E-B45E8D4E9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3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39B4-3D7F-4520-800C-8FCC0CAC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Variable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666F4-301E-491A-A09D-7CD4F51989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Relationship between 2 variables</a:t>
            </a:r>
          </a:p>
          <a:p>
            <a:r>
              <a:rPr lang="en-US" dirty="0"/>
              <a:t>Numerical – Numerical</a:t>
            </a:r>
          </a:p>
          <a:p>
            <a:pPr lvl="1"/>
            <a:r>
              <a:rPr lang="en-US" dirty="0"/>
              <a:t>Scatter</a:t>
            </a:r>
          </a:p>
          <a:p>
            <a:r>
              <a:rPr lang="en-US" dirty="0"/>
              <a:t>Numerical – Ordered Numerical</a:t>
            </a:r>
          </a:p>
          <a:p>
            <a:pPr lvl="1"/>
            <a:r>
              <a:rPr lang="en-US" dirty="0"/>
              <a:t>Line plot</a:t>
            </a:r>
          </a:p>
          <a:p>
            <a:r>
              <a:rPr lang="en-US" dirty="0"/>
              <a:t>Categorical – Numerical</a:t>
            </a:r>
          </a:p>
          <a:p>
            <a:pPr lvl="1"/>
            <a:r>
              <a:rPr lang="en-US" dirty="0"/>
              <a:t>Box plot</a:t>
            </a:r>
          </a:p>
          <a:p>
            <a:pPr lvl="1"/>
            <a:r>
              <a:rPr lang="en-US" dirty="0"/>
              <a:t>Violin plot</a:t>
            </a:r>
          </a:p>
          <a:p>
            <a:r>
              <a:rPr lang="en-US" dirty="0"/>
              <a:t>Categorical – Categorical</a:t>
            </a:r>
          </a:p>
          <a:p>
            <a:pPr lvl="1"/>
            <a:r>
              <a:rPr lang="en-US" dirty="0"/>
              <a:t>Heatmap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3EA10-0AC9-6545-B32D-789D1B07CB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Useful for finding correlations between independent and dependent variables</a:t>
            </a:r>
          </a:p>
          <a:p>
            <a:r>
              <a:rPr lang="en-US" dirty="0"/>
              <a:t>Identify candidates for use in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218690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2A56-F642-424A-9289-4583E16C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6347D-D76E-4773-8817-10599527C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of the scientific method</a:t>
            </a:r>
            <a:br>
              <a:rPr lang="en-US" dirty="0"/>
            </a:br>
            <a:r>
              <a:rPr lang="en-US" dirty="0"/>
              <a:t>to data</a:t>
            </a:r>
          </a:p>
          <a:p>
            <a:r>
              <a:rPr lang="en-US" dirty="0"/>
              <a:t>Data Science vs Machine Learning</a:t>
            </a:r>
          </a:p>
          <a:p>
            <a:pPr lvl="1"/>
            <a:r>
              <a:rPr lang="en-US" dirty="0"/>
              <a:t>Data Science: Understand the data and its</a:t>
            </a:r>
            <a:br>
              <a:rPr lang="en-US" dirty="0"/>
            </a:br>
            <a:r>
              <a:rPr lang="en-US" dirty="0"/>
              <a:t>Relationships better.  Uses machine learning</a:t>
            </a:r>
            <a:br>
              <a:rPr lang="en-US" dirty="0"/>
            </a:br>
            <a:r>
              <a:rPr lang="en-US" dirty="0"/>
              <a:t>to explore data and validate those relationships</a:t>
            </a:r>
          </a:p>
          <a:p>
            <a:pPr lvl="1"/>
            <a:r>
              <a:rPr lang="en-US" dirty="0"/>
              <a:t>Machine Learning: Goal is to build a predictive</a:t>
            </a:r>
            <a:br>
              <a:rPr lang="en-US" dirty="0"/>
            </a:br>
            <a:r>
              <a:rPr lang="en-US" dirty="0"/>
              <a:t>model.  Data Science is used to identify variables</a:t>
            </a:r>
            <a:br>
              <a:rPr lang="en-US" dirty="0"/>
            </a:br>
            <a:r>
              <a:rPr lang="en-US" dirty="0"/>
              <a:t>for the models and evaluate the models by</a:t>
            </a:r>
            <a:br>
              <a:rPr lang="en-US" dirty="0"/>
            </a:br>
            <a:r>
              <a:rPr lang="en-US" dirty="0"/>
              <a:t>creating an experimental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5E407-10E2-4A22-A90B-1CE00FCC0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992" y="0"/>
            <a:ext cx="40689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38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CBF16-2CF3-42E6-91E1-69F31FAE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3848E-CB90-461E-B943-C4B4304E3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Build a model to predict the dependent variable</a:t>
            </a:r>
          </a:p>
          <a:p>
            <a:pPr lvl="1"/>
            <a:r>
              <a:rPr lang="en-US" dirty="0"/>
              <a:t>E.g. predicting blood glucose</a:t>
            </a:r>
          </a:p>
          <a:p>
            <a:r>
              <a:rPr lang="en-US" dirty="0"/>
              <a:t>We need to find independent variables that correlate with the dependent variable</a:t>
            </a:r>
          </a:p>
          <a:p>
            <a:pPr lvl="1"/>
            <a:r>
              <a:rPr lang="en-US" dirty="0"/>
              <a:t>E.g., time of day, prior activity, week of the year</a:t>
            </a:r>
          </a:p>
          <a:p>
            <a:r>
              <a:rPr lang="en-US" dirty="0"/>
              <a:t>Plots can be a useful way of exploring which independent variables have a relationship with the dependent variable</a:t>
            </a:r>
          </a:p>
          <a:p>
            <a:r>
              <a:rPr lang="en-US" dirty="0"/>
              <a:t>Choosing variables to include in a model is part of "feature engineering"</a:t>
            </a:r>
          </a:p>
        </p:txBody>
      </p:sp>
    </p:spTree>
    <p:extLst>
      <p:ext uri="{BB962C8B-B14F-4D97-AF65-F5344CB8AC3E}">
        <p14:creationId xmlns:p14="http://schemas.microsoft.com/office/powerpoint/2010/main" val="3857888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FD3F7-7095-4093-9470-573D811E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Glucose Over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C25B42-3E44-4756-92ED-F2C25E8D0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836796"/>
            <a:ext cx="6858001" cy="4572000"/>
          </a:xfrm>
        </p:spPr>
      </p:pic>
    </p:spTree>
    <p:extLst>
      <p:ext uri="{BB962C8B-B14F-4D97-AF65-F5344CB8AC3E}">
        <p14:creationId xmlns:p14="http://schemas.microsoft.com/office/powerpoint/2010/main" val="1299664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00B4-1861-4CED-9B42-E31B185F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E962-A798-4C51-840A-D5E01C10F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Matplotlib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Roboto Mono" pitchFamily="2" charset="0"/>
                <a:ea typeface="Roboto Mono" pitchFamily="2" charset="0"/>
              </a:rPr>
              <a:t>plt.plot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(df["column1"], df["</a:t>
            </a:r>
            <a:r>
              <a:rPr lang="en-US">
                <a:latin typeface="Roboto Mono" pitchFamily="2" charset="0"/>
                <a:ea typeface="Roboto Mono" pitchFamily="2" charset="0"/>
              </a:rPr>
              <a:t>column2"])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91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0D5D-F9D6-4A87-B64F-DB405FA9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54F2AD-0753-4E15-9EF7-45389260A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541145"/>
            <a:ext cx="5029200" cy="5029200"/>
          </a:xfrm>
        </p:spPr>
      </p:pic>
    </p:spTree>
    <p:extLst>
      <p:ext uri="{BB962C8B-B14F-4D97-AF65-F5344CB8AC3E}">
        <p14:creationId xmlns:p14="http://schemas.microsoft.com/office/powerpoint/2010/main" val="73586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00B4-1861-4CED-9B42-E31B185F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E962-A798-4C51-840A-D5E01C10F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Matplotlib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Roboto Mono" pitchFamily="2" charset="0"/>
                <a:ea typeface="Roboto Mono" pitchFamily="2" charset="0"/>
              </a:rPr>
              <a:t>plt.scatter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(df["column1"], df["column2"])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Seaborn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Roboto Mono" pitchFamily="2" charset="0"/>
                <a:ea typeface="Roboto Mono" pitchFamily="2" charset="0"/>
              </a:rPr>
              <a:t>sns.scatterplot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(x="column1", y="column2", data=df)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Pandas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Roboto Mono" pitchFamily="2" charset="0"/>
                <a:ea typeface="Roboto Mono" pitchFamily="2" charset="0"/>
              </a:rPr>
              <a:t>df.plot.scatter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(x="column1", y="column2")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18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FCEC-F3A4-4A05-AC37-CEA75129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469202-3FAC-4098-AFA2-C8FCCF0F4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25" y="1561142"/>
            <a:ext cx="5316151" cy="5029200"/>
          </a:xfrm>
        </p:spPr>
      </p:pic>
    </p:spTree>
    <p:extLst>
      <p:ext uri="{BB962C8B-B14F-4D97-AF65-F5344CB8AC3E}">
        <p14:creationId xmlns:p14="http://schemas.microsoft.com/office/powerpoint/2010/main" val="4046921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00B4-1861-4CED-9B42-E31B185F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E962-A798-4C51-840A-D5E01C10F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Matplotlib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Roboto Mono" pitchFamily="2" charset="0"/>
                <a:ea typeface="Roboto Mono" pitchFamily="2" charset="0"/>
              </a:rPr>
              <a:t>plt.plot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(df["column1"], df["column2"])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Seaborn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Roboto Mono" pitchFamily="2" charset="0"/>
                <a:ea typeface="Roboto Mono" pitchFamily="2" charset="0"/>
              </a:rPr>
              <a:t>sns.lineplot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(x="column1", y="column2", data=df)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Pandas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Roboto Mono" pitchFamily="2" charset="0"/>
                <a:ea typeface="Roboto Mono" pitchFamily="2" charset="0"/>
              </a:rPr>
              <a:t>df.plot.line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(x="column1", y="column2")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55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8F2E-625D-45A9-B39E-A79121A9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73BB26-6399-42FC-A5FE-635152FAB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93" y="1508137"/>
            <a:ext cx="4993615" cy="4993615"/>
          </a:xfrm>
        </p:spPr>
      </p:pic>
    </p:spTree>
    <p:extLst>
      <p:ext uri="{BB962C8B-B14F-4D97-AF65-F5344CB8AC3E}">
        <p14:creationId xmlns:p14="http://schemas.microsoft.com/office/powerpoint/2010/main" val="423795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00B4-1861-4CED-9B42-E31B185F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E962-A798-4C51-840A-D5E01C10F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Seaborn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Roboto Mono" pitchFamily="2" charset="0"/>
                <a:ea typeface="Roboto Mono" pitchFamily="2" charset="0"/>
              </a:rPr>
              <a:t>sns.jointplot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(x="column1", y="column2", data=df)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33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EB2C-E256-456B-822A-23B77F6E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KDE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E7B505-3D84-41ED-A0FC-0EBE037AB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93" y="1561465"/>
            <a:ext cx="4993615" cy="5029200"/>
          </a:xfrm>
        </p:spPr>
      </p:pic>
    </p:spTree>
    <p:extLst>
      <p:ext uri="{BB962C8B-B14F-4D97-AF65-F5344CB8AC3E}">
        <p14:creationId xmlns:p14="http://schemas.microsoft.com/office/powerpoint/2010/main" val="123243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2C8A1-F94C-AB4C-89C4-E41FBD95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84469-D72C-1E44-84FA-48E22EFFA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"[D]</a:t>
            </a:r>
            <a:r>
              <a:rPr lang="en-US" dirty="0" err="1"/>
              <a:t>ata</a:t>
            </a:r>
            <a:r>
              <a:rPr lang="en-US" dirty="0"/>
              <a:t>-driven science starts by assembling a substantial data set, and then hunts for patterns that ideally will play the role of the hypothesis for future analysis." – DSDM</a:t>
            </a:r>
          </a:p>
          <a:p>
            <a:r>
              <a:rPr lang="en-US" dirty="0"/>
              <a:t>Exploratory data analysis (EDA) is the search for patterns and trends in a given data set</a:t>
            </a:r>
          </a:p>
          <a:p>
            <a:r>
              <a:rPr lang="en-US" dirty="0"/>
              <a:t>Visualization techniques play an important part</a:t>
            </a:r>
          </a:p>
          <a:p>
            <a:r>
              <a:rPr lang="en-US" dirty="0"/>
              <a:t>Outcomes:</a:t>
            </a:r>
          </a:p>
          <a:p>
            <a:pPr lvl="1"/>
            <a:r>
              <a:rPr lang="en-US" dirty="0"/>
              <a:t>Suggest interesting hypotheses</a:t>
            </a:r>
          </a:p>
          <a:p>
            <a:pPr lvl="1"/>
            <a:r>
              <a:rPr lang="en-US" dirty="0"/>
              <a:t>Identify data processing mistakes / outliers</a:t>
            </a:r>
          </a:p>
          <a:p>
            <a:pPr lvl="1"/>
            <a:r>
              <a:rPr lang="en-US" dirty="0"/>
              <a:t>Find violations of statistical assumptions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69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00B4-1861-4CED-9B42-E31B185F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E962-A798-4C51-840A-D5E01C10F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Seaborn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Roboto Mono" pitchFamily="2" charset="0"/>
                <a:ea typeface="Roboto Mono" pitchFamily="2" charset="0"/>
              </a:rPr>
              <a:t>sns.jointplot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(x="column1", y="column2", data=df, kind="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kde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88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B344-1D80-437F-B10D-6484495B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479E46-7B2A-4E84-A90F-72B445FD8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449705"/>
            <a:ext cx="5029200" cy="5029200"/>
          </a:xfrm>
        </p:spPr>
      </p:pic>
    </p:spTree>
    <p:extLst>
      <p:ext uri="{BB962C8B-B14F-4D97-AF65-F5344CB8AC3E}">
        <p14:creationId xmlns:p14="http://schemas.microsoft.com/office/powerpoint/2010/main" val="478917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AD08-8189-42C6-8A41-35BE1B5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Box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033845-A421-4382-948F-D008A7545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85" y="1612265"/>
            <a:ext cx="5620430" cy="5029200"/>
          </a:xfrm>
        </p:spPr>
      </p:pic>
    </p:spTree>
    <p:extLst>
      <p:ext uri="{BB962C8B-B14F-4D97-AF65-F5344CB8AC3E}">
        <p14:creationId xmlns:p14="http://schemas.microsoft.com/office/powerpoint/2010/main" val="1837875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CC008-2F4F-4244-A0BF-E5666043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Glucose Varies by Hour of the Day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BF59A9-5096-47F1-AE43-A9B18EF1E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775836"/>
            <a:ext cx="6858001" cy="4572000"/>
          </a:xfrm>
        </p:spPr>
      </p:pic>
    </p:spTree>
    <p:extLst>
      <p:ext uri="{BB962C8B-B14F-4D97-AF65-F5344CB8AC3E}">
        <p14:creationId xmlns:p14="http://schemas.microsoft.com/office/powerpoint/2010/main" val="526824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CC008-2F4F-4244-A0BF-E5666043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Glucose Varies by Day of Week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BF59A9-5096-47F1-AE43-A9B18EF1E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775836"/>
            <a:ext cx="6858000" cy="4572000"/>
          </a:xfrm>
        </p:spPr>
      </p:pic>
    </p:spTree>
    <p:extLst>
      <p:ext uri="{BB962C8B-B14F-4D97-AF65-F5344CB8AC3E}">
        <p14:creationId xmlns:p14="http://schemas.microsoft.com/office/powerpoint/2010/main" val="236084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00B4-1861-4CED-9B42-E31B185F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E962-A798-4C51-840A-D5E01C10F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Seaborn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Roboto Mono" pitchFamily="2" charset="0"/>
                <a:ea typeface="Roboto Mono" pitchFamily="2" charset="0"/>
              </a:rPr>
              <a:t>sns.boxplot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(x="column1", y="column2", data=df)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Pandas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Roboto Mono" pitchFamily="2" charset="0"/>
                <a:ea typeface="Roboto Mono" pitchFamily="2" charset="0"/>
              </a:rPr>
              <a:t>df.boxplot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(by="column1</a:t>
            </a:r>
            <a:r>
              <a:rPr lang="en-US">
                <a:latin typeface="Roboto Mono" pitchFamily="2" charset="0"/>
                <a:ea typeface="Roboto Mono" pitchFamily="2" charset="0"/>
              </a:rPr>
              <a:t>", column="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column2")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76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67D8-94D0-4D47-81BC-79DF7CC3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Violin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D6BD2C-E00D-4C9B-9237-2E8B6E3A8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490345"/>
            <a:ext cx="5029200" cy="5029200"/>
          </a:xfrm>
        </p:spPr>
      </p:pic>
    </p:spTree>
    <p:extLst>
      <p:ext uri="{BB962C8B-B14F-4D97-AF65-F5344CB8AC3E}">
        <p14:creationId xmlns:p14="http://schemas.microsoft.com/office/powerpoint/2010/main" val="2815873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00B4-1861-4CED-9B42-E31B185F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E962-A798-4C51-840A-D5E01C10F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Seaborn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Roboto Mono" pitchFamily="2" charset="0"/>
                <a:ea typeface="Roboto Mono" pitchFamily="2" charset="0"/>
              </a:rPr>
              <a:t>sns.violinplot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(x="column1", y="column2", data=df)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03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B9B04-BAE4-4145-B5CF-028D8353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E3DDF4-93CF-B54D-BE62-9FBE94EEE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368" y="1463675"/>
            <a:ext cx="6303264" cy="5029200"/>
          </a:xfrm>
        </p:spPr>
      </p:pic>
    </p:spTree>
    <p:extLst>
      <p:ext uri="{BB962C8B-B14F-4D97-AF65-F5344CB8AC3E}">
        <p14:creationId xmlns:p14="http://schemas.microsoft.com/office/powerpoint/2010/main" val="32343839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00B4-1861-4CED-9B42-E31B185F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E962-A798-4C51-840A-D5E01C10F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Seaborn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flights = 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flights.pivot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("month", "year", "passengers")</a:t>
            </a:r>
            <a:br>
              <a:rPr lang="en-US" dirty="0">
                <a:latin typeface="Roboto Mono" pitchFamily="2" charset="0"/>
                <a:ea typeface="Roboto Mono" pitchFamily="2" charset="0"/>
              </a:rPr>
            </a:br>
            <a:r>
              <a:rPr lang="en-US" dirty="0" err="1">
                <a:latin typeface="Roboto Mono" pitchFamily="2" charset="0"/>
                <a:ea typeface="Roboto Mono" pitchFamily="2" charset="0"/>
              </a:rPr>
              <a:t>sns.heatmap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(flights)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2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C5E5-D5CB-234B-946D-73AA597A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Analysis: Basic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CE181-174E-CD45-B61F-F08EDE595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did the data set come from?</a:t>
            </a:r>
          </a:p>
          <a:p>
            <a:r>
              <a:rPr lang="en-US" dirty="0"/>
              <a:t>How big is the data set?</a:t>
            </a:r>
          </a:p>
          <a:p>
            <a:r>
              <a:rPr lang="en-US" dirty="0"/>
              <a:t>What types of fields does the data set have?  What are their types and meanings?</a:t>
            </a:r>
          </a:p>
        </p:txBody>
      </p:sp>
    </p:spTree>
    <p:extLst>
      <p:ext uri="{BB962C8B-B14F-4D97-AF65-F5344CB8AC3E}">
        <p14:creationId xmlns:p14="http://schemas.microsoft.com/office/powerpoint/2010/main" val="3674314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3BED-8DB6-8947-8C66-E63DF6C3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Dashboards and Interactive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691B9-B924-E74A-A8A4-AC9D9A80C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459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1B61-7B1B-AB40-9F3A-29096363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D02E2-E410-144E-8738-999CDA6FB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times, data scientists will create "data apps" called dashboards that enable non-technical users (e.g., business users) to perform analysis</a:t>
            </a:r>
          </a:p>
          <a:p>
            <a:r>
              <a:rPr lang="en-US" dirty="0"/>
              <a:t>Dashboards generally are tied to a specific data set (e.g., some tables in a relational database)</a:t>
            </a:r>
          </a:p>
          <a:p>
            <a:r>
              <a:rPr lang="en-US" dirty="0"/>
              <a:t>Dashboards update themselves</a:t>
            </a:r>
          </a:p>
          <a:p>
            <a:r>
              <a:rPr lang="en-US" dirty="0"/>
              <a:t>Dashboards are interactive – users may be able to select variables or groups of records</a:t>
            </a:r>
          </a:p>
        </p:txBody>
      </p:sp>
    </p:spTree>
    <p:extLst>
      <p:ext uri="{BB962C8B-B14F-4D97-AF65-F5344CB8AC3E}">
        <p14:creationId xmlns:p14="http://schemas.microsoft.com/office/powerpoint/2010/main" val="19209195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6B60-883A-B54E-AFA6-F7062D1F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8E8A39-7F54-0C4D-8D33-22597918C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435" y="1825625"/>
            <a:ext cx="800712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823428-4F40-B543-AE3E-5661B132D890}"/>
              </a:ext>
            </a:extLst>
          </p:cNvPr>
          <p:cNvSpPr txBox="1"/>
          <p:nvPr/>
        </p:nvSpPr>
        <p:spPr>
          <a:xfrm>
            <a:off x="0" y="6572724"/>
            <a:ext cx="7449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documentation.solarwinds.com</a:t>
            </a:r>
            <a:r>
              <a:rPr lang="en-US" sz="1400" dirty="0"/>
              <a:t>/</a:t>
            </a:r>
            <a:r>
              <a:rPr lang="en-US" sz="1400" dirty="0" err="1"/>
              <a:t>en</a:t>
            </a:r>
            <a:r>
              <a:rPr lang="en-US" sz="1400" dirty="0"/>
              <a:t>/</a:t>
            </a:r>
            <a:r>
              <a:rPr lang="en-US" sz="1400" dirty="0" err="1"/>
              <a:t>Success_Center</a:t>
            </a:r>
            <a:r>
              <a:rPr lang="en-US" sz="1400" dirty="0"/>
              <a:t>/</a:t>
            </a:r>
            <a:r>
              <a:rPr lang="en-US" sz="1400" dirty="0" err="1"/>
              <a:t>loggly</a:t>
            </a:r>
            <a:r>
              <a:rPr lang="en-US" sz="1400" dirty="0"/>
              <a:t>/Content/admin/</a:t>
            </a:r>
            <a:r>
              <a:rPr lang="en-US" sz="1400" dirty="0" err="1"/>
              <a:t>dashboards.htm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132013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4A79-CD88-644B-B9A5-F9F54021C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BD1C8-99B9-6B45-A272-12ACC6ECE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Microsoft's Power BI</a:t>
            </a:r>
          </a:p>
          <a:p>
            <a:r>
              <a:rPr lang="en-US" dirty="0"/>
              <a:t>Tableau</a:t>
            </a:r>
          </a:p>
          <a:p>
            <a:r>
              <a:rPr lang="en-US" dirty="0"/>
              <a:t>Mode Analytics</a:t>
            </a:r>
          </a:p>
          <a:p>
            <a:r>
              <a:rPr lang="en-US" dirty="0"/>
              <a:t>Shiny (R programming language)</a:t>
            </a:r>
          </a:p>
          <a:p>
            <a:r>
              <a:rPr lang="en-US" dirty="0"/>
              <a:t>Bokeh (Python)</a:t>
            </a:r>
          </a:p>
        </p:txBody>
      </p:sp>
    </p:spTree>
    <p:extLst>
      <p:ext uri="{BB962C8B-B14F-4D97-AF65-F5344CB8AC3E}">
        <p14:creationId xmlns:p14="http://schemas.microsoft.com/office/powerpoint/2010/main" val="7552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5492-950C-7940-8311-A5ACC85A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E00B9-00AB-8E48-A46A-686CF4F40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"data apps" are often developed as web apps</a:t>
            </a:r>
          </a:p>
          <a:p>
            <a:r>
              <a:rPr lang="en-US" dirty="0"/>
              <a:t>For example, D3.js is a JavaScript library for creating interactive data visualizations</a:t>
            </a:r>
          </a:p>
          <a:p>
            <a:r>
              <a:rPr lang="en-US" dirty="0"/>
              <a:t>Bokeh can generate single-page web apps with embedded data or a web front-end that connects to a backend</a:t>
            </a:r>
          </a:p>
        </p:txBody>
      </p:sp>
    </p:spTree>
    <p:extLst>
      <p:ext uri="{BB962C8B-B14F-4D97-AF65-F5344CB8AC3E}">
        <p14:creationId xmlns:p14="http://schemas.microsoft.com/office/powerpoint/2010/main" val="127541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9B82-2803-E241-9B06-DC0D6CE2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D4372-645B-6F44-8E76-3270ED2C38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5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E749-8C17-43AC-B634-AC625C155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 with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BCE44-37EB-4C44-B97F-DDFA486B7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Exploring your data</a:t>
            </a:r>
          </a:p>
          <a:p>
            <a:pPr lvl="1"/>
            <a:r>
              <a:rPr lang="en-US" dirty="0"/>
              <a:t>What is the range of blood glucose values?</a:t>
            </a:r>
          </a:p>
          <a:p>
            <a:pPr lvl="1"/>
            <a:r>
              <a:rPr lang="en-US" dirty="0"/>
              <a:t>How many times does each value appear in a categorical variable?</a:t>
            </a:r>
          </a:p>
          <a:p>
            <a:r>
              <a:rPr lang="en-US" dirty="0"/>
              <a:t>Generate Hypotheses / Identify Relationships Between Variables</a:t>
            </a:r>
          </a:p>
          <a:p>
            <a:pPr lvl="1"/>
            <a:r>
              <a:rPr lang="en-US" dirty="0"/>
              <a:t>Does blood glucose vary with the time range of the data set?</a:t>
            </a:r>
          </a:p>
          <a:p>
            <a:pPr lvl="1"/>
            <a:r>
              <a:rPr lang="en-US" dirty="0"/>
              <a:t>Does blood glucose vary week to week?</a:t>
            </a:r>
          </a:p>
        </p:txBody>
      </p:sp>
    </p:spTree>
    <p:extLst>
      <p:ext uri="{BB962C8B-B14F-4D97-AF65-F5344CB8AC3E}">
        <p14:creationId xmlns:p14="http://schemas.microsoft.com/office/powerpoint/2010/main" val="383189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87E0-41C8-47EF-BEC5-EE99F24F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682AE-20E7-4912-9A20-D7E215CB9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</a:t>
            </a:r>
          </a:p>
          <a:p>
            <a:r>
              <a:rPr lang="en-US" dirty="0"/>
              <a:t>Ordered numerical (e.g., time)</a:t>
            </a:r>
          </a:p>
          <a:p>
            <a:r>
              <a:rPr lang="en-US" dirty="0"/>
              <a:t>Categorical (including 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042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42C1-6027-437F-BB7A-BBC491C9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18DE-C5D6-40A8-87E8-7AE2E458D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Matplotlib</a:t>
            </a:r>
          </a:p>
          <a:p>
            <a:r>
              <a:rPr lang="en-US" dirty="0"/>
              <a:t>Seaborn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Bokeh</a:t>
            </a:r>
          </a:p>
        </p:txBody>
      </p:sp>
    </p:spTree>
    <p:extLst>
      <p:ext uri="{BB962C8B-B14F-4D97-AF65-F5344CB8AC3E}">
        <p14:creationId xmlns:p14="http://schemas.microsoft.com/office/powerpoint/2010/main" val="1170026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3C2B-A95D-4B60-8CC3-18F7BE04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Blindness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8412D-6108-4A05-B8B8-3093B5FC1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Red-Green</a:t>
            </a:r>
          </a:p>
          <a:p>
            <a:pPr lvl="1"/>
            <a:r>
              <a:rPr lang="en-US" dirty="0"/>
              <a:t>8% of males</a:t>
            </a:r>
          </a:p>
          <a:p>
            <a:pPr lvl="1"/>
            <a:r>
              <a:rPr lang="en-US" dirty="0"/>
              <a:t>0.5% of females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Roboto Mono" pitchFamily="2" charset="0"/>
                <a:ea typeface="Roboto Mono" pitchFamily="2" charset="0"/>
              </a:rPr>
              <a:t>import seaborn as 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sns</a:t>
            </a:r>
            <a:endParaRPr lang="en-US" dirty="0">
              <a:latin typeface="Roboto Mono" pitchFamily="2" charset="0"/>
              <a:ea typeface="Roboto Mono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Roboto Mono" pitchFamily="2" charset="0"/>
                <a:ea typeface="Roboto Mono" pitchFamily="2" charset="0"/>
              </a:rPr>
              <a:t>sns.set_palette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(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sns.color_palette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("colorblind"))</a:t>
            </a:r>
          </a:p>
        </p:txBody>
      </p:sp>
    </p:spTree>
    <p:extLst>
      <p:ext uri="{BB962C8B-B14F-4D97-AF65-F5344CB8AC3E}">
        <p14:creationId xmlns:p14="http://schemas.microsoft.com/office/powerpoint/2010/main" val="1038364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21969</TotalTime>
  <Words>1080</Words>
  <Application>Microsoft Macintosh PowerPoint</Application>
  <PresentationFormat>Widescreen</PresentationFormat>
  <Paragraphs>138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Calibri</vt:lpstr>
      <vt:lpstr>Arial</vt:lpstr>
      <vt:lpstr>Calibri Light</vt:lpstr>
      <vt:lpstr>Roboto Mono</vt:lpstr>
      <vt:lpstr>Office Theme</vt:lpstr>
      <vt:lpstr>Data Visualization</vt:lpstr>
      <vt:lpstr>Data Science Process</vt:lpstr>
      <vt:lpstr>Exploratory Data Analysis</vt:lpstr>
      <vt:lpstr>Exploratory Data Analysis: Basic Questions</vt:lpstr>
      <vt:lpstr>Plotting</vt:lpstr>
      <vt:lpstr>Visualizing Data with Plots</vt:lpstr>
      <vt:lpstr>Variable Types</vt:lpstr>
      <vt:lpstr>Libraries</vt:lpstr>
      <vt:lpstr>Color Blindness</vt:lpstr>
      <vt:lpstr>Single-Variable Plots</vt:lpstr>
      <vt:lpstr>Single Variable Plots</vt:lpstr>
      <vt:lpstr>Histogram</vt:lpstr>
      <vt:lpstr>Commands</vt:lpstr>
      <vt:lpstr>Kernel Density Estimation (KDE)</vt:lpstr>
      <vt:lpstr>Commands</vt:lpstr>
      <vt:lpstr>Bar Chart</vt:lpstr>
      <vt:lpstr>Commands</vt:lpstr>
      <vt:lpstr>Two-Variable Plots</vt:lpstr>
      <vt:lpstr>Two Variable Plots</vt:lpstr>
      <vt:lpstr>Predictive Modeling</vt:lpstr>
      <vt:lpstr>Exploring Glucose Over Time</vt:lpstr>
      <vt:lpstr>Commands</vt:lpstr>
      <vt:lpstr>Scatter Plot</vt:lpstr>
      <vt:lpstr>Commands</vt:lpstr>
      <vt:lpstr>Line Plot</vt:lpstr>
      <vt:lpstr>Commands</vt:lpstr>
      <vt:lpstr>Joint Plot</vt:lpstr>
      <vt:lpstr>Commands</vt:lpstr>
      <vt:lpstr>Bivariate KDE</vt:lpstr>
      <vt:lpstr>Commands</vt:lpstr>
      <vt:lpstr>Box Plot</vt:lpstr>
      <vt:lpstr>Interpreting a Box Plot</vt:lpstr>
      <vt:lpstr>Glucose Varies by Hour of the Day</vt:lpstr>
      <vt:lpstr>Glucose Varies by Day of Week</vt:lpstr>
      <vt:lpstr>Commands</vt:lpstr>
      <vt:lpstr>Violin Plot</vt:lpstr>
      <vt:lpstr>Commands</vt:lpstr>
      <vt:lpstr>Heatmap</vt:lpstr>
      <vt:lpstr>Commands</vt:lpstr>
      <vt:lpstr>Dashboards and Interactive Plots</vt:lpstr>
      <vt:lpstr>Dashboards</vt:lpstr>
      <vt:lpstr>Dashboard Example</vt:lpstr>
      <vt:lpstr>Dashboard Software</vt:lpstr>
      <vt:lpstr>Interactive Plots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CS4981 Data Science</dc:title>
  <dc:creator>Nowling, RJ</dc:creator>
  <cp:lastModifiedBy>Nowling, RJ</cp:lastModifiedBy>
  <cp:revision>168</cp:revision>
  <dcterms:created xsi:type="dcterms:W3CDTF">2018-08-24T15:44:19Z</dcterms:created>
  <dcterms:modified xsi:type="dcterms:W3CDTF">2020-12-04T20:24:09Z</dcterms:modified>
</cp:coreProperties>
</file>