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58" r:id="rId11"/>
    <p:sldId id="262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6" r:id="rId20"/>
    <p:sldId id="274" r:id="rId21"/>
    <p:sldId id="275" r:id="rId22"/>
    <p:sldId id="277" r:id="rId23"/>
    <p:sldId id="403" r:id="rId24"/>
    <p:sldId id="278" r:id="rId25"/>
    <p:sldId id="281" r:id="rId26"/>
    <p:sldId id="279" r:id="rId27"/>
    <p:sldId id="402" r:id="rId28"/>
    <p:sldId id="4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7553" autoAdjust="0"/>
  </p:normalViewPr>
  <p:slideViewPr>
    <p:cSldViewPr snapToGrid="0">
      <p:cViewPr varScale="1">
        <p:scale>
          <a:sx n="97" d="100"/>
          <a:sy n="97" d="100"/>
        </p:scale>
        <p:origin x="8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9BE-0A0B-4996-BC47-D1ED8BFB4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F2EA7-6F75-45ED-AAF8-CB6D5640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61AF-625A-48CA-BDB0-2F2C0070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B15A-DFA9-4E7E-85BA-6E0B8E9C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91B5F-3905-41E9-B1F8-49A4E44A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2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2A00-C0FE-4907-807C-6E247731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730FB-499D-4FD0-8F7C-391292BC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4A26-C103-44FD-A2F7-E4AF1A85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AB62-CC86-43F9-8DDE-6DFDEE8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5D43-7CAA-4736-9487-754151B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1C206-4500-4465-832A-AA9F045A7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D2011-7A00-42C1-A7DD-23A8FD34A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B06E-4E71-43E4-9837-B1121720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892B-2FE3-4B9D-AD58-949C3996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7C6B-57AC-4D5D-9E2B-04D98F2E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D74F-C9D5-43F6-9729-61885FFD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758F-D1EB-47C6-B3C6-6970C2D1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819D-1E4D-446A-AB4B-03544000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5176-6AA4-44EE-BAA7-06909AA0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9EFE-23C3-48CB-8DF2-43152E2C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737F-2CBB-494B-B7E0-5B5B533C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CC734-955E-472D-B267-96A113C8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BF2A-5386-4158-9724-B46F1D69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D4C4-189D-4A64-9524-6754568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5463-3006-4079-9A91-7F07655D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B857-2117-468D-AD3F-7D2E4831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7AC3-37D4-4D3F-A2D3-2EF529F59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7682F-A4F9-4F0F-9892-2104C9D86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4DF3B-C505-4AAD-A323-B377FB0C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7F01-E5A8-4D6D-8157-B6FE3EBF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1A2E-E3DD-4198-954C-145C603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DA53-71A3-4627-8939-6E03A97B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E083-C16A-4FED-A503-86D25CC2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9B71-3AED-483B-822D-2053BDD10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A9966-47E5-45A8-94FE-27802D6A0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841BC-8AD4-4F2C-A0B9-2BB64819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EFB88-17A8-4EA2-A427-C956B6E0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4A1FC-C50D-47E3-BDB7-57B08A38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26895-4984-459D-82E0-3CD78ED4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BC9E-E764-40F1-B02D-243E054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32615-3EF7-4ABF-8AF3-E93F8211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6F8A4-7129-4EB5-BF4C-B5CCBDF0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47F69-88BB-4738-8D31-5D3C28D4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7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32148-2A43-47DC-B18C-CBDF2A09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218FB-60F1-439E-B35A-7EA328A6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0477E-B7D7-4C1B-AFDE-007456F3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5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6EF5-8BAA-48A2-B30B-81EE9926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B30C-F9CE-48D9-AA01-20FBC31B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25382-75F8-4362-8A7C-C53A66F1F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4986-550A-43BE-BCCC-4875EF8C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CD2DB-DFC6-410D-B7FC-5B044E50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316E-6D8F-4D1F-BA6C-CB675324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3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8401-D703-47E4-AD97-ED0976C5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C3B0F-C8D3-45E4-B527-AF63E523B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BD9DF-C968-494E-8CE9-EA7290E2A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A463-DE98-4C3A-BADC-BCE5B651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5268-420F-4AE8-B2DF-25354498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D396-F580-4271-BC36-CDEDDE21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51D9A-C35B-48A2-87A5-5828790F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EA587-B7EB-4DBF-9455-0C05279F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6BDC-9488-4652-AB92-611D5532D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4534-04BF-4A5F-A797-CF95488E3E7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F17A-F148-4801-BC83-A9D166144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834D-44D2-478B-AA57-14372CDE2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CBB5F-03DF-44B1-9F8E-09096602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9B86-4425-4962-8E9C-924B2A4DB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Covariance and Principal Component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9C236-648F-4894-8D06-E1B1BDCF0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</p:txBody>
      </p:sp>
    </p:spTree>
    <p:extLst>
      <p:ext uri="{BB962C8B-B14F-4D97-AF65-F5344CB8AC3E}">
        <p14:creationId xmlns:p14="http://schemas.microsoft.com/office/powerpoint/2010/main" val="328084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53A-B5B2-4A1A-8AB1-8BB08F10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relates to encoded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C21A-6B84-4014-8C44-37A69DFE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ML (and hypothesis testing) is all about separating our observations.</a:t>
            </a:r>
          </a:p>
          <a:p>
            <a:r>
              <a:rPr lang="en-US" dirty="0"/>
              <a:t>The features that describe our observations provide this separation.</a:t>
            </a:r>
          </a:p>
          <a:p>
            <a:endParaRPr lang="en-US" dirty="0"/>
          </a:p>
          <a:p>
            <a:r>
              <a:rPr lang="en-US" dirty="0"/>
              <a:t>Remember that we want our features to correlate with our response – the thing we are trying to predict</a:t>
            </a:r>
          </a:p>
          <a:p>
            <a:pPr lvl="1"/>
            <a:r>
              <a:rPr lang="en-US" dirty="0"/>
              <a:t>The amount our feature varies with our response can be thought of as the information encoded in our feature that is able to predict our response.</a:t>
            </a:r>
          </a:p>
          <a:p>
            <a:endParaRPr lang="en-US" dirty="0"/>
          </a:p>
          <a:p>
            <a:r>
              <a:rPr lang="en-US" dirty="0"/>
              <a:t>We want to minimize the correlation between our features</a:t>
            </a:r>
          </a:p>
          <a:p>
            <a:pPr lvl="1"/>
            <a:r>
              <a:rPr lang="en-US" dirty="0"/>
              <a:t>If our features are highly correlated, they are not going to add as much information. </a:t>
            </a:r>
          </a:p>
          <a:p>
            <a:pPr lvl="1"/>
            <a:r>
              <a:rPr lang="en-US" dirty="0"/>
              <a:t>Additionally, we may not know – or be able to clearly solve – for which feature is important for our response.</a:t>
            </a:r>
          </a:p>
        </p:txBody>
      </p:sp>
    </p:spTree>
    <p:extLst>
      <p:ext uri="{BB962C8B-B14F-4D97-AF65-F5344CB8AC3E}">
        <p14:creationId xmlns:p14="http://schemas.microsoft.com/office/powerpoint/2010/main" val="383033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7C23A3-45BF-427B-96BC-77CBC55A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Weight Problem Statement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DD2548-A102-453B-A69C-BDDA3CC3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/>
          <a:lstStyle/>
          <a:p>
            <a:r>
              <a:rPr lang="en-US" dirty="0"/>
              <a:t>We might be interested in how height and weight relate to big and small people.</a:t>
            </a:r>
          </a:p>
          <a:p>
            <a:endParaRPr lang="en-US" dirty="0"/>
          </a:p>
          <a:p>
            <a:r>
              <a:rPr lang="en-US" dirty="0"/>
              <a:t>This may take the form of a classification problem – </a:t>
            </a:r>
          </a:p>
          <a:p>
            <a:pPr lvl="1"/>
            <a:r>
              <a:rPr lang="en-US" dirty="0"/>
              <a:t>Classify big people versus small people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DAB4A5-F4AD-4660-83B3-E2180EF3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27" y="2235200"/>
            <a:ext cx="4374643" cy="35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7C23A3-45BF-427B-96BC-77CBC55A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Weight Problem Statement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DAB4A5-F4AD-4660-83B3-E2180EF3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5211">
            <a:off x="4145747" y="2180168"/>
            <a:ext cx="4374643" cy="358955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F287FB-4323-478C-A4C2-EBAE5FF69AE4}"/>
              </a:ext>
            </a:extLst>
          </p:cNvPr>
          <p:cNvCxnSpPr/>
          <p:nvPr/>
        </p:nvCxnSpPr>
        <p:spPr>
          <a:xfrm>
            <a:off x="4445000" y="4114800"/>
            <a:ext cx="392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8BB937-B968-4989-93A4-334A26C8A2FB}"/>
              </a:ext>
            </a:extLst>
          </p:cNvPr>
          <p:cNvCxnSpPr>
            <a:cxnSpLocks/>
          </p:cNvCxnSpPr>
          <p:nvPr/>
        </p:nvCxnSpPr>
        <p:spPr>
          <a:xfrm>
            <a:off x="6333067" y="3582536"/>
            <a:ext cx="31750" cy="106452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314359-038A-43CD-9040-0DE0A5CA294D}"/>
              </a:ext>
            </a:extLst>
          </p:cNvPr>
          <p:cNvSpPr txBox="1"/>
          <p:nvPr/>
        </p:nvSpPr>
        <p:spPr>
          <a:xfrm>
            <a:off x="6929967" y="282786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0552E-24BD-4FF2-9A07-F674AED0B942}"/>
              </a:ext>
            </a:extLst>
          </p:cNvPr>
          <p:cNvSpPr txBox="1"/>
          <p:nvPr/>
        </p:nvSpPr>
        <p:spPr>
          <a:xfrm>
            <a:off x="5258008" y="2827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5580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877A-288A-4BD3-9449-E78D64C0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EC02-C23F-4A72-926C-5CD2C7F6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see in this example that the line that was drawn…</a:t>
            </a:r>
          </a:p>
          <a:p>
            <a:pPr lvl="1"/>
            <a:r>
              <a:rPr lang="en-US" dirty="0"/>
              <a:t>Was the best fit line of regression</a:t>
            </a:r>
          </a:p>
          <a:p>
            <a:pPr lvl="1"/>
            <a:r>
              <a:rPr lang="en-US" dirty="0"/>
              <a:t>Was described by a combination of weight and height</a:t>
            </a:r>
          </a:p>
          <a:p>
            <a:pPr lvl="1"/>
            <a:r>
              <a:rPr lang="en-US" dirty="0"/>
              <a:t>Went along the axis of highest variance</a:t>
            </a:r>
          </a:p>
          <a:p>
            <a:pPr lvl="1"/>
            <a:endParaRPr lang="en-US" dirty="0"/>
          </a:p>
          <a:p>
            <a:r>
              <a:rPr lang="en-US" dirty="0"/>
              <a:t>In this case, the dimension with the highest variance best separated the data and was related to the information that we were most interested in.</a:t>
            </a:r>
          </a:p>
          <a:p>
            <a:endParaRPr lang="en-US" dirty="0"/>
          </a:p>
          <a:p>
            <a:r>
              <a:rPr lang="en-US" dirty="0"/>
              <a:t>If we had a new feature that went along this line, we might be able to get away with only using 1 feature as opposed to both.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1C590-A9B3-4E5C-8693-C393CF3F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5211">
            <a:off x="9289436" y="576532"/>
            <a:ext cx="2197622" cy="180322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3A613-C447-4165-890C-37EC76B23B97}"/>
              </a:ext>
            </a:extLst>
          </p:cNvPr>
          <p:cNvCxnSpPr>
            <a:cxnSpLocks/>
          </p:cNvCxnSpPr>
          <p:nvPr/>
        </p:nvCxnSpPr>
        <p:spPr>
          <a:xfrm>
            <a:off x="9321799" y="1579033"/>
            <a:ext cx="2290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ADFA-2FB1-4560-92C1-F80FC570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and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D71C-0F18-4797-A70A-D7526C9C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think of a matrix as a transform</a:t>
            </a:r>
          </a:p>
          <a:p>
            <a:r>
              <a:rPr lang="en-US" dirty="0"/>
              <a:t>If we multiply our matrix by a vector, we are performing a transform on that vector</a:t>
            </a:r>
          </a:p>
          <a:p>
            <a:r>
              <a:rPr lang="en-US" dirty="0"/>
              <a:t>Remember that Eigenvectors and values describe special vectors as they relate to a transform (matrix).</a:t>
            </a:r>
          </a:p>
          <a:p>
            <a:r>
              <a:rPr lang="en-US" dirty="0"/>
              <a:t>They are vectors that change only in magnitude (not direction) when the transform matrix is applied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72CD40-9B51-40B7-BC9B-4A0146C1FE78}"/>
                  </a:ext>
                </a:extLst>
              </p:cNvPr>
              <p:cNvSpPr txBox="1"/>
              <p:nvPr/>
            </p:nvSpPr>
            <p:spPr>
              <a:xfrm>
                <a:off x="5130801" y="5121031"/>
                <a:ext cx="17883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72CD40-9B51-40B7-BC9B-4A0146C1F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1" y="5121031"/>
                <a:ext cx="178837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BF73D5-17FE-42A6-94D7-7D0139C26556}"/>
              </a:ext>
            </a:extLst>
          </p:cNvPr>
          <p:cNvCxnSpPr/>
          <p:nvPr/>
        </p:nvCxnSpPr>
        <p:spPr>
          <a:xfrm flipV="1">
            <a:off x="4169833" y="5473700"/>
            <a:ext cx="702734" cy="97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42333F-D525-451F-B7D5-B28272D349B1}"/>
              </a:ext>
            </a:extLst>
          </p:cNvPr>
          <p:cNvSpPr txBox="1"/>
          <p:nvPr/>
        </p:nvSpPr>
        <p:spPr>
          <a:xfrm>
            <a:off x="3084377" y="5398030"/>
            <a:ext cx="100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Matrix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2A5033-E345-4893-93E3-24D22D93F76F}"/>
              </a:ext>
            </a:extLst>
          </p:cNvPr>
          <p:cNvCxnSpPr>
            <a:cxnSpLocks/>
          </p:cNvCxnSpPr>
          <p:nvPr/>
        </p:nvCxnSpPr>
        <p:spPr>
          <a:xfrm flipV="1">
            <a:off x="4876799" y="5747144"/>
            <a:ext cx="673101" cy="530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C2EE39-867E-4649-B45C-B96E48E745FA}"/>
              </a:ext>
            </a:extLst>
          </p:cNvPr>
          <p:cNvSpPr txBox="1"/>
          <p:nvPr/>
        </p:nvSpPr>
        <p:spPr>
          <a:xfrm>
            <a:off x="3159876" y="6119085"/>
            <a:ext cx="171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Eigenvector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164E8-D42F-45CB-A018-1A85634FE1EC}"/>
              </a:ext>
            </a:extLst>
          </p:cNvPr>
          <p:cNvSpPr txBox="1"/>
          <p:nvPr/>
        </p:nvSpPr>
        <p:spPr>
          <a:xfrm>
            <a:off x="7934476" y="5398029"/>
            <a:ext cx="171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Eigenvector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F2842A-3591-49F7-A303-71BB12345E8E}"/>
              </a:ext>
            </a:extLst>
          </p:cNvPr>
          <p:cNvCxnSpPr>
            <a:cxnSpLocks/>
          </p:cNvCxnSpPr>
          <p:nvPr/>
        </p:nvCxnSpPr>
        <p:spPr>
          <a:xfrm flipH="1" flipV="1">
            <a:off x="7107767" y="5522383"/>
            <a:ext cx="702734" cy="97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137A98-C40A-4F9D-A172-138FA2585938}"/>
              </a:ext>
            </a:extLst>
          </p:cNvPr>
          <p:cNvCxnSpPr>
            <a:cxnSpLocks/>
          </p:cNvCxnSpPr>
          <p:nvPr/>
        </p:nvCxnSpPr>
        <p:spPr>
          <a:xfrm flipH="1" flipV="1">
            <a:off x="6533142" y="5743504"/>
            <a:ext cx="673101" cy="530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E03BBA-5FB9-4C44-A1CC-2B805A78A9DD}"/>
              </a:ext>
            </a:extLst>
          </p:cNvPr>
          <p:cNvSpPr txBox="1"/>
          <p:nvPr/>
        </p:nvSpPr>
        <p:spPr>
          <a:xfrm>
            <a:off x="7270443" y="6125072"/>
            <a:ext cx="171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Eigenvalue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177E-9F60-4256-A184-D6212676F57F}"/>
              </a:ext>
            </a:extLst>
          </p:cNvPr>
          <p:cNvSpPr txBox="1"/>
          <p:nvPr/>
        </p:nvSpPr>
        <p:spPr>
          <a:xfrm>
            <a:off x="3657600" y="6523990"/>
            <a:ext cx="889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https://towardsdatascience.com/understanding-singular-value-decomposition-and-its-application-in-data-science-388a54be95d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8BF9A-15CC-42E7-B991-88E369088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84" y="375148"/>
            <a:ext cx="341985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7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CADD-D2D4-41FE-BDE8-07FE0047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1AEC-CC89-4140-AF6C-0F48BFB0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1" y="3090091"/>
            <a:ext cx="6796617" cy="3253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5531F-B35E-4268-87E2-AE3346F7D7B4}"/>
                  </a:ext>
                </a:extLst>
              </p:cNvPr>
              <p:cNvSpPr txBox="1"/>
              <p:nvPr/>
            </p:nvSpPr>
            <p:spPr>
              <a:xfrm>
                <a:off x="8140700" y="4796365"/>
                <a:ext cx="2589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-&gt; boring vector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5531F-B35E-4268-87E2-AE3346F7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00" y="4796365"/>
                <a:ext cx="2589748" cy="369332"/>
              </a:xfrm>
              <a:prstGeom prst="rect">
                <a:avLst/>
              </a:prstGeom>
              <a:blipFill>
                <a:blip r:embed="rId3"/>
                <a:stretch>
                  <a:fillRect t="-10000" r="-14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0DF15-305A-4B7E-8F37-06B7BD649FCC}"/>
                  </a:ext>
                </a:extLst>
              </p:cNvPr>
              <p:cNvSpPr txBox="1"/>
              <p:nvPr/>
            </p:nvSpPr>
            <p:spPr>
              <a:xfrm>
                <a:off x="8174567" y="5410201"/>
                <a:ext cx="2448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-&gt; eigenvector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0DF15-305A-4B7E-8F37-06B7BD64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567" y="5410201"/>
                <a:ext cx="2448747" cy="369332"/>
              </a:xfrm>
              <a:prstGeom prst="rect">
                <a:avLst/>
              </a:prstGeom>
              <a:blipFill>
                <a:blip r:embed="rId4"/>
                <a:stretch>
                  <a:fillRect t="-10000" r="-17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C9F8D-AFCC-488E-BADD-B3E4D4F0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1442"/>
          </a:xfrm>
        </p:spPr>
        <p:txBody>
          <a:bodyPr/>
          <a:lstStyle/>
          <a:p>
            <a:r>
              <a:rPr lang="en-US" dirty="0"/>
              <a:t>In this example, the circle shows points and gives us an idea of what the transform matrix does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3181E-A944-4F56-91B5-3EFFF7F78DC7}"/>
                  </a:ext>
                </a:extLst>
              </p:cNvPr>
              <p:cNvSpPr txBox="1"/>
              <p:nvPr/>
            </p:nvSpPr>
            <p:spPr>
              <a:xfrm>
                <a:off x="7422914" y="3319656"/>
                <a:ext cx="218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3181E-A944-4F56-91B5-3EFFF7F7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914" y="3319656"/>
                <a:ext cx="218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81DC39B-6AFA-4CC6-B195-F88793F30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6735"/>
              </p:ext>
            </p:extLst>
          </p:nvPr>
        </p:nvGraphicFramePr>
        <p:xfrm>
          <a:off x="9001947" y="2697871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CB7F1F-A799-4A12-AF1B-C2EC4CF91F37}"/>
              </a:ext>
            </a:extLst>
          </p:cNvPr>
          <p:cNvSpPr txBox="1"/>
          <p:nvPr/>
        </p:nvSpPr>
        <p:spPr>
          <a:xfrm>
            <a:off x="3657600" y="6523990"/>
            <a:ext cx="889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https://towardsdatascience.com/understanding-singular-value-decomposition-and-its-application-in-data-science-388a54be95d</a:t>
            </a:r>
          </a:p>
        </p:txBody>
      </p:sp>
    </p:spTree>
    <p:extLst>
      <p:ext uri="{BB962C8B-B14F-4D97-AF65-F5344CB8AC3E}">
        <p14:creationId xmlns:p14="http://schemas.microsoft.com/office/powerpoint/2010/main" val="341468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CADD-D2D4-41FE-BDE8-07FE0047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5531F-B35E-4268-87E2-AE3346F7D7B4}"/>
                  </a:ext>
                </a:extLst>
              </p:cNvPr>
              <p:cNvSpPr txBox="1"/>
              <p:nvPr/>
            </p:nvSpPr>
            <p:spPr>
              <a:xfrm>
                <a:off x="8320174" y="4568796"/>
                <a:ext cx="889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5531F-B35E-4268-87E2-AE3346F7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174" y="4568796"/>
                <a:ext cx="8894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C9F8D-AFCC-488E-BADD-B3E4D4F0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1442"/>
          </a:xfrm>
        </p:spPr>
        <p:txBody>
          <a:bodyPr/>
          <a:lstStyle/>
          <a:p>
            <a:r>
              <a:rPr lang="en-US" dirty="0"/>
              <a:t>Using the same transform matrix, we can solve for the eigenvectors and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3181E-A944-4F56-91B5-3EFFF7F78DC7}"/>
                  </a:ext>
                </a:extLst>
              </p:cNvPr>
              <p:cNvSpPr txBox="1"/>
              <p:nvPr/>
            </p:nvSpPr>
            <p:spPr>
              <a:xfrm>
                <a:off x="7422914" y="3319656"/>
                <a:ext cx="218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3181E-A944-4F56-91B5-3EFFF7F7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914" y="3319656"/>
                <a:ext cx="218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81DC39B-6AFA-4CC6-B195-F88793F30DE5}"/>
              </a:ext>
            </a:extLst>
          </p:cNvPr>
          <p:cNvGraphicFramePr>
            <a:graphicFrameLocks noGrp="1"/>
          </p:cNvGraphicFramePr>
          <p:nvPr/>
        </p:nvGraphicFramePr>
        <p:xfrm>
          <a:off x="9001947" y="2697871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DA1A5-E2B5-4240-820E-E69F5F1BBEB3}"/>
                  </a:ext>
                </a:extLst>
              </p:cNvPr>
              <p:cNvSpPr txBox="1"/>
              <p:nvPr/>
            </p:nvSpPr>
            <p:spPr>
              <a:xfrm>
                <a:off x="10331007" y="4568796"/>
                <a:ext cx="889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DA1A5-E2B5-4240-820E-E69F5F1B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007" y="4568796"/>
                <a:ext cx="8894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6414A5-F659-4F14-8E39-57BC2FFF704B}"/>
                  </a:ext>
                </a:extLst>
              </p:cNvPr>
              <p:cNvSpPr txBox="1"/>
              <p:nvPr/>
            </p:nvSpPr>
            <p:spPr>
              <a:xfrm>
                <a:off x="7672680" y="5569183"/>
                <a:ext cx="1193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6414A5-F659-4F14-8E39-57BC2FFF7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680" y="5569183"/>
                <a:ext cx="1193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7EE2CEA-7202-4C32-9C6E-B1D195393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95931"/>
              </p:ext>
            </p:extLst>
          </p:nvPr>
        </p:nvGraphicFramePr>
        <p:xfrm>
          <a:off x="8627532" y="4958653"/>
          <a:ext cx="1016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24067133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354000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936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AE6D8A-2350-45C2-BD48-1960F9A37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51286"/>
              </p:ext>
            </p:extLst>
          </p:nvPr>
        </p:nvGraphicFramePr>
        <p:xfrm>
          <a:off x="10775713" y="4958653"/>
          <a:ext cx="1016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24067133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-0.8944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354000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93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C45663-5BC6-497C-B3C4-026B19835DAD}"/>
                  </a:ext>
                </a:extLst>
              </p:cNvPr>
              <p:cNvSpPr txBox="1"/>
              <p:nvPr/>
            </p:nvSpPr>
            <p:spPr>
              <a:xfrm>
                <a:off x="9821330" y="5573416"/>
                <a:ext cx="1193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C45663-5BC6-497C-B3C4-026B1983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0" y="5573416"/>
                <a:ext cx="1193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E064D60-3494-4F46-B5B4-705C1494B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44" y="3204563"/>
            <a:ext cx="6373047" cy="31771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676424-1955-47A7-808F-11E260B76E28}"/>
              </a:ext>
            </a:extLst>
          </p:cNvPr>
          <p:cNvSpPr txBox="1"/>
          <p:nvPr/>
        </p:nvSpPr>
        <p:spPr>
          <a:xfrm>
            <a:off x="3657600" y="6523990"/>
            <a:ext cx="889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https://towardsdatascience.com/understanding-singular-value-decomposition-and-its-application-in-data-science-388a54be95d</a:t>
            </a:r>
          </a:p>
        </p:txBody>
      </p:sp>
    </p:spTree>
    <p:extLst>
      <p:ext uri="{BB962C8B-B14F-4D97-AF65-F5344CB8AC3E}">
        <p14:creationId xmlns:p14="http://schemas.microsoft.com/office/powerpoint/2010/main" val="168234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BB2-224C-4AA4-B2E1-EEBDDF68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3B1D-2FF4-4437-B8F3-690B0069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of a transform matrix, but this time it is symmetric.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14E2B6-1396-4CB1-AC86-972CFDC4147C}"/>
                  </a:ext>
                </a:extLst>
              </p:cNvPr>
              <p:cNvSpPr txBox="1"/>
              <p:nvPr/>
            </p:nvSpPr>
            <p:spPr>
              <a:xfrm>
                <a:off x="8320174" y="4568796"/>
                <a:ext cx="889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14E2B6-1396-4CB1-AC86-972CFDC41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174" y="4568796"/>
                <a:ext cx="8894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931469-7743-4816-BEB2-416D59987639}"/>
                  </a:ext>
                </a:extLst>
              </p:cNvPr>
              <p:cNvSpPr txBox="1"/>
              <p:nvPr/>
            </p:nvSpPr>
            <p:spPr>
              <a:xfrm>
                <a:off x="7422914" y="3319656"/>
                <a:ext cx="218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931469-7743-4816-BEB2-416D59987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914" y="3319656"/>
                <a:ext cx="218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D90CDE-C341-4ABD-A8B7-43FD9259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86590"/>
              </p:ext>
            </p:extLst>
          </p:nvPr>
        </p:nvGraphicFramePr>
        <p:xfrm>
          <a:off x="9001947" y="2697871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FAF9B-6C4A-4881-9D71-61BBA1510B54}"/>
                  </a:ext>
                </a:extLst>
              </p:cNvPr>
              <p:cNvSpPr txBox="1"/>
              <p:nvPr/>
            </p:nvSpPr>
            <p:spPr>
              <a:xfrm>
                <a:off x="10331007" y="4568796"/>
                <a:ext cx="889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FAF9B-6C4A-4881-9D71-61BBA1510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007" y="4568796"/>
                <a:ext cx="8894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E779B-FA87-4AE5-BE53-8D0AA0DE974F}"/>
                  </a:ext>
                </a:extLst>
              </p:cNvPr>
              <p:cNvSpPr txBox="1"/>
              <p:nvPr/>
            </p:nvSpPr>
            <p:spPr>
              <a:xfrm>
                <a:off x="7672680" y="5569183"/>
                <a:ext cx="1193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E779B-FA87-4AE5-BE53-8D0AA0DE9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680" y="5569183"/>
                <a:ext cx="1193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8A796C-EE45-4CBA-A45C-4BA40FAB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98067"/>
              </p:ext>
            </p:extLst>
          </p:nvPr>
        </p:nvGraphicFramePr>
        <p:xfrm>
          <a:off x="8627532" y="4958653"/>
          <a:ext cx="1016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24067133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354000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9367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99AB34-C709-48E9-AF18-3C4E4016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0044"/>
              </p:ext>
            </p:extLst>
          </p:nvPr>
        </p:nvGraphicFramePr>
        <p:xfrm>
          <a:off x="10775713" y="4958653"/>
          <a:ext cx="1016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24067133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354000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93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6FC4F7-0FE0-4C27-8963-5FC8C346479D}"/>
                  </a:ext>
                </a:extLst>
              </p:cNvPr>
              <p:cNvSpPr txBox="1"/>
              <p:nvPr/>
            </p:nvSpPr>
            <p:spPr>
              <a:xfrm>
                <a:off x="9821330" y="5573416"/>
                <a:ext cx="1193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6FC4F7-0FE0-4C27-8963-5FC8C346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0" y="5573416"/>
                <a:ext cx="1193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35DFD16-3107-4272-B7F6-7AA92DE41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965250"/>
            <a:ext cx="6630105" cy="32070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75E6B4-DB0D-4251-9CD9-C044A664BEBA}"/>
              </a:ext>
            </a:extLst>
          </p:cNvPr>
          <p:cNvSpPr txBox="1"/>
          <p:nvPr/>
        </p:nvSpPr>
        <p:spPr>
          <a:xfrm>
            <a:off x="3657600" y="6523990"/>
            <a:ext cx="889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https://towardsdatascience.com/understanding-singular-value-decomposition-and-its-application-in-data-science-388a54be95d</a:t>
            </a:r>
          </a:p>
        </p:txBody>
      </p:sp>
    </p:spTree>
    <p:extLst>
      <p:ext uri="{BB962C8B-B14F-4D97-AF65-F5344CB8AC3E}">
        <p14:creationId xmlns:p14="http://schemas.microsoft.com/office/powerpoint/2010/main" val="398839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183-E672-4FFD-8C17-1E3C87B5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and Symmetric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B270-114D-4594-B65A-B07FDEAD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relationship between symmetric matrices and eigenvectors</a:t>
            </a:r>
          </a:p>
          <a:p>
            <a:pPr lvl="1"/>
            <a:r>
              <a:rPr lang="en-US" dirty="0"/>
              <a:t>The symmetric matrix transforms vectors along its eigenvectors</a:t>
            </a:r>
          </a:p>
          <a:p>
            <a:pPr lvl="1"/>
            <a:r>
              <a:rPr lang="en-US" dirty="0"/>
              <a:t>Eigenvectors are also scaled proportionally to the eigenvalues</a:t>
            </a:r>
          </a:p>
          <a:p>
            <a:pPr lvl="1"/>
            <a:r>
              <a:rPr lang="en-US" dirty="0"/>
              <a:t>The eigenvectors are orthogonal to each 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D2ED1-2124-4B0D-B338-ECE4A00F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33" y="3562498"/>
            <a:ext cx="6512734" cy="32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5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53B8-9E3A-49C5-8F00-F45A518D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A1B28-B649-4C47-BB91-2098A233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symmetric matrix will have </a:t>
                </a:r>
                <a:r>
                  <a:rPr lang="en-US" i="1" dirty="0"/>
                  <a:t>n </a:t>
                </a:r>
                <a:r>
                  <a:rPr lang="en-US" dirty="0"/>
                  <a:t>linearly independent and orthogonal eigenvectors.</a:t>
                </a:r>
              </a:p>
              <a:p>
                <a:r>
                  <a:rPr lang="en-US" dirty="0"/>
                  <a:t>We can represent these eigenvectors as a row vector made up of column eigenvectors (a matrix) - P</a:t>
                </a:r>
              </a:p>
              <a:p>
                <a:r>
                  <a:rPr lang="en-US" dirty="0"/>
                  <a:t>We can represent the eigenvalues as a diagonal matrix D</a:t>
                </a:r>
              </a:p>
              <a:p>
                <a:endParaRPr lang="en-US" dirty="0"/>
              </a:p>
              <a:p>
                <a:r>
                  <a:rPr lang="en-US" dirty="0"/>
                  <a:t>This can give us the </a:t>
                </a:r>
                <a:r>
                  <a:rPr lang="en-US" dirty="0" err="1"/>
                  <a:t>Eigendecomposition</a:t>
                </a:r>
                <a:r>
                  <a:rPr lang="en-US" dirty="0"/>
                  <a:t> of the original matrix expressed as: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A1B28-B649-4C47-BB91-2098A233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1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F1B1-2677-43A8-B5DB-A7C276D9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26743-78B1-4409-9F7F-31B773400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 describes the amount of spread that we have between observations as they are described by a feature.</a:t>
                </a:r>
              </a:p>
              <a:p>
                <a:r>
                  <a:rPr lang="en-US" dirty="0"/>
                  <a:t>We can estimate population variance from our data samples.</a:t>
                </a:r>
              </a:p>
              <a:p>
                <a:r>
                  <a:rPr lang="en-US" dirty="0"/>
                  <a:t>We typically report summary statistics of mean and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26743-78B1-4409-9F7F-31B773400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C98B9F-0882-405E-9A76-3F5D54DB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48" y="4329833"/>
            <a:ext cx="3998420" cy="252816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DAE99-9E43-44C0-9190-DAF28760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36" y="4460174"/>
            <a:ext cx="2534048" cy="22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BAE6-CF19-4CCC-963F-AB29AF06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1A430-92F9-42C9-8B18-928F149FD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we plot our data, we think in Euclidean space.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have two axes (x and y) that are orthogonal to each other.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we plot our features, we represent them as orthogonal feature vectors.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1A430-92F9-42C9-8B18-928F149FD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5887A78-1202-495D-8DC3-4A14630B9381}"/>
              </a:ext>
            </a:extLst>
          </p:cNvPr>
          <p:cNvSpPr txBox="1"/>
          <p:nvPr/>
        </p:nvSpPr>
        <p:spPr>
          <a:xfrm>
            <a:off x="10604082" y="3733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DCADE-6BAD-4AF3-96B9-629F98F4E0D0}"/>
              </a:ext>
            </a:extLst>
          </p:cNvPr>
          <p:cNvSpPr txBox="1"/>
          <p:nvPr/>
        </p:nvSpPr>
        <p:spPr>
          <a:xfrm>
            <a:off x="8999571" y="23519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E35DD0-46BB-4635-B19D-84BECC60D1A0}"/>
              </a:ext>
            </a:extLst>
          </p:cNvPr>
          <p:cNvCxnSpPr>
            <a:cxnSpLocks/>
          </p:cNvCxnSpPr>
          <p:nvPr/>
        </p:nvCxnSpPr>
        <p:spPr>
          <a:xfrm flipH="1">
            <a:off x="9393767" y="3556000"/>
            <a:ext cx="1778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361FC3-544D-4D68-81FB-5013FDC43482}"/>
              </a:ext>
            </a:extLst>
          </p:cNvPr>
          <p:cNvCxnSpPr>
            <a:cxnSpLocks/>
          </p:cNvCxnSpPr>
          <p:nvPr/>
        </p:nvCxnSpPr>
        <p:spPr>
          <a:xfrm>
            <a:off x="9571567" y="3543301"/>
            <a:ext cx="0" cy="1904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966600-207E-4518-ABB8-B9041A9EEEB0}"/>
              </a:ext>
            </a:extLst>
          </p:cNvPr>
          <p:cNvCxnSpPr>
            <a:cxnSpLocks/>
          </p:cNvCxnSpPr>
          <p:nvPr/>
        </p:nvCxnSpPr>
        <p:spPr>
          <a:xfrm>
            <a:off x="9393767" y="2506133"/>
            <a:ext cx="0" cy="142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E1860-045A-400F-945F-E21070761109}"/>
              </a:ext>
            </a:extLst>
          </p:cNvPr>
          <p:cNvCxnSpPr>
            <a:cxnSpLocks/>
          </p:cNvCxnSpPr>
          <p:nvPr/>
        </p:nvCxnSpPr>
        <p:spPr>
          <a:xfrm flipH="1">
            <a:off x="9144002" y="3733800"/>
            <a:ext cx="16636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D3D0A2B-EC7B-44F3-90D1-F0F35B32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670" y="4860179"/>
            <a:ext cx="2129849" cy="17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BAE6-CF19-4CCC-963F-AB29AF06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Basis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42D69-63B5-4897-8480-CC4D4996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vectors on which we operate are our basis vectors.</a:t>
            </a:r>
          </a:p>
          <a:p>
            <a:r>
              <a:rPr lang="en-US" dirty="0"/>
              <a:t>Much of our math relies on Euclidean space that has orthogonal basis vectors.</a:t>
            </a:r>
          </a:p>
          <a:p>
            <a:endParaRPr lang="en-US" dirty="0"/>
          </a:p>
          <a:p>
            <a:r>
              <a:rPr lang="en-US" dirty="0"/>
              <a:t>There is nothing stopping us from describing our original features in a new basis. </a:t>
            </a:r>
          </a:p>
          <a:p>
            <a:endParaRPr lang="en-US" dirty="0"/>
          </a:p>
          <a:p>
            <a:r>
              <a:rPr lang="en-US" dirty="0"/>
              <a:t>If we have new basis vectors, we can transform our original data into the new basis through matrix multiplication. (projecting our original observations onto our new basis vectors)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62404-A8EB-45EA-87CF-66AB8808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98" y="195673"/>
            <a:ext cx="1507489" cy="14242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009DCD-31A1-49DA-8832-B5931B2B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637" y="195673"/>
            <a:ext cx="161548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10BF-DC9A-4DC1-9A72-5D8D57C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5B7-2AE5-49B5-A494-B8F5464E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 are interested in how our data is separated</a:t>
            </a:r>
          </a:p>
          <a:p>
            <a:pPr lvl="1"/>
            <a:r>
              <a:rPr lang="en-US" dirty="0"/>
              <a:t>Related to information within our observation</a:t>
            </a:r>
          </a:p>
          <a:p>
            <a:pPr lvl="1"/>
            <a:r>
              <a:rPr lang="en-US" dirty="0"/>
              <a:t>If we can find the line that maximizes our variance, we can summarize our data with fewer dimensions</a:t>
            </a:r>
          </a:p>
          <a:p>
            <a:endParaRPr lang="en-US" dirty="0"/>
          </a:p>
          <a:p>
            <a:r>
              <a:rPr lang="en-US" dirty="0"/>
              <a:t>Covariance matrix:</a:t>
            </a:r>
          </a:p>
          <a:p>
            <a:pPr lvl="1"/>
            <a:r>
              <a:rPr lang="en-US" dirty="0"/>
              <a:t>Square matrix with dimensions equal to number of features</a:t>
            </a:r>
          </a:p>
          <a:p>
            <a:pPr lvl="1"/>
            <a:r>
              <a:rPr lang="en-US" dirty="0"/>
              <a:t>Symmetric matrix</a:t>
            </a:r>
          </a:p>
          <a:p>
            <a:pPr lvl="1"/>
            <a:r>
              <a:rPr lang="en-US" dirty="0"/>
              <a:t>Describes how one feature changes with another</a:t>
            </a:r>
          </a:p>
          <a:p>
            <a:pPr lvl="1"/>
            <a:endParaRPr lang="en-US" dirty="0"/>
          </a:p>
          <a:p>
            <a:r>
              <a:rPr lang="en-US" dirty="0"/>
              <a:t>A symmetric matrix transforms vectors along its eigenvectors</a:t>
            </a:r>
          </a:p>
          <a:p>
            <a:pPr lvl="1"/>
            <a:r>
              <a:rPr lang="en-US" dirty="0"/>
              <a:t>Eigenvectors of a symmetric matrix are orthogonal</a:t>
            </a:r>
          </a:p>
          <a:p>
            <a:pPr lvl="1"/>
            <a:r>
              <a:rPr lang="en-US" dirty="0"/>
              <a:t>Eigenvectors can describe a new basis in which our variance is maximized along the dimensions</a:t>
            </a:r>
          </a:p>
          <a:p>
            <a:pPr lvl="1"/>
            <a:endParaRPr lang="en-US" dirty="0"/>
          </a:p>
          <a:p>
            <a:r>
              <a:rPr lang="en-US" dirty="0"/>
              <a:t>We can change our basis vectors. If we do, the relationships between our data points remain the same, but the “features” describing them change.</a:t>
            </a:r>
          </a:p>
          <a:p>
            <a:endParaRPr lang="en-US" dirty="0"/>
          </a:p>
          <a:p>
            <a:r>
              <a:rPr lang="en-US" dirty="0"/>
              <a:t>If the variance of our data is concentrated on our new basis vectors, we can explain a relatively large portion of our data with fewer features.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9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D697-07A2-B942-8435-98E32990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4B9BD-3913-4049-BC9E-9550EC283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Standardize your feature matrix (subtract mean and divide by standard deviation)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a covariance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dirty="0" smtClean="0">
                            <a:latin typeface="Cambria Math" panose="02040503050406030204" pitchFamily="18" charset="0"/>
                          </a:rPr>
                          <m:t>𝒄𝒐𝒗</m:t>
                        </m:r>
                        <m:r>
                          <a:rPr lang="en-US" sz="19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𝑠𝑐𝑎𝑙𝑒𝑑</m:t>
                        </m:r>
                      </m:sub>
                    </m:sSub>
                    <m:r>
                      <a:rPr lang="en-US" sz="1900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900" b="1" i="1" dirty="0" smtClean="0">
                        <a:latin typeface="Cambria Math" panose="02040503050406030204" pitchFamily="18" charset="0"/>
                      </a:rPr>
                      <m:t>𝒄𝒐𝒓𝒓</m:t>
                    </m:r>
                    <m:d>
                      <m:dPr>
                        <m:ctrlPr>
                          <a:rPr lang="en-US" sz="19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9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𝑠𝑐𝑎𝑙𝑒𝑑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𝑠𝑐𝑎𝑙𝑒𝑑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for the eigenvectors and eigenvalues of our covariance matrix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Eigenvectors are the basis vectors of our principal components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Eigenvalues are paired to eigenvectors and give you the relative contribution (explained variance) of each principal component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Multiply our standardized feature matrix by the new basis vectors to project them into the principal component coordinates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???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Profit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4B9BD-3913-4049-BC9E-9550EC283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8169B9B-DEBB-444E-BD00-4F6C03274D4F}"/>
              </a:ext>
            </a:extLst>
          </p:cNvPr>
          <p:cNvSpPr/>
          <p:nvPr/>
        </p:nvSpPr>
        <p:spPr>
          <a:xfrm>
            <a:off x="468351" y="5151863"/>
            <a:ext cx="2274849" cy="1160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2883-6AC0-4798-BFB7-8BD045BE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Weight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72A5-0D7C-4F16-BBAA-80FE6BC9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" y="2644444"/>
            <a:ext cx="3486910" cy="2877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CD275-B863-4460-8FDE-9E7E33442ABC}"/>
                  </a:ext>
                </a:extLst>
              </p:cNvPr>
              <p:cNvSpPr txBox="1"/>
              <p:nvPr/>
            </p:nvSpPr>
            <p:spPr>
              <a:xfrm>
                <a:off x="4230621" y="3014856"/>
                <a:ext cx="218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𝒄𝒐𝒗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)=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CD275-B863-4460-8FDE-9E7E33442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21" y="3014856"/>
                <a:ext cx="21844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FE1206-B02E-4C4B-9D0C-28D0147DE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91601"/>
              </p:ext>
            </p:extLst>
          </p:nvPr>
        </p:nvGraphicFramePr>
        <p:xfrm>
          <a:off x="6122923" y="2425699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21E7E-A2E0-48D7-8A29-2351BE6113C5}"/>
                  </a:ext>
                </a:extLst>
              </p:cNvPr>
              <p:cNvSpPr txBox="1"/>
              <p:nvPr/>
            </p:nvSpPr>
            <p:spPr>
              <a:xfrm>
                <a:off x="8860328" y="2080238"/>
                <a:ext cx="1450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=0.2117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321E7E-A2E0-48D7-8A29-2351BE611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328" y="2080238"/>
                <a:ext cx="14504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6504E-4757-4BC3-B90F-CEB04FBEC162}"/>
                  </a:ext>
                </a:extLst>
              </p:cNvPr>
              <p:cNvSpPr txBox="1"/>
              <p:nvPr/>
            </p:nvSpPr>
            <p:spPr>
              <a:xfrm>
                <a:off x="10537919" y="2059713"/>
                <a:ext cx="1455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=1.7883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6504E-4757-4BC3-B90F-CEB04FBE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919" y="2059713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F72695-D389-4643-B901-7FD671889231}"/>
                  </a:ext>
                </a:extLst>
              </p:cNvPr>
              <p:cNvSpPr txBox="1"/>
              <p:nvPr/>
            </p:nvSpPr>
            <p:spPr>
              <a:xfrm>
                <a:off x="8212834" y="3080625"/>
                <a:ext cx="1193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F72695-D389-4643-B901-7FD671889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34" y="3080625"/>
                <a:ext cx="1193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00B776-9565-435E-8B6E-1BA2ADDA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51048"/>
              </p:ext>
            </p:extLst>
          </p:nvPr>
        </p:nvGraphicFramePr>
        <p:xfrm>
          <a:off x="9167686" y="2470095"/>
          <a:ext cx="1016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24067133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354000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9367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E4ED4C-B4EF-4EAB-8960-A44E86937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25823"/>
              </p:ext>
            </p:extLst>
          </p:nvPr>
        </p:nvGraphicFramePr>
        <p:xfrm>
          <a:off x="10982625" y="2449570"/>
          <a:ext cx="1016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24067133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354000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93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AD40E4-FF7A-4752-997F-0D69B8B588D1}"/>
                  </a:ext>
                </a:extLst>
              </p:cNvPr>
              <p:cNvSpPr txBox="1"/>
              <p:nvPr/>
            </p:nvSpPr>
            <p:spPr>
              <a:xfrm>
                <a:off x="10028242" y="3064333"/>
                <a:ext cx="1193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AD40E4-FF7A-4752-997F-0D69B8B58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42" y="3064333"/>
                <a:ext cx="1193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CC6664-727C-4EC4-8ECC-AFA476B20D2A}"/>
                  </a:ext>
                </a:extLst>
              </p:cNvPr>
              <p:cNvSpPr txBox="1"/>
              <p:nvPr/>
            </p:nvSpPr>
            <p:spPr>
              <a:xfrm>
                <a:off x="5183123" y="4958772"/>
                <a:ext cx="939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CC6664-727C-4EC4-8ECC-AFA476B20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23" y="4958772"/>
                <a:ext cx="939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D7674B1-12B4-4049-94CD-324459234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79185"/>
              </p:ext>
            </p:extLst>
          </p:nvPr>
        </p:nvGraphicFramePr>
        <p:xfrm>
          <a:off x="6122923" y="4336987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1A84F5-79D3-4E94-AB6D-08CB2A9C933E}"/>
                  </a:ext>
                </a:extLst>
              </p:cNvPr>
              <p:cNvSpPr txBox="1"/>
              <p:nvPr/>
            </p:nvSpPr>
            <p:spPr>
              <a:xfrm>
                <a:off x="8230958" y="4964586"/>
                <a:ext cx="939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1A84F5-79D3-4E94-AB6D-08CB2A9C9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958" y="4964586"/>
                <a:ext cx="939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6BA720BA-ADB3-494B-B2BC-06C52EC6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3401"/>
              </p:ext>
            </p:extLst>
          </p:nvPr>
        </p:nvGraphicFramePr>
        <p:xfrm>
          <a:off x="9170758" y="4342801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4899DF-2746-4138-8210-D576DC23CEAC}"/>
                  </a:ext>
                </a:extLst>
              </p:cNvPr>
              <p:cNvSpPr txBox="1"/>
              <p:nvPr/>
            </p:nvSpPr>
            <p:spPr>
              <a:xfrm>
                <a:off x="7076523" y="6305740"/>
                <a:ext cx="288713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𝒄𝒐𝒗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𝑉𝐷</m:t>
                      </m:r>
                      <m:sSup>
                        <m:sSup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4899DF-2746-4138-8210-D576DC23C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23" y="6305740"/>
                <a:ext cx="2887133" cy="374270"/>
              </a:xfrm>
              <a:prstGeom prst="rect">
                <a:avLst/>
              </a:prstGeom>
              <a:blipFill>
                <a:blip r:embed="rId10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66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2883-6AC0-4798-BFB7-8BD045BE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Weight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CC6664-727C-4EC4-8ECC-AFA476B20D2A}"/>
                  </a:ext>
                </a:extLst>
              </p:cNvPr>
              <p:cNvSpPr txBox="1"/>
              <p:nvPr/>
            </p:nvSpPr>
            <p:spPr>
              <a:xfrm>
                <a:off x="2507657" y="2859038"/>
                <a:ext cx="939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CC6664-727C-4EC4-8ECC-AFA476B20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57" y="2859038"/>
                <a:ext cx="939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D7674B1-12B4-4049-94CD-324459234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74733"/>
              </p:ext>
            </p:extLst>
          </p:nvPr>
        </p:nvGraphicFramePr>
        <p:xfrm>
          <a:off x="3447457" y="2237253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1A84F5-79D3-4E94-AB6D-08CB2A9C933E}"/>
                  </a:ext>
                </a:extLst>
              </p:cNvPr>
              <p:cNvSpPr txBox="1"/>
              <p:nvPr/>
            </p:nvSpPr>
            <p:spPr>
              <a:xfrm>
                <a:off x="5555492" y="2864852"/>
                <a:ext cx="939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1A84F5-79D3-4E94-AB6D-08CB2A9C9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92" y="2864852"/>
                <a:ext cx="939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6BA720BA-ADB3-494B-B2BC-06C52EC6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28141"/>
              </p:ext>
            </p:extLst>
          </p:nvPr>
        </p:nvGraphicFramePr>
        <p:xfrm>
          <a:off x="6495292" y="2243067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15526E-78B4-4895-A6B2-E938F23A642C}"/>
                  </a:ext>
                </a:extLst>
              </p:cNvPr>
              <p:cNvSpPr txBox="1"/>
              <p:nvPr/>
            </p:nvSpPr>
            <p:spPr>
              <a:xfrm>
                <a:off x="2507657" y="5197418"/>
                <a:ext cx="939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15526E-78B4-4895-A6B2-E938F23A6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57" y="5197418"/>
                <a:ext cx="939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14A10825-74FA-435A-9CE4-CFC5483E2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64925"/>
              </p:ext>
            </p:extLst>
          </p:nvPr>
        </p:nvGraphicFramePr>
        <p:xfrm>
          <a:off x="3447457" y="4575633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89D71E-8C5C-4DD1-85A3-509DAE1B17D2}"/>
                  </a:ext>
                </a:extLst>
              </p:cNvPr>
              <p:cNvSpPr txBox="1"/>
              <p:nvPr/>
            </p:nvSpPr>
            <p:spPr>
              <a:xfrm>
                <a:off x="5555492" y="5197418"/>
                <a:ext cx="939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89D71E-8C5C-4DD1-85A3-509DAE1B1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92" y="5197418"/>
                <a:ext cx="939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AA91E519-D816-440A-8705-9D5AA8E28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25104"/>
              </p:ext>
            </p:extLst>
          </p:nvPr>
        </p:nvGraphicFramePr>
        <p:xfrm>
          <a:off x="6495292" y="4575633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88D5EB9-8121-4D5C-AD96-01FF88912E52}"/>
              </a:ext>
            </a:extLst>
          </p:cNvPr>
          <p:cNvSpPr/>
          <p:nvPr/>
        </p:nvSpPr>
        <p:spPr>
          <a:xfrm>
            <a:off x="7310967" y="2980267"/>
            <a:ext cx="1430866" cy="952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2883-6AC0-4798-BFB7-8BD045BE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Weight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72A5-0D7C-4F16-BBAA-80FE6BC9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58" y="2617346"/>
            <a:ext cx="3215976" cy="2653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35FE2C-54A8-4F5D-96DF-1A47DAF86A43}"/>
                  </a:ext>
                </a:extLst>
              </p:cNvPr>
              <p:cNvSpPr txBox="1"/>
              <p:nvPr/>
            </p:nvSpPr>
            <p:spPr>
              <a:xfrm>
                <a:off x="-381002" y="3762497"/>
                <a:ext cx="288713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35FE2C-54A8-4F5D-96DF-1A47DAF86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2" y="3762497"/>
                <a:ext cx="2887133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9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2883-6AC0-4798-BFB7-8BD045BE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Weight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72A5-0D7C-4F16-BBAA-80FE6BC9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40567">
            <a:off x="1855558" y="2617346"/>
            <a:ext cx="3215976" cy="2653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6BC8FE-330F-48C1-B04D-BB6294CB39A4}"/>
                  </a:ext>
                </a:extLst>
              </p:cNvPr>
              <p:cNvSpPr txBox="1"/>
              <p:nvPr/>
            </p:nvSpPr>
            <p:spPr>
              <a:xfrm>
                <a:off x="5194300" y="3762497"/>
                <a:ext cx="288713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sSup>
                        <m:sSup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6BC8FE-330F-48C1-B04D-BB6294CB3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3762497"/>
                <a:ext cx="2887133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35FE2C-54A8-4F5D-96DF-1A47DAF86A43}"/>
                  </a:ext>
                </a:extLst>
              </p:cNvPr>
              <p:cNvSpPr txBox="1"/>
              <p:nvPr/>
            </p:nvSpPr>
            <p:spPr>
              <a:xfrm>
                <a:off x="-381002" y="3762497"/>
                <a:ext cx="288713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35FE2C-54A8-4F5D-96DF-1A47DAF86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2" y="3762497"/>
                <a:ext cx="2887133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729CC7D-92D2-4A98-9397-DFE7EAE08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367" y="2616132"/>
            <a:ext cx="3599525" cy="26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D697-07A2-B942-8435-98E32990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B9BD-3913-4049-BC9E-9550EC28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PCA gives us new features</a:t>
            </a:r>
          </a:p>
          <a:p>
            <a:pPr lvl="1"/>
            <a:r>
              <a:rPr lang="en-US" dirty="0"/>
              <a:t>Features are mixtures of our previous features – hard to interpret</a:t>
            </a:r>
          </a:p>
          <a:p>
            <a:pPr lvl="1"/>
            <a:r>
              <a:rPr lang="en-US" dirty="0"/>
              <a:t>Governed by the data that we have (unsupervised)</a:t>
            </a:r>
          </a:p>
          <a:p>
            <a:pPr lvl="1"/>
            <a:r>
              <a:rPr lang="en-US" dirty="0"/>
              <a:t>The information is distilled into the basis vectors with the largest eigenvalues</a:t>
            </a:r>
          </a:p>
          <a:p>
            <a:pPr lvl="1"/>
            <a:r>
              <a:rPr lang="en-US" dirty="0"/>
              <a:t>The noise in our data becomes concentrated in the basis vectors with the smallest eigenvalues</a:t>
            </a:r>
          </a:p>
          <a:p>
            <a:pPr lvl="1"/>
            <a:r>
              <a:rPr lang="en-US" dirty="0"/>
              <a:t>We can use fewer features (principal components) to describe the relationships in our data – Dimensionality Reduction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reality, we don't perform PCA this way: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Covariance matrix will be very large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 use randomized algorithms or SVD to avoid computing the covariance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Good libraries (e.g., </a:t>
            </a:r>
            <a:r>
              <a:rPr lang="en-US" dirty="0" err="1"/>
              <a:t>scikit</a:t>
            </a:r>
            <a:r>
              <a:rPr lang="en-US" dirty="0"/>
              <a:t>-learn) should provide implementations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F2D8-4DB5-4D35-86FC-F6A60A9B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DB69-0846-46A2-AB42-98F1E035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variance describes within feature variation – when dealing with multiple features we may be curious about how 1 feature varies with another.</a:t>
            </a:r>
          </a:p>
          <a:p>
            <a:endParaRPr lang="en-US" dirty="0"/>
          </a:p>
          <a:p>
            <a:r>
              <a:rPr lang="en-US" dirty="0"/>
              <a:t>Covariance is a measure of between feature variation and is related to correlation.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8951-E540-4778-B652-E148773F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82CF-0407-4E06-A0A4-438937EA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metrics measure the dependency between two features.</a:t>
            </a:r>
          </a:p>
          <a:p>
            <a:pPr lvl="1"/>
            <a:r>
              <a:rPr lang="en-US" dirty="0"/>
              <a:t>Covariance describes the direction of a linear relationship between variables</a:t>
            </a:r>
          </a:p>
          <a:p>
            <a:pPr lvl="1"/>
            <a:r>
              <a:rPr lang="en-US" dirty="0"/>
              <a:t>Correlation is a measure of strength and direction of a linear relationship between variables.</a:t>
            </a:r>
          </a:p>
          <a:p>
            <a:pPr lvl="1"/>
            <a:endParaRPr lang="en-US" dirty="0"/>
          </a:p>
          <a:p>
            <a:r>
              <a:rPr lang="en-US" dirty="0"/>
              <a:t>Correlation is a function of covariance</a:t>
            </a:r>
          </a:p>
          <a:p>
            <a:pPr lvl="1"/>
            <a:r>
              <a:rPr lang="en-US" dirty="0"/>
              <a:t>Correlation can be thought of as a standardized version of covariance.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3C15-2AC3-4368-80CA-AD97AB386A7E}"/>
              </a:ext>
            </a:extLst>
          </p:cNvPr>
          <p:cNvSpPr txBox="1"/>
          <p:nvPr/>
        </p:nvSpPr>
        <p:spPr>
          <a:xfrm>
            <a:off x="4622800" y="6523990"/>
            <a:ext cx="792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https://towardsdatascience.com/let-us-understand-the-correlation-matrix-and-covariance-matrix-d42e6b643c22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DA7E31-FAF8-423D-A17A-DF82707356F5}"/>
                  </a:ext>
                </a:extLst>
              </p:cNvPr>
              <p:cNvSpPr txBox="1"/>
              <p:nvPr/>
            </p:nvSpPr>
            <p:spPr>
              <a:xfrm>
                <a:off x="1002793" y="5101289"/>
                <a:ext cx="3172663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DA7E31-FAF8-423D-A17A-DF8270735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93" y="5101289"/>
                <a:ext cx="3172663" cy="832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AC8953-2D3A-477F-81C1-28165A70F1A7}"/>
                  </a:ext>
                </a:extLst>
              </p:cNvPr>
              <p:cNvSpPr txBox="1"/>
              <p:nvPr/>
            </p:nvSpPr>
            <p:spPr>
              <a:xfrm>
                <a:off x="4340049" y="5101289"/>
                <a:ext cx="3092706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AC8953-2D3A-477F-81C1-28165A70F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49" y="5101289"/>
                <a:ext cx="3092706" cy="814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E90C03-1120-4176-A12A-C2746C582684}"/>
                  </a:ext>
                </a:extLst>
              </p:cNvPr>
              <p:cNvSpPr txBox="1"/>
              <p:nvPr/>
            </p:nvSpPr>
            <p:spPr>
              <a:xfrm>
                <a:off x="8016546" y="5101289"/>
                <a:ext cx="2345642" cy="882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E90C03-1120-4176-A12A-C2746C58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46" y="5101289"/>
                <a:ext cx="2345642" cy="882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43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F250-F6D7-44AB-88EE-C294428A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03925-E003-4B2D-81EE-8CAF0CF45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covariance of our features can be solved for and represented as a covariance matrix.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dirty="0"/>
                      <m:t>−&gt; 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k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03925-E003-4B2D-81EE-8CAF0CF4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l="-928" t="-1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BC97AA61-9ABA-4B05-A08E-261DB69A6E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06813"/>
                <a:ext cx="5181600" cy="24701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Scaled Feature Matrix</a:t>
                </a:r>
              </a:p>
              <a:p>
                <a:pPr lvl="1"/>
                <a:r>
                  <a:rPr lang="en-US" dirty="0"/>
                  <a:t>Zero mean</a:t>
                </a:r>
              </a:p>
              <a:p>
                <a:pPr lvl="1"/>
                <a:r>
                  <a:rPr lang="en-US" dirty="0"/>
                  <a:t>Standard deviation normalization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𝑠𝑐𝑎𝑙𝑒𝑑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BC97AA61-9ABA-4B05-A08E-261DB69A6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06813"/>
                <a:ext cx="5181600" cy="2470150"/>
              </a:xfrm>
              <a:prstGeom prst="rect">
                <a:avLst/>
              </a:prstGeom>
              <a:blipFill>
                <a:blip r:embed="rId3"/>
                <a:stretch>
                  <a:fillRect l="-2471" t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995607A2-5C5C-4A6A-BD1B-01300BEFA6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8200" y="3686175"/>
                <a:ext cx="6141720" cy="247015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𝑠𝑐𝑎𝑙𝑒𝑑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𝑠𝑐𝑎𝑙𝑒𝑑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995607A2-5C5C-4A6A-BD1B-01300BEF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0" y="3686175"/>
                <a:ext cx="6141720" cy="2470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60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98BC-AC89-48EC-8938-EB0608EC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 Example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8C00A06-7C21-4367-BC7C-72DEC26F8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27724"/>
              </p:ext>
            </p:extLst>
          </p:nvPr>
        </p:nvGraphicFramePr>
        <p:xfrm>
          <a:off x="1651328" y="1523783"/>
          <a:ext cx="3515360" cy="23885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7884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596551532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3161470664"/>
                    </a:ext>
                  </a:extLst>
                </a:gridCol>
              </a:tblGrid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05835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08681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04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9CE0D9-2962-47A4-B9AA-5638B48091C8}"/>
                  </a:ext>
                </a:extLst>
              </p:cNvPr>
              <p:cNvSpPr txBox="1"/>
              <p:nvPr/>
            </p:nvSpPr>
            <p:spPr>
              <a:xfrm>
                <a:off x="838200" y="2518003"/>
                <a:ext cx="7400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000" b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9CE0D9-2962-47A4-B9AA-5638B480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18003"/>
                <a:ext cx="74001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09F54F-494F-423F-B142-26169D84AC8C}"/>
                  </a:ext>
                </a:extLst>
              </p:cNvPr>
              <p:cNvSpPr txBox="1"/>
              <p:nvPr/>
            </p:nvSpPr>
            <p:spPr>
              <a:xfrm>
                <a:off x="911317" y="4919507"/>
                <a:ext cx="6839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09F54F-494F-423F-B142-26169D84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17" y="4919507"/>
                <a:ext cx="68390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CB9FC248-8242-4DF6-88D8-2BB899DAB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71577"/>
              </p:ext>
            </p:extLst>
          </p:nvPr>
        </p:nvGraphicFramePr>
        <p:xfrm>
          <a:off x="1651328" y="4856507"/>
          <a:ext cx="3515360" cy="477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7884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596551532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3161470664"/>
                    </a:ext>
                  </a:extLst>
                </a:gridCol>
              </a:tblGrid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534074-9B1D-4F38-8C64-C2E6740CCF67}"/>
                  </a:ext>
                </a:extLst>
              </p:cNvPr>
              <p:cNvSpPr txBox="1"/>
              <p:nvPr/>
            </p:nvSpPr>
            <p:spPr>
              <a:xfrm>
                <a:off x="911317" y="596232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534074-9B1D-4F38-8C64-C2E6740C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17" y="5962323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9CA7F064-EF7F-4988-B863-71C01E67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89524"/>
              </p:ext>
            </p:extLst>
          </p:nvPr>
        </p:nvGraphicFramePr>
        <p:xfrm>
          <a:off x="1651328" y="5908134"/>
          <a:ext cx="3515360" cy="477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7884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596551532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3161470664"/>
                    </a:ext>
                  </a:extLst>
                </a:gridCol>
              </a:tblGrid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751A67-FBC3-4074-B898-3C7ABECA1A80}"/>
                  </a:ext>
                </a:extLst>
              </p:cNvPr>
              <p:cNvSpPr txBox="1"/>
              <p:nvPr/>
            </p:nvSpPr>
            <p:spPr>
              <a:xfrm>
                <a:off x="5791200" y="251800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𝑠𝑐𝑎𝑙𝑒𝑑</m:t>
                        </m:r>
                      </m:sub>
                    </m:sSub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800" b="1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751A67-FBC3-4074-B898-3C7ABECA1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8003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C5F2B2EE-EC57-468E-B704-EAC6750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26393"/>
              </p:ext>
            </p:extLst>
          </p:nvPr>
        </p:nvGraphicFramePr>
        <p:xfrm>
          <a:off x="7210516" y="1523783"/>
          <a:ext cx="3752124" cy="23885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38031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938031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  <a:gridCol w="938031">
                  <a:extLst>
                    <a:ext uri="{9D8B030D-6E8A-4147-A177-3AD203B41FA5}">
                      <a16:colId xmlns:a16="http://schemas.microsoft.com/office/drawing/2014/main" val="596551532"/>
                    </a:ext>
                  </a:extLst>
                </a:gridCol>
                <a:gridCol w="938031">
                  <a:extLst>
                    <a:ext uri="{9D8B030D-6E8A-4147-A177-3AD203B41FA5}">
                      <a16:colId xmlns:a16="http://schemas.microsoft.com/office/drawing/2014/main" val="3161470664"/>
                    </a:ext>
                  </a:extLst>
                </a:gridCol>
              </a:tblGrid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-1.3447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-1.6564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-1.8775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05835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08681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04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CC5C43-BE88-4B9F-9AF8-C8123FCF3CE2}"/>
                  </a:ext>
                </a:extLst>
              </p:cNvPr>
              <p:cNvSpPr txBox="1"/>
              <p:nvPr/>
            </p:nvSpPr>
            <p:spPr>
              <a:xfrm>
                <a:off x="3189586" y="540941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𝒄𝒐𝒗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CC5C43-BE88-4B9F-9AF8-C8123FCF3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586" y="5409415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C67690D3-C9CD-4918-B4D5-BC6E08516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21878"/>
              </p:ext>
            </p:extLst>
          </p:nvPr>
        </p:nvGraphicFramePr>
        <p:xfrm>
          <a:off x="7210516" y="4638661"/>
          <a:ext cx="3752124" cy="191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38031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938031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  <a:gridCol w="938031">
                  <a:extLst>
                    <a:ext uri="{9D8B030D-6E8A-4147-A177-3AD203B41FA5}">
                      <a16:colId xmlns:a16="http://schemas.microsoft.com/office/drawing/2014/main" val="596551532"/>
                    </a:ext>
                  </a:extLst>
                </a:gridCol>
                <a:gridCol w="938031">
                  <a:extLst>
                    <a:ext uri="{9D8B030D-6E8A-4147-A177-3AD203B41FA5}">
                      <a16:colId xmlns:a16="http://schemas.microsoft.com/office/drawing/2014/main" val="3161470664"/>
                    </a:ext>
                  </a:extLst>
                </a:gridCol>
              </a:tblGrid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-04566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05835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0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46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98BC-AC89-48EC-8938-EB0608EC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CC5C43-BE88-4B9F-9AF8-C8123FCF3CE2}"/>
                  </a:ext>
                </a:extLst>
              </p:cNvPr>
              <p:cNvSpPr txBox="1"/>
              <p:nvPr/>
            </p:nvSpPr>
            <p:spPr>
              <a:xfrm>
                <a:off x="1193800" y="3527495"/>
                <a:ext cx="562904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𝒄𝒐𝒗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𝒄𝒐𝒓𝒓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𝑠𝑐𝑎𝑙𝑒𝑑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CC5C43-BE88-4B9F-9AF8-C8123FCF3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3527495"/>
                <a:ext cx="5629040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FBCD6885-FFB2-4F61-8D02-083D2E9E3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36201"/>
              </p:ext>
            </p:extLst>
          </p:nvPr>
        </p:nvGraphicFramePr>
        <p:xfrm>
          <a:off x="6822840" y="2878441"/>
          <a:ext cx="3752124" cy="191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38031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938031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  <a:gridCol w="938031">
                  <a:extLst>
                    <a:ext uri="{9D8B030D-6E8A-4147-A177-3AD203B41FA5}">
                      <a16:colId xmlns:a16="http://schemas.microsoft.com/office/drawing/2014/main" val="596551532"/>
                    </a:ext>
                  </a:extLst>
                </a:gridCol>
                <a:gridCol w="938031">
                  <a:extLst>
                    <a:ext uri="{9D8B030D-6E8A-4147-A177-3AD203B41FA5}">
                      <a16:colId xmlns:a16="http://schemas.microsoft.com/office/drawing/2014/main" val="3161470664"/>
                    </a:ext>
                  </a:extLst>
                </a:gridCol>
              </a:tblGrid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-04566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105835"/>
                  </a:ext>
                </a:extLst>
              </a:tr>
              <a:tr h="477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0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7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2C44-BBCD-485D-9D01-15D0A3BA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Weight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B3CC1-69EE-4402-9B55-DE34C37E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27" y="2214347"/>
            <a:ext cx="4374643" cy="3589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32457-9E07-4E7D-BDD7-BEFC881F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23" y="2194311"/>
            <a:ext cx="4374644" cy="3609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19A5A-6AB9-4038-B757-56DFAA867C1B}"/>
              </a:ext>
            </a:extLst>
          </p:cNvPr>
          <p:cNvSpPr txBox="1"/>
          <p:nvPr/>
        </p:nvSpPr>
        <p:spPr>
          <a:xfrm>
            <a:off x="3048828" y="166983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D4D9E-FAAE-47AE-8746-A6AD054F51D8}"/>
              </a:ext>
            </a:extLst>
          </p:cNvPr>
          <p:cNvSpPr txBox="1"/>
          <p:nvPr/>
        </p:nvSpPr>
        <p:spPr>
          <a:xfrm>
            <a:off x="8661607" y="1686287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Scaled</a:t>
            </a:r>
          </a:p>
        </p:txBody>
      </p:sp>
    </p:spTree>
    <p:extLst>
      <p:ext uri="{BB962C8B-B14F-4D97-AF65-F5344CB8AC3E}">
        <p14:creationId xmlns:p14="http://schemas.microsoft.com/office/powerpoint/2010/main" val="363929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CBC7-80CF-49C0-A6DE-1024ADD1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Weight Covariance and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813A5-4070-4687-AC57-C219965A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23" y="2562611"/>
            <a:ext cx="4374644" cy="3609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4910D-F191-4B3A-A871-47F3E4F9F300}"/>
              </a:ext>
            </a:extLst>
          </p:cNvPr>
          <p:cNvSpPr txBox="1"/>
          <p:nvPr/>
        </p:nvSpPr>
        <p:spPr>
          <a:xfrm>
            <a:off x="3200607" y="2054587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B2602-877A-40F0-89BC-3790A666E055}"/>
                  </a:ext>
                </a:extLst>
              </p:cNvPr>
              <p:cNvSpPr txBox="1"/>
              <p:nvPr/>
            </p:nvSpPr>
            <p:spPr>
              <a:xfrm>
                <a:off x="6533554" y="4500756"/>
                <a:ext cx="218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𝒄𝒐𝒗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)=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B2602-877A-40F0-89BC-3790A666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54" y="4500756"/>
                <a:ext cx="21844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D059F8D-4D99-48EF-AB55-9FD0D8CCD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96391"/>
              </p:ext>
            </p:extLst>
          </p:nvPr>
        </p:nvGraphicFramePr>
        <p:xfrm>
          <a:off x="8717954" y="3911599"/>
          <a:ext cx="2032000" cy="161290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222859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774490"/>
                    </a:ext>
                  </a:extLst>
                </a:gridCol>
              </a:tblGrid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42599"/>
                  </a:ext>
                </a:extLst>
              </a:tr>
              <a:tr h="806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248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1D5642-3AD4-4ED3-ADF5-AC578DE52D2F}"/>
                  </a:ext>
                </a:extLst>
              </p:cNvPr>
              <p:cNvSpPr txBox="1"/>
              <p:nvPr/>
            </p:nvSpPr>
            <p:spPr>
              <a:xfrm>
                <a:off x="7892454" y="2865574"/>
                <a:ext cx="2448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-&gt; (100 x 2)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1D5642-3AD4-4ED3-ADF5-AC578DE52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454" y="2865574"/>
                <a:ext cx="24482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37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1498</Words>
  <Application>Microsoft Office PowerPoint</Application>
  <PresentationFormat>Widescreen</PresentationFormat>
  <Paragraphs>328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Covariance and Principal Component Analysis</vt:lpstr>
      <vt:lpstr>Variance</vt:lpstr>
      <vt:lpstr>Covariance</vt:lpstr>
      <vt:lpstr>Covariance and Correlation</vt:lpstr>
      <vt:lpstr>Covariance Matrix</vt:lpstr>
      <vt:lpstr>Covariance Matrix Example</vt:lpstr>
      <vt:lpstr>Covariance Matrix Example</vt:lpstr>
      <vt:lpstr>Height Weight Data Set</vt:lpstr>
      <vt:lpstr>Height Weight Covariance and Correlation</vt:lpstr>
      <vt:lpstr>Variance relates to encoded information</vt:lpstr>
      <vt:lpstr>Height Weight Problem Statement</vt:lpstr>
      <vt:lpstr>Height Weight Problem Statement</vt:lpstr>
      <vt:lpstr>Information</vt:lpstr>
      <vt:lpstr>Eigenvectors and Eigenvalues</vt:lpstr>
      <vt:lpstr>Eigenvector Example</vt:lpstr>
      <vt:lpstr>Eigenvector Example</vt:lpstr>
      <vt:lpstr>Eigenvector Example</vt:lpstr>
      <vt:lpstr>Eigenvectors and Symmetric Matrices</vt:lpstr>
      <vt:lpstr>Eigendecomposition</vt:lpstr>
      <vt:lpstr>Back to Basis</vt:lpstr>
      <vt:lpstr>Back to Basis</vt:lpstr>
      <vt:lpstr>Putting it all together</vt:lpstr>
      <vt:lpstr>Principal Component Analysis Algorithm</vt:lpstr>
      <vt:lpstr>Height Weight Example</vt:lpstr>
      <vt:lpstr>Height Weight Example</vt:lpstr>
      <vt:lpstr>Height Weight Example</vt:lpstr>
      <vt:lpstr>Height Weight Example</vt:lpstr>
      <vt:lpstr>Principal Component Analysis (PCA)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Covariance, Matrix Factorization, and PCA</dc:title>
  <dc:creator>John</dc:creator>
  <cp:lastModifiedBy>John</cp:lastModifiedBy>
  <cp:revision>38</cp:revision>
  <dcterms:created xsi:type="dcterms:W3CDTF">2021-01-17T19:32:02Z</dcterms:created>
  <dcterms:modified xsi:type="dcterms:W3CDTF">2021-01-20T15:52:09Z</dcterms:modified>
</cp:coreProperties>
</file>